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23" r:id="rId2"/>
    <p:sldId id="3564" r:id="rId3"/>
    <p:sldId id="3594" r:id="rId4"/>
    <p:sldId id="3599" r:id="rId5"/>
    <p:sldId id="3596" r:id="rId6"/>
    <p:sldId id="3595" r:id="rId7"/>
    <p:sldId id="3586" r:id="rId8"/>
    <p:sldId id="3600" r:id="rId9"/>
    <p:sldId id="3601" r:id="rId10"/>
    <p:sldId id="3572" r:id="rId11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7A7B"/>
    <a:srgbClr val="37383A"/>
    <a:srgbClr val="787878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73B782-0B0F-456E-BC46-DFA53DE625BA}" v="2" dt="2025-05-06T11:17:52.6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8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akov Stein" userId="aa8eff81-dd00-4034-86c1-c538d0b2e8f8" providerId="ADAL" clId="{B073B782-0B0F-456E-BC46-DFA53DE625BA}"/>
    <pc:docChg chg="undo custSel modSld modMainMaster">
      <pc:chgData name="Yaakov Stein" userId="aa8eff81-dd00-4034-86c1-c538d0b2e8f8" providerId="ADAL" clId="{B073B782-0B0F-456E-BC46-DFA53DE625BA}" dt="2025-05-06T12:33:53.484" v="800" actId="6549"/>
      <pc:docMkLst>
        <pc:docMk/>
      </pc:docMkLst>
      <pc:sldChg chg="modSp mod">
        <pc:chgData name="Yaakov Stein" userId="aa8eff81-dd00-4034-86c1-c538d0b2e8f8" providerId="ADAL" clId="{B073B782-0B0F-456E-BC46-DFA53DE625BA}" dt="2025-05-06T12:33:12.891" v="788" actId="1076"/>
        <pc:sldMkLst>
          <pc:docMk/>
          <pc:sldMk cId="3048333330" sldId="2723"/>
        </pc:sldMkLst>
        <pc:spChg chg="mod">
          <ac:chgData name="Yaakov Stein" userId="aa8eff81-dd00-4034-86c1-c538d0b2e8f8" providerId="ADAL" clId="{B073B782-0B0F-456E-BC46-DFA53DE625BA}" dt="2025-05-06T10:10:58.088" v="123" actId="14100"/>
          <ac:spMkLst>
            <pc:docMk/>
            <pc:sldMk cId="3048333330" sldId="2723"/>
            <ac:spMk id="2" creationId="{B08B080A-1F93-CBB1-840D-DD05C99C254F}"/>
          </ac:spMkLst>
        </pc:spChg>
        <pc:spChg chg="mod">
          <ac:chgData name="Yaakov Stein" userId="aa8eff81-dd00-4034-86c1-c538d0b2e8f8" providerId="ADAL" clId="{B073B782-0B0F-456E-BC46-DFA53DE625BA}" dt="2025-05-06T12:29:37.410" v="644" actId="113"/>
          <ac:spMkLst>
            <pc:docMk/>
            <pc:sldMk cId="3048333330" sldId="2723"/>
            <ac:spMk id="3" creationId="{A7F0732F-2292-90DC-6717-58D1A8AF66D1}"/>
          </ac:spMkLst>
        </pc:spChg>
        <pc:spChg chg="mod">
          <ac:chgData name="Yaakov Stein" userId="aa8eff81-dd00-4034-86c1-c538d0b2e8f8" providerId="ADAL" clId="{B073B782-0B0F-456E-BC46-DFA53DE625BA}" dt="2025-05-06T12:32:53.251" v="762" actId="1035"/>
          <ac:spMkLst>
            <pc:docMk/>
            <pc:sldMk cId="3048333330" sldId="2723"/>
            <ac:spMk id="5" creationId="{CB8C72DB-2EAB-41B3-885A-3EC921D6EFF2}"/>
          </ac:spMkLst>
        </pc:spChg>
        <pc:spChg chg="mod">
          <ac:chgData name="Yaakov Stein" userId="aa8eff81-dd00-4034-86c1-c538d0b2e8f8" providerId="ADAL" clId="{B073B782-0B0F-456E-BC46-DFA53DE625BA}" dt="2025-05-06T12:33:12.891" v="788" actId="1076"/>
          <ac:spMkLst>
            <pc:docMk/>
            <pc:sldMk cId="3048333330" sldId="2723"/>
            <ac:spMk id="9" creationId="{2BA746DF-EC4C-488C-853A-AC4497583AA0}"/>
          </ac:spMkLst>
        </pc:spChg>
      </pc:sldChg>
      <pc:sldChg chg="modSp mod">
        <pc:chgData name="Yaakov Stein" userId="aa8eff81-dd00-4034-86c1-c538d0b2e8f8" providerId="ADAL" clId="{B073B782-0B0F-456E-BC46-DFA53DE625BA}" dt="2025-05-06T12:31:18.424" v="659" actId="20577"/>
        <pc:sldMkLst>
          <pc:docMk/>
          <pc:sldMk cId="1125496468" sldId="3586"/>
        </pc:sldMkLst>
        <pc:spChg chg="mod">
          <ac:chgData name="Yaakov Stein" userId="aa8eff81-dd00-4034-86c1-c538d0b2e8f8" providerId="ADAL" clId="{B073B782-0B0F-456E-BC46-DFA53DE625BA}" dt="2025-05-06T12:31:18.424" v="659" actId="20577"/>
          <ac:spMkLst>
            <pc:docMk/>
            <pc:sldMk cId="1125496468" sldId="3586"/>
            <ac:spMk id="3" creationId="{51E1573C-9E4A-9E45-DEA9-C2D39653AD59}"/>
          </ac:spMkLst>
        </pc:spChg>
      </pc:sldChg>
      <pc:sldChg chg="modSp mod">
        <pc:chgData name="Yaakov Stein" userId="aa8eff81-dd00-4034-86c1-c538d0b2e8f8" providerId="ADAL" clId="{B073B782-0B0F-456E-BC46-DFA53DE625BA}" dt="2025-05-06T12:33:53.484" v="800" actId="6549"/>
        <pc:sldMkLst>
          <pc:docMk/>
          <pc:sldMk cId="4281851563" sldId="3594"/>
        </pc:sldMkLst>
        <pc:spChg chg="mod">
          <ac:chgData name="Yaakov Stein" userId="aa8eff81-dd00-4034-86c1-c538d0b2e8f8" providerId="ADAL" clId="{B073B782-0B0F-456E-BC46-DFA53DE625BA}" dt="2025-05-06T12:33:53.484" v="800" actId="6549"/>
          <ac:spMkLst>
            <pc:docMk/>
            <pc:sldMk cId="4281851563" sldId="3594"/>
            <ac:spMk id="3" creationId="{162DC7A0-6545-3601-48B1-A2129D140664}"/>
          </ac:spMkLst>
        </pc:spChg>
      </pc:sldChg>
      <pc:sldChg chg="modSp mod">
        <pc:chgData name="Yaakov Stein" userId="aa8eff81-dd00-4034-86c1-c538d0b2e8f8" providerId="ADAL" clId="{B073B782-0B0F-456E-BC46-DFA53DE625BA}" dt="2025-05-06T10:16:30.426" v="235" actId="20577"/>
        <pc:sldMkLst>
          <pc:docMk/>
          <pc:sldMk cId="1924799542" sldId="3596"/>
        </pc:sldMkLst>
        <pc:spChg chg="mod">
          <ac:chgData name="Yaakov Stein" userId="aa8eff81-dd00-4034-86c1-c538d0b2e8f8" providerId="ADAL" clId="{B073B782-0B0F-456E-BC46-DFA53DE625BA}" dt="2025-05-06T10:16:30.426" v="235" actId="20577"/>
          <ac:spMkLst>
            <pc:docMk/>
            <pc:sldMk cId="1924799542" sldId="3596"/>
            <ac:spMk id="2" creationId="{7BFD6F33-194C-24BE-9A4E-D85278A77872}"/>
          </ac:spMkLst>
        </pc:spChg>
      </pc:sldChg>
      <pc:sldChg chg="modSp mod">
        <pc:chgData name="Yaakov Stein" userId="aa8eff81-dd00-4034-86c1-c538d0b2e8f8" providerId="ADAL" clId="{B073B782-0B0F-456E-BC46-DFA53DE625BA}" dt="2025-05-06T10:16:08.207" v="226" actId="6549"/>
        <pc:sldMkLst>
          <pc:docMk/>
          <pc:sldMk cId="499616354" sldId="3599"/>
        </pc:sldMkLst>
        <pc:spChg chg="mod">
          <ac:chgData name="Yaakov Stein" userId="aa8eff81-dd00-4034-86c1-c538d0b2e8f8" providerId="ADAL" clId="{B073B782-0B0F-456E-BC46-DFA53DE625BA}" dt="2025-05-06T10:16:08.207" v="226" actId="6549"/>
          <ac:spMkLst>
            <pc:docMk/>
            <pc:sldMk cId="499616354" sldId="3599"/>
            <ac:spMk id="3" creationId="{C109DD69-084C-D710-8961-EA3D820090B7}"/>
          </ac:spMkLst>
        </pc:spChg>
      </pc:sldChg>
      <pc:sldChg chg="modSp mod">
        <pc:chgData name="Yaakov Stein" userId="aa8eff81-dd00-4034-86c1-c538d0b2e8f8" providerId="ADAL" clId="{B073B782-0B0F-456E-BC46-DFA53DE625BA}" dt="2025-05-06T12:22:09.020" v="540" actId="20577"/>
        <pc:sldMkLst>
          <pc:docMk/>
          <pc:sldMk cId="3879190843" sldId="3600"/>
        </pc:sldMkLst>
        <pc:spChg chg="mod">
          <ac:chgData name="Yaakov Stein" userId="aa8eff81-dd00-4034-86c1-c538d0b2e8f8" providerId="ADAL" clId="{B073B782-0B0F-456E-BC46-DFA53DE625BA}" dt="2025-05-06T12:22:09.020" v="540" actId="20577"/>
          <ac:spMkLst>
            <pc:docMk/>
            <pc:sldMk cId="3879190843" sldId="3600"/>
            <ac:spMk id="3" creationId="{0906EFB2-29BD-F49F-0497-B9BBBA24B1B0}"/>
          </ac:spMkLst>
        </pc:spChg>
      </pc:sldChg>
      <pc:sldChg chg="modSp mod">
        <pc:chgData name="Yaakov Stein" userId="aa8eff81-dd00-4034-86c1-c538d0b2e8f8" providerId="ADAL" clId="{B073B782-0B0F-456E-BC46-DFA53DE625BA}" dt="2025-05-06T10:05:39.367" v="54" actId="948"/>
        <pc:sldMkLst>
          <pc:docMk/>
          <pc:sldMk cId="4239204474" sldId="3601"/>
        </pc:sldMkLst>
        <pc:spChg chg="mod">
          <ac:chgData name="Yaakov Stein" userId="aa8eff81-dd00-4034-86c1-c538d0b2e8f8" providerId="ADAL" clId="{B073B782-0B0F-456E-BC46-DFA53DE625BA}" dt="2025-05-06T10:05:39.367" v="54" actId="948"/>
          <ac:spMkLst>
            <pc:docMk/>
            <pc:sldMk cId="4239204474" sldId="3601"/>
            <ac:spMk id="3" creationId="{81456EFA-E796-28B9-CB68-B405213842C1}"/>
          </ac:spMkLst>
        </pc:spChg>
      </pc:sldChg>
      <pc:sldMasterChg chg="modSldLayout">
        <pc:chgData name="Yaakov Stein" userId="aa8eff81-dd00-4034-86c1-c538d0b2e8f8" providerId="ADAL" clId="{B073B782-0B0F-456E-BC46-DFA53DE625BA}" dt="2025-05-06T12:32:24.471" v="688" actId="1035"/>
        <pc:sldMasterMkLst>
          <pc:docMk/>
          <pc:sldMasterMk cId="3356874166" sldId="2147483660"/>
        </pc:sldMasterMkLst>
        <pc:sldLayoutChg chg="modSp mod">
          <pc:chgData name="Yaakov Stein" userId="aa8eff81-dd00-4034-86c1-c538d0b2e8f8" providerId="ADAL" clId="{B073B782-0B0F-456E-BC46-DFA53DE625BA}" dt="2025-05-06T12:32:24.471" v="688" actId="1035"/>
          <pc:sldLayoutMkLst>
            <pc:docMk/>
            <pc:sldMasterMk cId="3356874166" sldId="2147483660"/>
            <pc:sldLayoutMk cId="2601813783" sldId="2147483661"/>
          </pc:sldLayoutMkLst>
          <pc:spChg chg="mod">
            <ac:chgData name="Yaakov Stein" userId="aa8eff81-dd00-4034-86c1-c538d0b2e8f8" providerId="ADAL" clId="{B073B782-0B0F-456E-BC46-DFA53DE625BA}" dt="2025-05-06T12:32:24.471" v="688" actId="1035"/>
            <ac:spMkLst>
              <pc:docMk/>
              <pc:sldMasterMk cId="3356874166" sldId="2147483660"/>
              <pc:sldLayoutMk cId="2601813783" sldId="2147483661"/>
              <ac:spMk id="6" creationId="{0AD6C992-E61B-411D-BBB1-2F8556904817}"/>
            </ac:spMkLst>
          </pc:spChg>
          <pc:spChg chg="mod">
            <ac:chgData name="Yaakov Stein" userId="aa8eff81-dd00-4034-86c1-c538d0b2e8f8" providerId="ADAL" clId="{B073B782-0B0F-456E-BC46-DFA53DE625BA}" dt="2025-05-06T12:32:24.471" v="688" actId="1035"/>
            <ac:spMkLst>
              <pc:docMk/>
              <pc:sldMasterMk cId="3356874166" sldId="2147483660"/>
              <pc:sldLayoutMk cId="2601813783" sldId="2147483661"/>
              <ac:spMk id="7" creationId="{E24E5C62-37AD-4809-8506-3CE1D22A5AA9}"/>
            </ac:spMkLst>
          </pc:spChg>
          <pc:spChg chg="mod">
            <ac:chgData name="Yaakov Stein" userId="aa8eff81-dd00-4034-86c1-c538d0b2e8f8" providerId="ADAL" clId="{B073B782-0B0F-456E-BC46-DFA53DE625BA}" dt="2025-05-06T12:32:24.471" v="688" actId="1035"/>
            <ac:spMkLst>
              <pc:docMk/>
              <pc:sldMasterMk cId="3356874166" sldId="2147483660"/>
              <pc:sldLayoutMk cId="2601813783" sldId="2147483661"/>
              <ac:spMk id="14" creationId="{47F7B3AD-FA20-4387-8930-AFD00DE6C744}"/>
            </ac:spMkLst>
          </pc:spChg>
        </pc:sldLayoutChg>
        <pc:sldLayoutChg chg="delSp modSp mod">
          <pc:chgData name="Yaakov Stein" userId="aa8eff81-dd00-4034-86c1-c538d0b2e8f8" providerId="ADAL" clId="{B073B782-0B0F-456E-BC46-DFA53DE625BA}" dt="2025-05-06T12:28:22.530" v="577" actId="1076"/>
          <pc:sldLayoutMkLst>
            <pc:docMk/>
            <pc:sldMasterMk cId="3356874166" sldId="2147483660"/>
            <pc:sldLayoutMk cId="20472938" sldId="2147483665"/>
          </pc:sldLayoutMkLst>
          <pc:spChg chg="mod">
            <ac:chgData name="Yaakov Stein" userId="aa8eff81-dd00-4034-86c1-c538d0b2e8f8" providerId="ADAL" clId="{B073B782-0B0F-456E-BC46-DFA53DE625BA}" dt="2025-05-06T12:28:22.530" v="577" actId="1076"/>
            <ac:spMkLst>
              <pc:docMk/>
              <pc:sldMasterMk cId="3356874166" sldId="2147483660"/>
              <pc:sldLayoutMk cId="20472938" sldId="2147483665"/>
              <ac:spMk id="2" creationId="{CEF413BB-D6C7-C2E2-D43A-B954813A5AC5}"/>
            </ac:spMkLst>
          </pc:spChg>
          <pc:spChg chg="mod">
            <ac:chgData name="Yaakov Stein" userId="aa8eff81-dd00-4034-86c1-c538d0b2e8f8" providerId="ADAL" clId="{B073B782-0B0F-456E-BC46-DFA53DE625BA}" dt="2025-05-06T12:27:58.176" v="575" actId="1076"/>
            <ac:spMkLst>
              <pc:docMk/>
              <pc:sldMasterMk cId="3356874166" sldId="2147483660"/>
              <pc:sldLayoutMk cId="20472938" sldId="2147483665"/>
              <ac:spMk id="11" creationId="{56B38A93-C3A2-49F3-ADC8-5DD8487A73F7}"/>
            </ac:spMkLst>
          </pc:spChg>
          <pc:picChg chg="del">
            <ac:chgData name="Yaakov Stein" userId="aa8eff81-dd00-4034-86c1-c538d0b2e8f8" providerId="ADAL" clId="{B073B782-0B0F-456E-BC46-DFA53DE625BA}" dt="2025-05-06T12:22:52.482" v="541" actId="478"/>
            <ac:picMkLst>
              <pc:docMk/>
              <pc:sldMasterMk cId="3356874166" sldId="2147483660"/>
              <pc:sldLayoutMk cId="20472938" sldId="2147483665"/>
              <ac:picMk id="12" creationId="{4A35FE26-5BFA-4A85-8D38-B4654B6B0248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41AC6-1949-46FE-A20F-1F58EF9E9913}" type="datetimeFigureOut">
              <a:rPr lang="en-US" smtClean="0"/>
              <a:t>06-May-25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49BB9-8D21-48FD-8FDF-634C9F350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3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49BB9-8D21-48FD-8FDF-634C9F3501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60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49BB9-8D21-48FD-8FDF-634C9F3501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63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hello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49BB9-8D21-48FD-8FDF-634C9F3501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87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5FD04-E3E1-F940-E48E-746326B64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98479D-B4F4-1986-88B1-87DA589EE2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2E4750-E6C8-17FB-0037-AFD2B33E65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hello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66F6F-0E18-1942-3B9D-6CD671DD14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49BB9-8D21-48FD-8FDF-634C9F3501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3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98CC38EE-BA3A-4703-9FFA-330106D2B4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Freeform 20">
            <a:extLst>
              <a:ext uri="{FF2B5EF4-FFF2-40B4-BE49-F238E27FC236}">
                <a16:creationId xmlns:a16="http://schemas.microsoft.com/office/drawing/2014/main" id="{0AD6C992-E61B-411D-BBB1-2F8556904817}"/>
              </a:ext>
            </a:extLst>
          </p:cNvPr>
          <p:cNvSpPr/>
          <p:nvPr userDrawn="1"/>
        </p:nvSpPr>
        <p:spPr>
          <a:xfrm>
            <a:off x="3454251" y="689448"/>
            <a:ext cx="5234068" cy="4876425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24E5C62-37AD-4809-8506-3CE1D22A5AA9}"/>
              </a:ext>
            </a:extLst>
          </p:cNvPr>
          <p:cNvSpPr/>
          <p:nvPr userDrawn="1"/>
        </p:nvSpPr>
        <p:spPr>
          <a:xfrm>
            <a:off x="3881535" y="982936"/>
            <a:ext cx="4404049" cy="4366727"/>
          </a:xfrm>
          <a:prstGeom prst="ellipse">
            <a:avLst/>
          </a:prstGeom>
          <a:solidFill>
            <a:schemeClr val="tx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bg1"/>
              </a:solidFill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7F7B3AD-FA20-4387-8930-AFD00DE6C7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29004" y="2590181"/>
            <a:ext cx="3484563" cy="133449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4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4000"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4000"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4000"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4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2601813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C540849-5618-E344-9C55-BCCE63C549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760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opic_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102486-5F30-5D45-81A3-26C4008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11117943" cy="71386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74BDB74-0C6B-4244-BC1B-C786A077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/>
          <a:lstStyle/>
          <a:p>
            <a:fld id="{19E9396C-D1F4-44E4-876F-7C581D145044}" type="slidenum">
              <a:rPr lang="he-IL" smtClean="0"/>
              <a:t>‹#›</a:t>
            </a:fld>
            <a:endParaRPr lang="he-IL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A13037-29B1-47FC-93BA-E797A833A2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50" y="1313645"/>
            <a:ext cx="11157322" cy="482957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FontTx/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58949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opic_Main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102486-5F30-5D45-81A3-26C4008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11117943" cy="71386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164863D-A9E5-C144-980C-C94ED875C2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6575" y="1160037"/>
            <a:ext cx="11118850" cy="813729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7C726A7-FC73-427D-8E99-26991152E545}"/>
              </a:ext>
            </a:extLst>
          </p:cNvPr>
          <p:cNvSpPr txBox="1">
            <a:spLocks/>
          </p:cNvSpPr>
          <p:nvPr userDrawn="1"/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e-I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076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EF5CD8-59AD-46EF-BF43-CBB13BD027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Freeform 20">
            <a:extLst>
              <a:ext uri="{FF2B5EF4-FFF2-40B4-BE49-F238E27FC236}">
                <a16:creationId xmlns:a16="http://schemas.microsoft.com/office/drawing/2014/main" id="{903E2CA2-7025-40A4-856D-4D835C0946A7}"/>
              </a:ext>
            </a:extLst>
          </p:cNvPr>
          <p:cNvSpPr/>
          <p:nvPr userDrawn="1"/>
        </p:nvSpPr>
        <p:spPr>
          <a:xfrm>
            <a:off x="3051516" y="448263"/>
            <a:ext cx="6063916" cy="6038753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6B38A93-C3A2-49F3-ADC8-5DD8487A73F7}"/>
              </a:ext>
            </a:extLst>
          </p:cNvPr>
          <p:cNvSpPr/>
          <p:nvPr userDrawn="1"/>
        </p:nvSpPr>
        <p:spPr>
          <a:xfrm>
            <a:off x="3881535" y="1284275"/>
            <a:ext cx="4404049" cy="4366727"/>
          </a:xfrm>
          <a:prstGeom prst="ellipse">
            <a:avLst/>
          </a:prstGeom>
          <a:solidFill>
            <a:srgbClr val="797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F413BB-D6C7-C2E2-D43A-B954813A5AC5}"/>
              </a:ext>
            </a:extLst>
          </p:cNvPr>
          <p:cNvSpPr txBox="1"/>
          <p:nvPr userDrawn="1"/>
        </p:nvSpPr>
        <p:spPr>
          <a:xfrm>
            <a:off x="4106562" y="2652030"/>
            <a:ext cx="3978876" cy="1631216"/>
          </a:xfrm>
          <a:prstGeom prst="rect">
            <a:avLst/>
          </a:prstGeom>
          <a:solidFill>
            <a:srgbClr val="797A7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</a:rPr>
              <a:t>Questions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ystein@allot.com</a:t>
            </a:r>
          </a:p>
        </p:txBody>
      </p:sp>
    </p:spTree>
    <p:extLst>
      <p:ext uri="{BB962C8B-B14F-4D97-AF65-F5344CB8AC3E}">
        <p14:creationId xmlns:p14="http://schemas.microsoft.com/office/powerpoint/2010/main" val="2047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2"/>
          <p:cNvSpPr/>
          <p:nvPr userDrawn="1"/>
        </p:nvSpPr>
        <p:spPr>
          <a:xfrm>
            <a:off x="0" y="1004419"/>
            <a:ext cx="12192000" cy="5112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1800"/>
          </a:p>
        </p:txBody>
      </p:sp>
      <p:sp>
        <p:nvSpPr>
          <p:cNvPr id="5" name="Rectangle 5"/>
          <p:cNvSpPr/>
          <p:nvPr userDrawn="1"/>
        </p:nvSpPr>
        <p:spPr>
          <a:xfrm>
            <a:off x="1" y="1316039"/>
            <a:ext cx="239713" cy="4800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 userDrawn="1"/>
        </p:nvSpPr>
        <p:spPr>
          <a:xfrm>
            <a:off x="1" y="209549"/>
            <a:ext cx="239713" cy="112553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78166"/>
            <a:ext cx="11617292" cy="586541"/>
          </a:xfrm>
        </p:spPr>
        <p:txBody>
          <a:bodyPr>
            <a:norm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335361" y="1004420"/>
            <a:ext cx="11617291" cy="5112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E3D0E-52C2-4FE9-815A-ED37CDEF1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67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000"/>
            </a:lvl1pPr>
            <a:lvl2pPr>
              <a:lnSpc>
                <a:spcPct val="100000"/>
              </a:lnSpc>
              <a:spcBef>
                <a:spcPts val="600"/>
              </a:spcBef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/>
            </a:lvl3pPr>
            <a:lvl4pPr>
              <a:lnSpc>
                <a:spcPct val="100000"/>
              </a:lnSpc>
              <a:spcBef>
                <a:spcPts val="600"/>
              </a:spcBef>
              <a:defRPr/>
            </a:lvl4pPr>
            <a:lvl5pPr>
              <a:lnSpc>
                <a:spcPct val="10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64345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3B747B-967A-4047-8CC7-E5929E0B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3" y="365125"/>
            <a:ext cx="11117943" cy="713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95EE6-C394-4D69-A58B-A4E22E787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513" y="1283200"/>
            <a:ext cx="11117943" cy="4893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AA66128-D3F9-2D40-BF45-AB9AFB92B825}"/>
              </a:ext>
            </a:extLst>
          </p:cNvPr>
          <p:cNvGrpSpPr/>
          <p:nvPr userDrawn="1"/>
        </p:nvGrpSpPr>
        <p:grpSpPr>
          <a:xfrm>
            <a:off x="511786" y="6383912"/>
            <a:ext cx="553914" cy="237915"/>
            <a:chOff x="591788" y="6358930"/>
            <a:chExt cx="507376" cy="21792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6772B00-94D7-1E43-8B05-1F4252D94C10}"/>
                </a:ext>
              </a:extLst>
            </p:cNvPr>
            <p:cNvSpPr/>
            <p:nvPr/>
          </p:nvSpPr>
          <p:spPr>
            <a:xfrm>
              <a:off x="758959" y="6358930"/>
              <a:ext cx="34669" cy="215217"/>
            </a:xfrm>
            <a:custGeom>
              <a:avLst/>
              <a:gdLst>
                <a:gd name="connsiteX0" fmla="*/ 0 w 34668"/>
                <a:gd name="connsiteY0" fmla="*/ 0 h 215217"/>
                <a:gd name="connsiteX1" fmla="*/ 35573 w 34668"/>
                <a:gd name="connsiteY1" fmla="*/ 0 h 215217"/>
                <a:gd name="connsiteX2" fmla="*/ 35573 w 34668"/>
                <a:gd name="connsiteY2" fmla="*/ 215368 h 215217"/>
                <a:gd name="connsiteX3" fmla="*/ 0 w 34668"/>
                <a:gd name="connsiteY3" fmla="*/ 215368 h 21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668" h="215217">
                  <a:moveTo>
                    <a:pt x="0" y="0"/>
                  </a:moveTo>
                  <a:lnTo>
                    <a:pt x="35573" y="0"/>
                  </a:lnTo>
                  <a:lnTo>
                    <a:pt x="35573" y="215368"/>
                  </a:lnTo>
                  <a:lnTo>
                    <a:pt x="0" y="215368"/>
                  </a:ln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2D33648-49C9-AC42-B81E-B9E3346D71FE}"/>
                </a:ext>
              </a:extLst>
            </p:cNvPr>
            <p:cNvSpPr/>
            <p:nvPr/>
          </p:nvSpPr>
          <p:spPr>
            <a:xfrm>
              <a:off x="814279" y="6358930"/>
              <a:ext cx="34669" cy="215217"/>
            </a:xfrm>
            <a:custGeom>
              <a:avLst/>
              <a:gdLst>
                <a:gd name="connsiteX0" fmla="*/ 0 w 34668"/>
                <a:gd name="connsiteY0" fmla="*/ 0 h 215217"/>
                <a:gd name="connsiteX1" fmla="*/ 35573 w 34668"/>
                <a:gd name="connsiteY1" fmla="*/ 0 h 215217"/>
                <a:gd name="connsiteX2" fmla="*/ 35573 w 34668"/>
                <a:gd name="connsiteY2" fmla="*/ 215368 h 215217"/>
                <a:gd name="connsiteX3" fmla="*/ 0 w 34668"/>
                <a:gd name="connsiteY3" fmla="*/ 215368 h 21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668" h="215217">
                  <a:moveTo>
                    <a:pt x="0" y="0"/>
                  </a:moveTo>
                  <a:lnTo>
                    <a:pt x="35573" y="0"/>
                  </a:lnTo>
                  <a:lnTo>
                    <a:pt x="35573" y="215368"/>
                  </a:lnTo>
                  <a:lnTo>
                    <a:pt x="0" y="215368"/>
                  </a:ln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E115179-5D2F-654A-855E-E548A20069DA}"/>
                </a:ext>
              </a:extLst>
            </p:cNvPr>
            <p:cNvSpPr/>
            <p:nvPr/>
          </p:nvSpPr>
          <p:spPr>
            <a:xfrm>
              <a:off x="863568" y="6426355"/>
              <a:ext cx="150733" cy="150502"/>
            </a:xfrm>
            <a:custGeom>
              <a:avLst/>
              <a:gdLst>
                <a:gd name="connsiteX0" fmla="*/ 129631 w 150733"/>
                <a:gd name="connsiteY0" fmla="*/ 21672 h 150501"/>
                <a:gd name="connsiteX1" fmla="*/ 75517 w 150733"/>
                <a:gd name="connsiteY1" fmla="*/ 0 h 150501"/>
                <a:gd name="connsiteX2" fmla="*/ 21404 w 150733"/>
                <a:gd name="connsiteY2" fmla="*/ 21672 h 150501"/>
                <a:gd name="connsiteX3" fmla="*/ 0 w 150733"/>
                <a:gd name="connsiteY3" fmla="*/ 75853 h 150501"/>
                <a:gd name="connsiteX4" fmla="*/ 21404 w 150733"/>
                <a:gd name="connsiteY4" fmla="*/ 130033 h 150501"/>
                <a:gd name="connsiteX5" fmla="*/ 75517 w 150733"/>
                <a:gd name="connsiteY5" fmla="*/ 151706 h 150501"/>
                <a:gd name="connsiteX6" fmla="*/ 129631 w 150733"/>
                <a:gd name="connsiteY6" fmla="*/ 130033 h 150501"/>
                <a:gd name="connsiteX7" fmla="*/ 151186 w 150733"/>
                <a:gd name="connsiteY7" fmla="*/ 75853 h 150501"/>
                <a:gd name="connsiteX8" fmla="*/ 129631 w 150733"/>
                <a:gd name="connsiteY8" fmla="*/ 21672 h 150501"/>
                <a:gd name="connsiteX9" fmla="*/ 75517 w 150733"/>
                <a:gd name="connsiteY9" fmla="*/ 117692 h 150501"/>
                <a:gd name="connsiteX10" fmla="*/ 36327 w 150733"/>
                <a:gd name="connsiteY10" fmla="*/ 75853 h 150501"/>
                <a:gd name="connsiteX11" fmla="*/ 75517 w 150733"/>
                <a:gd name="connsiteY11" fmla="*/ 34013 h 150501"/>
                <a:gd name="connsiteX12" fmla="*/ 114859 w 150733"/>
                <a:gd name="connsiteY12" fmla="*/ 75853 h 150501"/>
                <a:gd name="connsiteX13" fmla="*/ 75517 w 150733"/>
                <a:gd name="connsiteY13" fmla="*/ 117692 h 150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0733" h="150501">
                  <a:moveTo>
                    <a:pt x="129631" y="21672"/>
                  </a:moveTo>
                  <a:cubicBezTo>
                    <a:pt x="115763" y="7676"/>
                    <a:pt x="96469" y="0"/>
                    <a:pt x="75517" y="0"/>
                  </a:cubicBezTo>
                  <a:cubicBezTo>
                    <a:pt x="54565" y="0"/>
                    <a:pt x="35272" y="7676"/>
                    <a:pt x="21404" y="21672"/>
                  </a:cubicBezTo>
                  <a:cubicBezTo>
                    <a:pt x="7537" y="35669"/>
                    <a:pt x="0" y="54783"/>
                    <a:pt x="0" y="75853"/>
                  </a:cubicBezTo>
                  <a:cubicBezTo>
                    <a:pt x="0" y="96923"/>
                    <a:pt x="7687" y="116187"/>
                    <a:pt x="21404" y="130033"/>
                  </a:cubicBezTo>
                  <a:cubicBezTo>
                    <a:pt x="35121" y="143880"/>
                    <a:pt x="54415" y="151706"/>
                    <a:pt x="75517" y="151706"/>
                  </a:cubicBezTo>
                  <a:cubicBezTo>
                    <a:pt x="96620" y="151706"/>
                    <a:pt x="115763" y="144030"/>
                    <a:pt x="129631" y="130033"/>
                  </a:cubicBezTo>
                  <a:cubicBezTo>
                    <a:pt x="143498" y="116037"/>
                    <a:pt x="151186" y="96923"/>
                    <a:pt x="151186" y="75853"/>
                  </a:cubicBezTo>
                  <a:cubicBezTo>
                    <a:pt x="151186" y="54783"/>
                    <a:pt x="143498" y="35518"/>
                    <a:pt x="129631" y="21672"/>
                  </a:cubicBezTo>
                  <a:close/>
                  <a:moveTo>
                    <a:pt x="75517" y="117692"/>
                  </a:moveTo>
                  <a:cubicBezTo>
                    <a:pt x="52757" y="117692"/>
                    <a:pt x="36327" y="100084"/>
                    <a:pt x="36327" y="75853"/>
                  </a:cubicBezTo>
                  <a:cubicBezTo>
                    <a:pt x="36327" y="51622"/>
                    <a:pt x="52757" y="34013"/>
                    <a:pt x="75517" y="34013"/>
                  </a:cubicBezTo>
                  <a:cubicBezTo>
                    <a:pt x="98278" y="34013"/>
                    <a:pt x="114859" y="51622"/>
                    <a:pt x="114859" y="75853"/>
                  </a:cubicBezTo>
                  <a:cubicBezTo>
                    <a:pt x="114859" y="100084"/>
                    <a:pt x="98278" y="117692"/>
                    <a:pt x="75517" y="11769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2000">
                  <a:srgbClr val="FF0000"/>
                </a:gs>
                <a:gs pos="100000">
                  <a:schemeClr val="accent5"/>
                </a:gs>
              </a:gsLst>
              <a:lin ang="0" scaled="0"/>
            </a:gra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algn="r" defTabSz="914400" rtl="1" eaLnBrk="1" latinLnBrk="0" hangingPunct="1"/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3098F6E3-2CDB-6C47-97C7-14C820C2161B}"/>
                </a:ext>
              </a:extLst>
            </p:cNvPr>
            <p:cNvSpPr/>
            <p:nvPr/>
          </p:nvSpPr>
          <p:spPr>
            <a:xfrm>
              <a:off x="591788" y="6426806"/>
              <a:ext cx="150733" cy="147492"/>
            </a:xfrm>
            <a:custGeom>
              <a:avLst/>
              <a:gdLst>
                <a:gd name="connsiteX0" fmla="*/ 151194 w 150733"/>
                <a:gd name="connsiteY0" fmla="*/ 147492 h 147491"/>
                <a:gd name="connsiteX1" fmla="*/ 151194 w 150733"/>
                <a:gd name="connsiteY1" fmla="*/ 73294 h 147491"/>
                <a:gd name="connsiteX2" fmla="*/ 129639 w 150733"/>
                <a:gd name="connsiteY2" fmla="*/ 20920 h 147491"/>
                <a:gd name="connsiteX3" fmla="*/ 75526 w 150733"/>
                <a:gd name="connsiteY3" fmla="*/ 0 h 147491"/>
                <a:gd name="connsiteX4" fmla="*/ 21413 w 150733"/>
                <a:gd name="connsiteY4" fmla="*/ 20920 h 147491"/>
                <a:gd name="connsiteX5" fmla="*/ 8 w 150733"/>
                <a:gd name="connsiteY5" fmla="*/ 73445 h 147491"/>
                <a:gd name="connsiteX6" fmla="*/ 21413 w 150733"/>
                <a:gd name="connsiteY6" fmla="*/ 125970 h 147491"/>
                <a:gd name="connsiteX7" fmla="*/ 75526 w 150733"/>
                <a:gd name="connsiteY7" fmla="*/ 146890 h 147491"/>
                <a:gd name="connsiteX8" fmla="*/ 114264 w 150733"/>
                <a:gd name="connsiteY8" fmla="*/ 137257 h 147491"/>
                <a:gd name="connsiteX9" fmla="*/ 116375 w 150733"/>
                <a:gd name="connsiteY9" fmla="*/ 136204 h 147491"/>
                <a:gd name="connsiteX10" fmla="*/ 116375 w 150733"/>
                <a:gd name="connsiteY10" fmla="*/ 147492 h 147491"/>
                <a:gd name="connsiteX11" fmla="*/ 151194 w 150733"/>
                <a:gd name="connsiteY11" fmla="*/ 147492 h 147491"/>
                <a:gd name="connsiteX12" fmla="*/ 75526 w 150733"/>
                <a:gd name="connsiteY12" fmla="*/ 114080 h 147491"/>
                <a:gd name="connsiteX13" fmla="*/ 36335 w 150733"/>
                <a:gd name="connsiteY13" fmla="*/ 73445 h 147491"/>
                <a:gd name="connsiteX14" fmla="*/ 75526 w 150733"/>
                <a:gd name="connsiteY14" fmla="*/ 32809 h 147491"/>
                <a:gd name="connsiteX15" fmla="*/ 114867 w 150733"/>
                <a:gd name="connsiteY15" fmla="*/ 73445 h 147491"/>
                <a:gd name="connsiteX16" fmla="*/ 75526 w 150733"/>
                <a:gd name="connsiteY16" fmla="*/ 114080 h 147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0733" h="147491">
                  <a:moveTo>
                    <a:pt x="151194" y="147492"/>
                  </a:moveTo>
                  <a:lnTo>
                    <a:pt x="151194" y="73294"/>
                  </a:lnTo>
                  <a:cubicBezTo>
                    <a:pt x="151495" y="53579"/>
                    <a:pt x="143657" y="34766"/>
                    <a:pt x="129639" y="20920"/>
                  </a:cubicBezTo>
                  <a:cubicBezTo>
                    <a:pt x="115772" y="7525"/>
                    <a:pt x="96629" y="0"/>
                    <a:pt x="75526" y="0"/>
                  </a:cubicBezTo>
                  <a:cubicBezTo>
                    <a:pt x="54423" y="0"/>
                    <a:pt x="35280" y="7525"/>
                    <a:pt x="21413" y="20920"/>
                  </a:cubicBezTo>
                  <a:cubicBezTo>
                    <a:pt x="7545" y="34916"/>
                    <a:pt x="-293" y="53729"/>
                    <a:pt x="8" y="73445"/>
                  </a:cubicBezTo>
                  <a:cubicBezTo>
                    <a:pt x="-293" y="93160"/>
                    <a:pt x="7545" y="111973"/>
                    <a:pt x="21413" y="125970"/>
                  </a:cubicBezTo>
                  <a:cubicBezTo>
                    <a:pt x="35280" y="139364"/>
                    <a:pt x="54574" y="146890"/>
                    <a:pt x="75526" y="146890"/>
                  </a:cubicBezTo>
                  <a:cubicBezTo>
                    <a:pt x="89092" y="147040"/>
                    <a:pt x="102356" y="143729"/>
                    <a:pt x="114264" y="137257"/>
                  </a:cubicBezTo>
                  <a:lnTo>
                    <a:pt x="116375" y="136204"/>
                  </a:lnTo>
                  <a:lnTo>
                    <a:pt x="116375" y="147492"/>
                  </a:lnTo>
                  <a:lnTo>
                    <a:pt x="151194" y="147492"/>
                  </a:lnTo>
                  <a:close/>
                  <a:moveTo>
                    <a:pt x="75526" y="114080"/>
                  </a:moveTo>
                  <a:cubicBezTo>
                    <a:pt x="52765" y="114080"/>
                    <a:pt x="36335" y="96923"/>
                    <a:pt x="36335" y="73445"/>
                  </a:cubicBezTo>
                  <a:cubicBezTo>
                    <a:pt x="36335" y="49967"/>
                    <a:pt x="52765" y="32809"/>
                    <a:pt x="75526" y="32809"/>
                  </a:cubicBezTo>
                  <a:cubicBezTo>
                    <a:pt x="98287" y="32809"/>
                    <a:pt x="114867" y="49967"/>
                    <a:pt x="114867" y="73445"/>
                  </a:cubicBezTo>
                  <a:cubicBezTo>
                    <a:pt x="114867" y="96923"/>
                    <a:pt x="98287" y="114080"/>
                    <a:pt x="75526" y="114080"/>
                  </a:cubicBez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0D3979C8-7A64-8B47-B8C3-6AB690D9A2C1}"/>
                </a:ext>
              </a:extLst>
            </p:cNvPr>
            <p:cNvSpPr/>
            <p:nvPr/>
          </p:nvSpPr>
          <p:spPr>
            <a:xfrm>
              <a:off x="1020783" y="6358930"/>
              <a:ext cx="78381" cy="215217"/>
            </a:xfrm>
            <a:custGeom>
              <a:avLst/>
              <a:gdLst>
                <a:gd name="connsiteX0" fmla="*/ 79286 w 78381"/>
                <a:gd name="connsiteY0" fmla="*/ 72993 h 215217"/>
                <a:gd name="connsiteX1" fmla="*/ 49139 w 78381"/>
                <a:gd name="connsiteY1" fmla="*/ 72993 h 215217"/>
                <a:gd name="connsiteX2" fmla="*/ 49139 w 78381"/>
                <a:gd name="connsiteY2" fmla="*/ 0 h 215217"/>
                <a:gd name="connsiteX3" fmla="*/ 14320 w 78381"/>
                <a:gd name="connsiteY3" fmla="*/ 0 h 215217"/>
                <a:gd name="connsiteX4" fmla="*/ 14320 w 78381"/>
                <a:gd name="connsiteY4" fmla="*/ 72993 h 215217"/>
                <a:gd name="connsiteX5" fmla="*/ 0 w 78381"/>
                <a:gd name="connsiteY5" fmla="*/ 72993 h 215217"/>
                <a:gd name="connsiteX6" fmla="*/ 0 w 78381"/>
                <a:gd name="connsiteY6" fmla="*/ 105652 h 215217"/>
                <a:gd name="connsiteX7" fmla="*/ 14320 w 78381"/>
                <a:gd name="connsiteY7" fmla="*/ 105652 h 215217"/>
                <a:gd name="connsiteX8" fmla="*/ 14320 w 78381"/>
                <a:gd name="connsiteY8" fmla="*/ 215368 h 215217"/>
                <a:gd name="connsiteX9" fmla="*/ 49139 w 78381"/>
                <a:gd name="connsiteY9" fmla="*/ 215368 h 215217"/>
                <a:gd name="connsiteX10" fmla="*/ 49139 w 78381"/>
                <a:gd name="connsiteY10" fmla="*/ 105652 h 215217"/>
                <a:gd name="connsiteX11" fmla="*/ 79286 w 78381"/>
                <a:gd name="connsiteY11" fmla="*/ 105652 h 21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8381" h="215217">
                  <a:moveTo>
                    <a:pt x="79286" y="72993"/>
                  </a:moveTo>
                  <a:lnTo>
                    <a:pt x="49139" y="72993"/>
                  </a:lnTo>
                  <a:lnTo>
                    <a:pt x="49139" y="0"/>
                  </a:lnTo>
                  <a:lnTo>
                    <a:pt x="14320" y="0"/>
                  </a:lnTo>
                  <a:lnTo>
                    <a:pt x="14320" y="72993"/>
                  </a:lnTo>
                  <a:lnTo>
                    <a:pt x="0" y="72993"/>
                  </a:lnTo>
                  <a:lnTo>
                    <a:pt x="0" y="105652"/>
                  </a:lnTo>
                  <a:lnTo>
                    <a:pt x="14320" y="105652"/>
                  </a:lnTo>
                  <a:lnTo>
                    <a:pt x="14320" y="215368"/>
                  </a:lnTo>
                  <a:lnTo>
                    <a:pt x="49139" y="215368"/>
                  </a:lnTo>
                  <a:lnTo>
                    <a:pt x="49139" y="105652"/>
                  </a:lnTo>
                  <a:lnTo>
                    <a:pt x="79286" y="105652"/>
                  </a:ln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47FD6B48-152E-41F7-BC87-70020C97A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6874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 baseline="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0">
            <a:extLst>
              <a:ext uri="{FF2B5EF4-FFF2-40B4-BE49-F238E27FC236}">
                <a16:creationId xmlns:a16="http://schemas.microsoft.com/office/drawing/2014/main" id="{CB8C72DB-2EAB-41B3-885A-3EC921D6EFF2}"/>
              </a:ext>
            </a:extLst>
          </p:cNvPr>
          <p:cNvSpPr/>
          <p:nvPr/>
        </p:nvSpPr>
        <p:spPr>
          <a:xfrm>
            <a:off x="3469986" y="665273"/>
            <a:ext cx="5252027" cy="4907659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BA746DF-EC4C-488C-853A-AC4497583A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14330" y="1962210"/>
            <a:ext cx="4763333" cy="231378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i="0" dirty="0">
                <a:solidFill>
                  <a:srgbClr val="FFFF00"/>
                </a:solidFill>
                <a:effectLst/>
                <a:latin typeface="MuseoSans-300"/>
              </a:rPr>
              <a:t>Fast Real-World Classification of 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i="0" dirty="0">
                <a:solidFill>
                  <a:srgbClr val="FFFF00"/>
                </a:solidFill>
                <a:effectLst/>
                <a:latin typeface="MuseoSans-300"/>
              </a:rPr>
              <a:t>ECH-enabled </a:t>
            </a:r>
            <a:endParaRPr lang="en-US" dirty="0">
              <a:solidFill>
                <a:srgbClr val="FFFFFF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i="0" dirty="0">
                <a:solidFill>
                  <a:srgbClr val="FFFF00"/>
                </a:solidFill>
                <a:effectLst/>
                <a:latin typeface="MuseoSans-300"/>
              </a:rPr>
              <a:t>Applications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8B080A-1F93-CBB1-840D-DD05C99C254F}"/>
              </a:ext>
            </a:extLst>
          </p:cNvPr>
          <p:cNvSpPr txBox="1"/>
          <p:nvPr/>
        </p:nvSpPr>
        <p:spPr>
          <a:xfrm>
            <a:off x="584927" y="4956160"/>
            <a:ext cx="2615473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err="1">
                <a:latin typeface="Calibri" panose="020F0502020204030204"/>
              </a:rPr>
              <a:t>Yizhak</a:t>
            </a:r>
            <a:r>
              <a:rPr lang="en-US" b="1" dirty="0">
                <a:latin typeface="Calibri" panose="020F0502020204030204"/>
              </a:rPr>
              <a:t> Kahana (</a:t>
            </a:r>
            <a:r>
              <a:rPr lang="en-US" b="1" dirty="0" err="1">
                <a:latin typeface="Calibri" panose="020F0502020204030204"/>
              </a:rPr>
              <a:t>Allot,BIU</a:t>
            </a:r>
            <a:r>
              <a:rPr lang="en-US" b="1" dirty="0">
                <a:latin typeface="Calibri" panose="020F0502020204030204"/>
              </a:rPr>
              <a:t>)</a:t>
            </a:r>
            <a:endParaRPr lang="en-US" b="1" dirty="0"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Yaakov (J) Stein (Allot)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Oren Glickman (BIU)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0732F-2292-90DC-6717-58D1A8AF66D1}"/>
              </a:ext>
            </a:extLst>
          </p:cNvPr>
          <p:cNvSpPr txBox="1"/>
          <p:nvPr/>
        </p:nvSpPr>
        <p:spPr>
          <a:xfrm>
            <a:off x="2215373" y="5988205"/>
            <a:ext cx="7761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Research partially funded by IIA under </a:t>
            </a:r>
            <a:r>
              <a:rPr lang="en-US" sz="1600" b="1" dirty="0"/>
              <a:t>ENTM MAGNET consortium</a:t>
            </a:r>
          </a:p>
          <a:p>
            <a:pPr algn="ctr"/>
            <a:r>
              <a:rPr lang="en-US" sz="1600" dirty="0"/>
              <a:t>Previously presented at </a:t>
            </a:r>
            <a:r>
              <a:rPr lang="en-US" sz="1600" b="1" dirty="0"/>
              <a:t>CSCML-2024 (BGU)</a:t>
            </a:r>
          </a:p>
          <a:p>
            <a:pPr algn="ctr"/>
            <a:r>
              <a:rPr lang="en-US" sz="1600" dirty="0"/>
              <a:t>Submitted to </a:t>
            </a:r>
            <a:r>
              <a:rPr lang="en-US" sz="1600" b="1" dirty="0"/>
              <a:t>IEEE Transactions on Machine Learning in Communications and Networking</a:t>
            </a:r>
          </a:p>
        </p:txBody>
      </p:sp>
    </p:spTree>
    <p:extLst>
      <p:ext uri="{BB962C8B-B14F-4D97-AF65-F5344CB8AC3E}">
        <p14:creationId xmlns:p14="http://schemas.microsoft.com/office/powerpoint/2010/main" val="3048333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891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E203-F044-9BBE-7AF1-136E7DDE0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 - introduction of ECH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99D58-6226-4EA9-B9E9-1A93AA699E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49" y="1313645"/>
            <a:ext cx="11438977" cy="4829578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dirty="0"/>
              <a:t>Over the past few years Internet traffic is becoming more </a:t>
            </a:r>
            <a:r>
              <a:rPr lang="en-US" i="1" dirty="0"/>
              <a:t>fully encrypted </a:t>
            </a:r>
          </a:p>
          <a:p>
            <a:pPr>
              <a:lnSpc>
                <a:spcPct val="95000"/>
              </a:lnSpc>
              <a:spcBef>
                <a:spcPts val="2400"/>
              </a:spcBef>
            </a:pPr>
            <a:r>
              <a:rPr lang="en-US" b="1" dirty="0"/>
              <a:t>D</a:t>
            </a:r>
            <a:r>
              <a:rPr lang="en-US" dirty="0"/>
              <a:t>eep </a:t>
            </a:r>
            <a:r>
              <a:rPr lang="en-US" b="1" dirty="0"/>
              <a:t>P</a:t>
            </a:r>
            <a:r>
              <a:rPr lang="en-US" dirty="0"/>
              <a:t>acket </a:t>
            </a:r>
            <a:r>
              <a:rPr lang="en-US" b="1" dirty="0"/>
              <a:t>I</a:t>
            </a:r>
            <a:r>
              <a:rPr lang="en-US" dirty="0"/>
              <a:t>nspection exploits </a:t>
            </a:r>
            <a:r>
              <a:rPr lang="en-US" i="1" dirty="0"/>
              <a:t>information leakage 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	mostly from metadata fields that are still unencrypted</a:t>
            </a:r>
          </a:p>
          <a:p>
            <a:pPr defTabSz="457200">
              <a:lnSpc>
                <a:spcPct val="95000"/>
              </a:lnSpc>
              <a:spcBef>
                <a:spcPts val="1800"/>
              </a:spcBef>
            </a:pPr>
            <a:r>
              <a:rPr lang="en-US" dirty="0"/>
              <a:t>One notable example is </a:t>
            </a:r>
            <a:r>
              <a:rPr lang="en-US" b="1" dirty="0"/>
              <a:t>SNI </a:t>
            </a:r>
            <a:r>
              <a:rPr lang="en-US" dirty="0"/>
              <a:t>in the </a:t>
            </a:r>
            <a:r>
              <a:rPr lang="en-US" b="1" dirty="0"/>
              <a:t>C</a:t>
            </a:r>
            <a:r>
              <a:rPr lang="en-US" dirty="0"/>
              <a:t>lient </a:t>
            </a:r>
            <a:r>
              <a:rPr lang="en-US" b="1" dirty="0"/>
              <a:t>H</a:t>
            </a:r>
            <a:r>
              <a:rPr lang="en-US" dirty="0"/>
              <a:t>ello of the TLS handshake</a:t>
            </a:r>
          </a:p>
          <a:p>
            <a:pPr defTabSz="457200">
              <a:lnSpc>
                <a:spcPct val="95000"/>
              </a:lnSpc>
              <a:spcBef>
                <a:spcPts val="1200"/>
              </a:spcBef>
            </a:pPr>
            <a:r>
              <a:rPr lang="en-US" dirty="0"/>
              <a:t>Since the cyber suite has not yet been agreed upon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	the CH message is </a:t>
            </a:r>
            <a:r>
              <a:rPr lang="en-US" i="1" dirty="0"/>
              <a:t>unencrypted</a:t>
            </a:r>
            <a:r>
              <a:rPr lang="en-US" dirty="0"/>
              <a:t>, and thus </a:t>
            </a:r>
            <a:r>
              <a:rPr lang="en-US" i="1" dirty="0"/>
              <a:t>leaks</a:t>
            </a:r>
            <a:r>
              <a:rPr lang="en-US" dirty="0"/>
              <a:t> SNI and other information</a:t>
            </a:r>
          </a:p>
          <a:p>
            <a:pPr>
              <a:spcBef>
                <a:spcPts val="2400"/>
              </a:spcBef>
            </a:pPr>
            <a:r>
              <a:rPr lang="en-US" b="1" dirty="0"/>
              <a:t>E</a:t>
            </a:r>
            <a:r>
              <a:rPr lang="en-US" dirty="0"/>
              <a:t>ncrypted </a:t>
            </a:r>
            <a:r>
              <a:rPr lang="en-US" b="1" dirty="0"/>
              <a:t>C</a:t>
            </a:r>
            <a:r>
              <a:rPr lang="en-US" dirty="0"/>
              <a:t>lient </a:t>
            </a:r>
            <a:r>
              <a:rPr lang="en-US" b="1" dirty="0"/>
              <a:t>H</a:t>
            </a:r>
            <a:r>
              <a:rPr lang="en-US" dirty="0"/>
              <a:t>ello, as its name implies, encrypts the TLS CH message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	using a public key obtained from, e.g., a DNS </a:t>
            </a:r>
            <a:r>
              <a:rPr lang="en-US" sz="2000" dirty="0"/>
              <a:t>(HTTPS-RR)</a:t>
            </a:r>
            <a:r>
              <a:rPr lang="en-US" dirty="0"/>
              <a:t> response message	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dirty="0"/>
              <a:t>		(ECH is still not an IETF RFC after 6½ years)</a:t>
            </a:r>
          </a:p>
        </p:txBody>
      </p:sp>
    </p:spTree>
    <p:extLst>
      <p:ext uri="{BB962C8B-B14F-4D97-AF65-F5344CB8AC3E}">
        <p14:creationId xmlns:p14="http://schemas.microsoft.com/office/powerpoint/2010/main" val="2270699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9BE5E-3671-6127-24A4-AF729EC7A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61A4-D7C6-6E16-A328-D53F9BD9D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Operational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DC7A0-6545-3601-48B1-A2129D140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1283200"/>
            <a:ext cx="11117943" cy="5099493"/>
          </a:xfrm>
        </p:spPr>
        <p:txBody>
          <a:bodyPr>
            <a:normAutofit/>
          </a:bodyPr>
          <a:lstStyle/>
          <a:p>
            <a:pPr marL="0" indent="0" defTabSz="457200">
              <a:buNone/>
            </a:pPr>
            <a:r>
              <a:rPr lang="en-US" sz="2800" dirty="0"/>
              <a:t>To replace DPI we need classification of individual applications </a:t>
            </a:r>
            <a:r>
              <a:rPr lang="en-US" sz="1200" dirty="0"/>
              <a:t>(not merely traffic classes)</a:t>
            </a:r>
            <a:endParaRPr lang="en-US" sz="2800" dirty="0"/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 dirty="0"/>
              <a:t>	and real-time operation at high rates (100s of Gbps)</a:t>
            </a:r>
          </a:p>
          <a:p>
            <a:pPr marL="0" indent="0" defTabSz="457200">
              <a:spcBef>
                <a:spcPts val="1800"/>
              </a:spcBef>
              <a:buNone/>
            </a:pPr>
            <a:r>
              <a:rPr lang="en-US" sz="2800" dirty="0"/>
              <a:t>In order to be operationally acceptable, we further require:</a:t>
            </a:r>
          </a:p>
          <a:p>
            <a:pPr defTabSz="457200"/>
            <a:r>
              <a:rPr lang="en-US" sz="2800" b="1" dirty="0"/>
              <a:t>speed</a:t>
            </a:r>
            <a:r>
              <a:rPr lang="en-US" sz="2800" dirty="0"/>
              <a:t> 		application </a:t>
            </a:r>
            <a:r>
              <a:rPr lang="en-US" sz="2800"/>
              <a:t>classification within </a:t>
            </a:r>
            <a:r>
              <a:rPr lang="en-US" sz="2800" dirty="0"/>
              <a:t>one second of traffic</a:t>
            </a:r>
          </a:p>
          <a:p>
            <a:pPr defTabSz="457200"/>
            <a:r>
              <a:rPr lang="en-US" sz="2800" b="1" dirty="0"/>
              <a:t>accuracy</a:t>
            </a:r>
            <a:r>
              <a:rPr lang="en-US" sz="2800" dirty="0"/>
              <a:t> 	needs to be 95% or higher (similar to current DPI)</a:t>
            </a:r>
          </a:p>
          <a:p>
            <a:pPr defTabSz="457200"/>
            <a:r>
              <a:rPr lang="en-US" sz="2800" b="1" dirty="0"/>
              <a:t>scale</a:t>
            </a:r>
            <a:r>
              <a:rPr lang="en-US" sz="2800" dirty="0"/>
              <a:t> 		needs to scale to many hundreds of applications (classes)</a:t>
            </a:r>
          </a:p>
          <a:p>
            <a:pPr defTabSz="457200"/>
            <a:r>
              <a:rPr lang="en-US" sz="2800" b="1" dirty="0"/>
              <a:t>stability</a:t>
            </a:r>
            <a:r>
              <a:rPr lang="en-US" sz="2800" dirty="0"/>
              <a:t> 	drift needs to be no more than a few percent per month</a:t>
            </a:r>
          </a:p>
        </p:txBody>
      </p:sp>
    </p:spTree>
    <p:extLst>
      <p:ext uri="{BB962C8B-B14F-4D97-AF65-F5344CB8AC3E}">
        <p14:creationId xmlns:p14="http://schemas.microsoft.com/office/powerpoint/2010/main" val="428185156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0807E-F660-6B07-6BC6-452930C4C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FFD9D-B689-D36A-705D-44B137B4B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Key 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9DD69-084C-D710-8961-EA3D82009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1283200"/>
            <a:ext cx="11378134" cy="5099493"/>
          </a:xfrm>
        </p:spPr>
        <p:txBody>
          <a:bodyPr>
            <a:normAutofit/>
          </a:bodyPr>
          <a:lstStyle/>
          <a:p>
            <a:pPr marL="0" indent="0" defTabSz="457200">
              <a:spcBef>
                <a:spcPts val="0"/>
              </a:spcBef>
              <a:buNone/>
            </a:pPr>
            <a:r>
              <a:rPr lang="en-US" sz="2800" b="1" dirty="0"/>
              <a:t>Large Real-World Dataset and Accurate Labeling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 b="1" dirty="0"/>
              <a:t>	</a:t>
            </a:r>
            <a:r>
              <a:rPr lang="en-US" sz="2800" dirty="0"/>
              <a:t>we trained and tested on huge set of real-world network data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 dirty="0"/>
              <a:t>	data labeled using a state-of-the-art commercial DPI system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b="1" dirty="0"/>
              <a:t>Utilize nonencrypted Per Packet Information (PPI) as features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 b="1" dirty="0"/>
              <a:t>	</a:t>
            </a:r>
            <a:r>
              <a:rPr lang="en-US" sz="2800" dirty="0"/>
              <a:t>PPI</a:t>
            </a:r>
            <a:r>
              <a:rPr lang="he-IL" sz="2800" b="1" dirty="0"/>
              <a:t> </a:t>
            </a:r>
            <a:r>
              <a:rPr lang="en-US" sz="2800" dirty="0"/>
              <a:t>means packet </a:t>
            </a:r>
            <a:r>
              <a:rPr lang="en-US" sz="2800" i="1" dirty="0"/>
              <a:t>arrival time</a:t>
            </a:r>
            <a:r>
              <a:rPr lang="en-US" sz="2800" dirty="0"/>
              <a:t>, </a:t>
            </a:r>
            <a:r>
              <a:rPr lang="en-US" sz="2800" i="1" dirty="0"/>
              <a:t>direction</a:t>
            </a:r>
            <a:r>
              <a:rPr lang="en-US" sz="2800" dirty="0"/>
              <a:t> </a:t>
            </a:r>
            <a:r>
              <a:rPr lang="en-US" dirty="0"/>
              <a:t>(client to server or reverse)</a:t>
            </a:r>
            <a:r>
              <a:rPr lang="en-US" sz="2800" dirty="0"/>
              <a:t>, </a:t>
            </a:r>
            <a:r>
              <a:rPr lang="en-US" sz="2800" i="1" dirty="0"/>
              <a:t>size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dirty="0"/>
              <a:t>			we avoid statistical features that require long collection durations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2800" b="1" dirty="0"/>
              <a:t>Hierarchical Architecture</a:t>
            </a:r>
            <a:br>
              <a:rPr lang="en-US" sz="2800" b="1" dirty="0"/>
            </a:br>
            <a:r>
              <a:rPr lang="en-US" sz="2800" b="1" dirty="0"/>
              <a:t>	</a:t>
            </a:r>
            <a:r>
              <a:rPr lang="en-US" sz="2800" dirty="0"/>
              <a:t>instead of a single large </a:t>
            </a:r>
            <a:r>
              <a:rPr lang="en-US" sz="2800" i="1" dirty="0"/>
              <a:t>flat</a:t>
            </a:r>
            <a:r>
              <a:rPr lang="en-US" sz="2800" dirty="0"/>
              <a:t> architecture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dirty="0"/>
              <a:t>			we use a hierarchical architecture 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dirty="0"/>
              <a:t>				with a large number of smaller ML  models 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dirty="0"/>
              <a:t>			 		based on clustering server IP addresses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9961635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5A639-52CD-CFB6-F804-C33B0B686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9B5EF45-2AAE-D535-BE34-CAD1C33DCE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916431"/>
              </p:ext>
            </p:extLst>
          </p:nvPr>
        </p:nvGraphicFramePr>
        <p:xfrm>
          <a:off x="3713070" y="3228975"/>
          <a:ext cx="7105650" cy="362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DF" r:id="rId2" imgW="0" imgH="360" progId="FoxitReader.Document">
                  <p:embed/>
                </p:oleObj>
              </mc:Choice>
              <mc:Fallback>
                <p:oleObj name="PDF" r:id="rId2" imgW="0" imgH="360" progId="FoxitReader.Document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9B5EF45-2AAE-D535-BE34-CAD1C33DCE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13070" y="3228975"/>
                        <a:ext cx="7105650" cy="362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BFD6F33-194C-24BE-9A4E-D85278A77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Flat vs. Hierarchical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9419D-35C5-037C-70E1-91B19F751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Flat Architecture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 dirty="0"/>
              <a:t>	single large model with PPI as input and hundreds of outputs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b="1" dirty="0"/>
              <a:t>Hierarchical Architecture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 dirty="0"/>
              <a:t>	model selected by unencrypted server IP addresses</a:t>
            </a:r>
          </a:p>
          <a:p>
            <a:pPr lvl="2" defTabSz="457200">
              <a:spcBef>
                <a:spcPts val="0"/>
              </a:spcBef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faster training</a:t>
            </a:r>
          </a:p>
          <a:p>
            <a:pPr lvl="2" defTabSz="457200">
              <a:spcBef>
                <a:spcPts val="0"/>
              </a:spcBef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higher accuracy</a:t>
            </a:r>
          </a:p>
          <a:p>
            <a:pPr lvl="2" defTabSz="457200">
              <a:spcBef>
                <a:spcPts val="0"/>
              </a:spcBef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less impactful errors</a:t>
            </a:r>
          </a:p>
          <a:p>
            <a:pPr marL="0" indent="0">
              <a:buNone/>
            </a:pPr>
            <a:endParaRPr lang="en-US" sz="2400" b="1" dirty="0"/>
          </a:p>
          <a:p>
            <a:pPr marL="457200" indent="-457200">
              <a:buFont typeface="+mj-lt"/>
              <a:buAutoNum type="arabicPeriod"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2479954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A3974-6D3C-D40F-ECD9-426645BE9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D2F37-3882-FFA5-0E74-BC21673E0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ML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3637D-EF4A-18FC-AAED-44745A95B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defTabSz="234950">
              <a:buNone/>
            </a:pPr>
            <a:r>
              <a:rPr lang="en-US" sz="2800" b="1" dirty="0"/>
              <a:t>Random Forest (RF) Model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b="1" dirty="0"/>
              <a:t>	</a:t>
            </a:r>
            <a:r>
              <a:rPr lang="en-US" sz="2800" dirty="0"/>
              <a:t>runs on CPU-only platforms </a:t>
            </a:r>
          </a:p>
          <a:p>
            <a:pPr marL="457200" lvl="1" indent="0" defTabSz="234950">
              <a:spcBef>
                <a:spcPts val="0"/>
              </a:spcBef>
              <a:buNone/>
            </a:pPr>
            <a:r>
              <a:rPr lang="en-US" sz="2800" dirty="0"/>
              <a:t>slightly lower accuracy</a:t>
            </a:r>
          </a:p>
          <a:p>
            <a:pPr marL="0" indent="0" defTabSz="234950">
              <a:spcBef>
                <a:spcPts val="1800"/>
              </a:spcBef>
              <a:buNone/>
            </a:pPr>
            <a:r>
              <a:rPr lang="en-US" sz="2800" b="1" dirty="0"/>
              <a:t>Deep LSTM Model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b="1" dirty="0"/>
              <a:t>	</a:t>
            </a:r>
            <a:r>
              <a:rPr lang="en-US" sz="2800" dirty="0"/>
              <a:t>4 LSTM layers 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dirty="0"/>
              <a:t>		to capture temporal dependencies </a:t>
            </a:r>
          </a:p>
          <a:p>
            <a:pPr marL="457200" lvl="1" indent="0" defTabSz="234950">
              <a:spcBef>
                <a:spcPts val="0"/>
              </a:spcBef>
              <a:buNone/>
            </a:pPr>
            <a:r>
              <a:rPr lang="en-US" sz="2800" dirty="0"/>
              <a:t>		afterwards adds per-connection data</a:t>
            </a:r>
            <a:endParaRPr lang="en-US" sz="2800" b="1" dirty="0"/>
          </a:p>
          <a:p>
            <a:pPr marL="0" indent="0" defTabSz="234950">
              <a:spcBef>
                <a:spcPts val="1200"/>
              </a:spcBef>
              <a:buNone/>
            </a:pPr>
            <a:r>
              <a:rPr lang="en-US" sz="2800" b="1" dirty="0"/>
              <a:t>Deep LSTM with attention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b="1" dirty="0"/>
              <a:t>	</a:t>
            </a:r>
            <a:r>
              <a:rPr lang="en-US" sz="2800" dirty="0"/>
              <a:t>Similar to previous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dirty="0"/>
              <a:t>		but exploits multiple past LSTM steps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26E93B-4017-EC59-CFF7-6018B5B28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7136" y="365125"/>
            <a:ext cx="5564863" cy="63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87677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5470-6ECB-FF51-373E-9D9B67C45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1573C-9E4A-9E45-DEA9-C2D39653A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1283200"/>
            <a:ext cx="11311678" cy="50513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We collected about 200 nontrivial connections per second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dirty="0"/>
              <a:t>We trained on 4 days of traffic (&gt; 75 million connections)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 dirty="0"/>
              <a:t>	tested on traffic from the following week and from 1 and 2 months later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2800" dirty="0"/>
              <a:t>Hierarchical architecture was consistently &gt; 5% better than the flat one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dirty="0"/>
              <a:t>When allowing 50 packets in the PPI input data</a:t>
            </a:r>
          </a:p>
          <a:p>
            <a:pPr defTabSz="457200">
              <a:spcBef>
                <a:spcPts val="0"/>
              </a:spcBef>
            </a:pPr>
            <a:r>
              <a:rPr lang="en-US" sz="2800" dirty="0"/>
              <a:t>	accuracy was </a:t>
            </a:r>
            <a:r>
              <a:rPr lang="en-US" sz="2800" b="1" dirty="0"/>
              <a:t>94%</a:t>
            </a:r>
            <a:r>
              <a:rPr lang="en-US" sz="2800" dirty="0"/>
              <a:t> for RF model</a:t>
            </a:r>
          </a:p>
          <a:p>
            <a:pPr defTabSz="457200">
              <a:spcBef>
                <a:spcPts val="0"/>
              </a:spcBef>
            </a:pPr>
            <a:r>
              <a:rPr lang="en-US" sz="2800" dirty="0"/>
              <a:t>	slightly better for deep LSTM (adding attention didn’t further improve)</a:t>
            </a:r>
          </a:p>
          <a:p>
            <a:pPr defTabSz="463550">
              <a:spcBef>
                <a:spcPts val="0"/>
              </a:spcBef>
            </a:pPr>
            <a:r>
              <a:rPr lang="en-US" sz="2800" dirty="0"/>
              <a:t>	drift degradation under </a:t>
            </a:r>
            <a:r>
              <a:rPr lang="en-US" sz="2800" b="1" dirty="0"/>
              <a:t>2%</a:t>
            </a:r>
            <a:r>
              <a:rPr lang="en-US" sz="2800" dirty="0"/>
              <a:t> per month</a:t>
            </a:r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sz="2800" dirty="0"/>
              <a:t>When limiting ourselves to 10 packets in the PPI input data</a:t>
            </a:r>
          </a:p>
          <a:p>
            <a:pPr defTabSz="457200">
              <a:spcBef>
                <a:spcPts val="0"/>
              </a:spcBef>
              <a:tabLst>
                <a:tab pos="512763" algn="l"/>
              </a:tabLst>
            </a:pPr>
            <a:r>
              <a:rPr lang="en-US" sz="2800" dirty="0"/>
              <a:t>   accuracies were about </a:t>
            </a:r>
            <a:r>
              <a:rPr lang="en-US" sz="2800" b="1" dirty="0"/>
              <a:t>1%</a:t>
            </a:r>
            <a:r>
              <a:rPr lang="en-US" sz="2800" dirty="0"/>
              <a:t> lower across the board</a:t>
            </a:r>
          </a:p>
          <a:p>
            <a:pPr marL="0" indent="0">
              <a:spcBef>
                <a:spcPts val="120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549646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922C4-A335-8C4D-3776-9208A28A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Insights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6EFB2-29BD-F49F-0497-B9BBBA24B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1283200"/>
            <a:ext cx="11587711" cy="5050693"/>
          </a:xfrm>
        </p:spPr>
        <p:txBody>
          <a:bodyPr>
            <a:normAutofit/>
          </a:bodyPr>
          <a:lstStyle/>
          <a:p>
            <a:pPr marL="0" indent="0" defTabSz="457200">
              <a:buNone/>
            </a:pPr>
            <a:r>
              <a:rPr lang="en-US" sz="2400" b="1" dirty="0"/>
              <a:t>Data is king</a:t>
            </a:r>
            <a:r>
              <a:rPr lang="en-US" sz="2400" dirty="0"/>
              <a:t> !	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400" dirty="0"/>
              <a:t>	with tens of millions of training examples 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400" dirty="0"/>
              <a:t>			the application classification problem becomes remarkably easy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2400" b="1" dirty="0"/>
              <a:t>Exploiting domain knowledge is better than throwing ML at the problem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400" dirty="0"/>
              <a:t>	hierarchical architecture performs better than inputting server IP cluster as feature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2400" b="1" dirty="0"/>
              <a:t>Simple classifiers suffice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400" b="1" dirty="0"/>
              <a:t>	</a:t>
            </a:r>
            <a:r>
              <a:rPr lang="en-US" sz="2400" dirty="0"/>
              <a:t>deep architectures with attention are not appreciably better than simple RF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2400" b="1" dirty="0"/>
              <a:t>The long tail may still be a problem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400" b="1" dirty="0"/>
              <a:t>	</a:t>
            </a:r>
            <a:r>
              <a:rPr lang="en-US" sz="2400" dirty="0"/>
              <a:t>majority of the traffic is due to a small number of applications 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400" dirty="0"/>
              <a:t>			myriads of very rare applications are (correctly) classified as </a:t>
            </a:r>
            <a:r>
              <a:rPr lang="en-US" sz="2400" i="1" dirty="0"/>
              <a:t>other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2400" b="1" dirty="0"/>
              <a:t>Granular classification can be fast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400" b="1" dirty="0"/>
              <a:t>		</a:t>
            </a:r>
            <a:r>
              <a:rPr lang="en-US" sz="2400" dirty="0"/>
              <a:t> tens of packets suffice, traffic class </a:t>
            </a:r>
            <a:r>
              <a:rPr lang="en-US" dirty="0"/>
              <a:t>(VoIP, video streaming, etc.)</a:t>
            </a:r>
            <a:r>
              <a:rPr lang="en-US" sz="2400" dirty="0"/>
              <a:t> may require many seconds</a:t>
            </a:r>
          </a:p>
        </p:txBody>
      </p:sp>
    </p:spTree>
    <p:extLst>
      <p:ext uri="{BB962C8B-B14F-4D97-AF65-F5344CB8AC3E}">
        <p14:creationId xmlns:p14="http://schemas.microsoft.com/office/powerpoint/2010/main" val="387919084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51E39-0C8D-093D-DBA0-2D71C93FF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about other privacy-enhancing methods?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56EFA-E796-28B9-CB68-B40521384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ECH is a special case in that it leaves the IP layer unencrypted</a:t>
            </a:r>
          </a:p>
          <a:p>
            <a:pPr marL="0" indent="0" defTabSz="45720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/>
              <a:t>	but there seem to be no other tractable cases of interest</a:t>
            </a:r>
          </a:p>
          <a:p>
            <a:pPr marL="0" indent="0" defTabSz="234950">
              <a:buNone/>
            </a:pPr>
            <a:r>
              <a:rPr lang="en-US" sz="2800" b="1" dirty="0"/>
              <a:t>IPsec tunnel mode </a:t>
            </a:r>
            <a:r>
              <a:rPr lang="en-US" sz="2800" dirty="0"/>
              <a:t>	masks IP layer, but multiplexes many application flows 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dirty="0"/>
              <a:t>	hence the problem is ill-defined (unless </a:t>
            </a:r>
            <a:r>
              <a:rPr lang="en-US" sz="2800" dirty="0" err="1"/>
              <a:t>demux</a:t>
            </a:r>
            <a:r>
              <a:rPr lang="en-US" sz="2800" dirty="0"/>
              <a:t> is possible)</a:t>
            </a:r>
          </a:p>
          <a:p>
            <a:pPr marL="0" indent="0" defTabSz="234950">
              <a:spcBef>
                <a:spcPts val="1200"/>
              </a:spcBef>
              <a:buNone/>
            </a:pPr>
            <a:r>
              <a:rPr lang="en-US" sz="2800" b="1" dirty="0"/>
              <a:t>VPN</a:t>
            </a:r>
            <a:r>
              <a:rPr lang="en-US" sz="2800" dirty="0"/>
              <a:t>s and </a:t>
            </a:r>
            <a:r>
              <a:rPr lang="en-US" sz="2800" b="1" dirty="0"/>
              <a:t>OHTTP</a:t>
            </a:r>
            <a:r>
              <a:rPr lang="en-US" sz="2800" dirty="0"/>
              <a:t> (e.g., </a:t>
            </a:r>
            <a:r>
              <a:rPr lang="en-US" sz="2800" b="1" dirty="0"/>
              <a:t>APR</a:t>
            </a:r>
            <a:r>
              <a:rPr lang="en-US" sz="2800" dirty="0"/>
              <a:t>) similarly mask IP and multiplex flows</a:t>
            </a:r>
          </a:p>
          <a:p>
            <a:pPr marL="0" indent="0" defTabSz="234950">
              <a:spcBef>
                <a:spcPts val="0"/>
              </a:spcBef>
              <a:buNone/>
            </a:pPr>
            <a:r>
              <a:rPr lang="en-US" sz="2800" dirty="0"/>
              <a:t>	and have begun adopting </a:t>
            </a:r>
            <a:r>
              <a:rPr lang="en-US" sz="2800" b="1" dirty="0"/>
              <a:t>MASQUE</a:t>
            </a:r>
            <a:r>
              <a:rPr lang="en-US" sz="2800" dirty="0"/>
              <a:t> which mux streams in a single packet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2800" b="1" dirty="0"/>
              <a:t>Traffic obfuscation</a:t>
            </a:r>
            <a:r>
              <a:rPr lang="en-US" sz="2800" dirty="0"/>
              <a:t> methods </a:t>
            </a:r>
            <a:r>
              <a:rPr lang="en-US" dirty="0"/>
              <a:t>(</a:t>
            </a:r>
            <a:r>
              <a:rPr lang="en-US" dirty="0" err="1"/>
              <a:t>PriFi</a:t>
            </a:r>
            <a:r>
              <a:rPr lang="en-US" dirty="0"/>
              <a:t>, </a:t>
            </a:r>
            <a:r>
              <a:rPr lang="en-US" dirty="0" err="1"/>
              <a:t>Loopix</a:t>
            </a:r>
            <a:r>
              <a:rPr lang="en-US" dirty="0"/>
              <a:t>, BuFLO, TARANET, ditto)</a:t>
            </a:r>
            <a:endParaRPr lang="en-US" sz="2400" dirty="0"/>
          </a:p>
          <a:p>
            <a:pPr marL="457200" indent="-457200" defTabSz="457200">
              <a:spcBef>
                <a:spcPts val="0"/>
              </a:spcBef>
            </a:pPr>
            <a:r>
              <a:rPr lang="en-US" sz="2400" dirty="0"/>
              <a:t>delay packets to disguise interpacket timing behavior</a:t>
            </a:r>
          </a:p>
          <a:p>
            <a:pPr marL="457200" indent="-457200" defTabSz="457200">
              <a:spcBef>
                <a:spcPts val="0"/>
              </a:spcBef>
            </a:pPr>
            <a:r>
              <a:rPr lang="en-US" sz="2400" dirty="0"/>
              <a:t>add </a:t>
            </a:r>
            <a:r>
              <a:rPr lang="en-US" sz="2400" i="1" dirty="0"/>
              <a:t>chaff</a:t>
            </a:r>
            <a:r>
              <a:rPr lang="en-US" sz="2400" dirty="0"/>
              <a:t> packets, divide/merge/pad all packets to same length (overhead &lt; 10%)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400" dirty="0"/>
              <a:t>leave only session duration</a:t>
            </a:r>
          </a:p>
          <a:p>
            <a:pPr marL="0" indent="0" defTabSz="23495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3920447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ain">
  <a:themeElements>
    <a:clrScheme name="Allot_New">
      <a:dk1>
        <a:srgbClr val="000000"/>
      </a:dk1>
      <a:lt1>
        <a:sysClr val="window" lastClr="FFFFFF"/>
      </a:lt1>
      <a:dk2>
        <a:srgbClr val="494B4D"/>
      </a:dk2>
      <a:lt2>
        <a:srgbClr val="D4D4D3"/>
      </a:lt2>
      <a:accent1>
        <a:srgbClr val="AE1854"/>
      </a:accent1>
      <a:accent2>
        <a:srgbClr val="EE6F23"/>
      </a:accent2>
      <a:accent3>
        <a:srgbClr val="514090"/>
      </a:accent3>
      <a:accent4>
        <a:srgbClr val="9A489B"/>
      </a:accent4>
      <a:accent5>
        <a:srgbClr val="F78D1E"/>
      </a:accent5>
      <a:accent6>
        <a:srgbClr val="0077B3"/>
      </a:accent6>
      <a:hlink>
        <a:srgbClr val="3AAB96"/>
      </a:hlink>
      <a:folHlink>
        <a:srgbClr val="0077A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 rtlCol="0" anchor="ctr">
        <a:no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M_Allot PowerPoint Template.pptx" id="{5FFFE022-182E-4F36-A142-6F70A188FB6F}" vid="{7076C282-B779-43FE-9ED2-EA46F80715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829</Words>
  <Application>Microsoft Office PowerPoint</Application>
  <PresentationFormat>Widescreen</PresentationFormat>
  <Paragraphs>98</Paragraphs>
  <Slides>10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MuseoSans-300</vt:lpstr>
      <vt:lpstr>Main</vt:lpstr>
      <vt:lpstr>PDF</vt:lpstr>
      <vt:lpstr>PowerPoint Presentation</vt:lpstr>
      <vt:lpstr>The problem - introduction of ECH</vt:lpstr>
      <vt:lpstr>Operational requirements</vt:lpstr>
      <vt:lpstr>Key Contributions</vt:lpstr>
      <vt:lpstr>Flat vs. Hierarchical Architecture</vt:lpstr>
      <vt:lpstr>ML Models</vt:lpstr>
      <vt:lpstr>Results</vt:lpstr>
      <vt:lpstr>Insights</vt:lpstr>
      <vt:lpstr>What about other privacy-enhancing methods?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Itzik Kahana</dc:creator>
  <cp:lastModifiedBy>Yaakov Stein</cp:lastModifiedBy>
  <cp:revision>2</cp:revision>
  <dcterms:created xsi:type="dcterms:W3CDTF">2024-11-30T21:12:29Z</dcterms:created>
  <dcterms:modified xsi:type="dcterms:W3CDTF">2025-05-06T12:33:59Z</dcterms:modified>
</cp:coreProperties>
</file>