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23" r:id="rId5"/>
    <p:sldId id="3564" r:id="rId6"/>
    <p:sldId id="3567" r:id="rId7"/>
    <p:sldId id="3585" r:id="rId8"/>
    <p:sldId id="3575" r:id="rId9"/>
    <p:sldId id="3584" r:id="rId10"/>
    <p:sldId id="3580" r:id="rId11"/>
    <p:sldId id="3562" r:id="rId12"/>
    <p:sldId id="2761" r:id="rId13"/>
    <p:sldId id="3583" r:id="rId14"/>
    <p:sldId id="3588" r:id="rId15"/>
    <p:sldId id="3586" r:id="rId16"/>
    <p:sldId id="3587" r:id="rId17"/>
    <p:sldId id="3572" r:id="rId18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2700"/>
    <a:srgbClr val="FA0F0C"/>
    <a:srgbClr val="FFCCFF"/>
    <a:srgbClr val="FF99FF"/>
    <a:srgbClr val="C35A03"/>
    <a:srgbClr val="F77511"/>
    <a:srgbClr val="AA0C3B"/>
    <a:srgbClr val="F78D1D"/>
    <a:srgbClr val="EC652C"/>
    <a:srgbClr val="4B4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33" autoAdjust="0"/>
    <p:restoredTop sz="92356" autoAdjust="0"/>
  </p:normalViewPr>
  <p:slideViewPr>
    <p:cSldViewPr snapToGrid="0">
      <p:cViewPr varScale="1">
        <p:scale>
          <a:sx n="84" d="100"/>
          <a:sy n="84" d="100"/>
        </p:scale>
        <p:origin x="90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9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70"/>
    </p:cViewPr>
  </p:sorterViewPr>
  <p:notesViewPr>
    <p:cSldViewPr snapToGrid="0">
      <p:cViewPr varScale="1">
        <p:scale>
          <a:sx n="78" d="100"/>
          <a:sy n="78" d="100"/>
        </p:scale>
        <p:origin x="391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akov Stein" userId="aa8eff81-dd00-4034-86c1-c538d0b2e8f8" providerId="ADAL" clId="{42259D33-114C-41DC-A793-06751771A84A}"/>
    <pc:docChg chg="addSld modSld sldOrd">
      <pc:chgData name="Yaakov Stein" userId="aa8eff81-dd00-4034-86c1-c538d0b2e8f8" providerId="ADAL" clId="{42259D33-114C-41DC-A793-06751771A84A}" dt="2025-05-06T12:51:38.266" v="30" actId="6549"/>
      <pc:docMkLst>
        <pc:docMk/>
      </pc:docMkLst>
      <pc:sldChg chg="modSp mod">
        <pc:chgData name="Yaakov Stein" userId="aa8eff81-dd00-4034-86c1-c538d0b2e8f8" providerId="ADAL" clId="{42259D33-114C-41DC-A793-06751771A84A}" dt="2025-05-06T12:51:38.266" v="30" actId="6549"/>
        <pc:sldMkLst>
          <pc:docMk/>
          <pc:sldMk cId="2864351725" sldId="3587"/>
        </pc:sldMkLst>
        <pc:spChg chg="mod">
          <ac:chgData name="Yaakov Stein" userId="aa8eff81-dd00-4034-86c1-c538d0b2e8f8" providerId="ADAL" clId="{42259D33-114C-41DC-A793-06751771A84A}" dt="2025-05-06T12:51:38.266" v="30" actId="6549"/>
          <ac:spMkLst>
            <pc:docMk/>
            <pc:sldMk cId="2864351725" sldId="3587"/>
            <ac:spMk id="3" creationId="{55640D7E-5348-50C7-2DC8-4DE57FD772AC}"/>
          </ac:spMkLst>
        </pc:spChg>
      </pc:sldChg>
      <pc:sldChg chg="modSp add mod ord">
        <pc:chgData name="Yaakov Stein" userId="aa8eff81-dd00-4034-86c1-c538d0b2e8f8" providerId="ADAL" clId="{42259D33-114C-41DC-A793-06751771A84A}" dt="2025-05-06T12:50:59.205" v="29" actId="20577"/>
        <pc:sldMkLst>
          <pc:docMk/>
          <pc:sldMk cId="116943650" sldId="3588"/>
        </pc:sldMkLst>
        <pc:spChg chg="mod">
          <ac:chgData name="Yaakov Stein" userId="aa8eff81-dd00-4034-86c1-c538d0b2e8f8" providerId="ADAL" clId="{42259D33-114C-41DC-A793-06751771A84A}" dt="2025-05-06T12:50:59.205" v="29" actId="20577"/>
          <ac:spMkLst>
            <pc:docMk/>
            <pc:sldMk cId="116943650" sldId="3588"/>
            <ac:spMk id="2" creationId="{C228B6B5-4F41-726C-26FD-BE050CBA454A}"/>
          </ac:spMkLst>
        </pc:spChg>
        <pc:spChg chg="mod">
          <ac:chgData name="Yaakov Stein" userId="aa8eff81-dd00-4034-86c1-c538d0b2e8f8" providerId="ADAL" clId="{42259D33-114C-41DC-A793-06751771A84A}" dt="2025-05-06T12:50:49.133" v="25" actId="108"/>
          <ac:spMkLst>
            <pc:docMk/>
            <pc:sldMk cId="116943650" sldId="3588"/>
            <ac:spMk id="3" creationId="{20B73A29-57B8-10FE-D077-4C53888C06E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03B555-403F-49E9-ABB0-D72B42B5E1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E8A99C-6470-49C7-92EC-7838D2C7C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63348-12E5-4D3B-AC22-9E10EDA41544}" type="datetimeFigureOut">
              <a:rPr lang="en-US" smtClean="0"/>
              <a:t>06-May-25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9376F-0861-4BCC-BF4A-80077FA8A9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3BC0B-D97D-4B75-9574-D91A1CD347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79E32-05BA-416E-BC77-50FA0E8797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77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1FACC0-F73C-4F8C-A0AF-1DB35CEFEB5A}"/>
              </a:ext>
            </a:extLst>
          </p:cNvPr>
          <p:cNvCxnSpPr>
            <a:cxnSpLocks/>
          </p:cNvCxnSpPr>
          <p:nvPr/>
        </p:nvCxnSpPr>
        <p:spPr>
          <a:xfrm>
            <a:off x="282566" y="516012"/>
            <a:ext cx="6362074" cy="0"/>
          </a:xfrm>
          <a:prstGeom prst="line">
            <a:avLst/>
          </a:prstGeom>
          <a:ln w="41275" cap="rnd">
            <a:gradFill>
              <a:gsLst>
                <a:gs pos="56518">
                  <a:schemeClr val="accent2"/>
                </a:gs>
                <a:gs pos="77000">
                  <a:srgbClr val="ED1C24"/>
                </a:gs>
                <a:gs pos="1000">
                  <a:schemeClr val="accent5"/>
                </a:gs>
                <a:gs pos="100000">
                  <a:schemeClr val="accent1"/>
                </a:gs>
              </a:gsLst>
              <a:lin ang="13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96439" y="8587676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 b="1" i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ACTE Training</a:t>
            </a:r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78615" y="8612061"/>
            <a:ext cx="107779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1">
              <a:defRPr sz="1200"/>
            </a:lvl1pPr>
          </a:lstStyle>
          <a:p>
            <a:fld id="{6A9C2995-C90D-4C16-A719-135CAC6804FC}" type="slidenum">
              <a:rPr lang="he-IL" smtClean="0"/>
              <a:pPr/>
              <a:t>‹#›</a:t>
            </a:fld>
            <a:endParaRPr lang="he-IL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E8896D6-A7E3-43C1-B809-E133F9532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8615" y="68290"/>
            <a:ext cx="718078" cy="7180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77FF725-53FD-4DAD-AE28-55F180B2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66" y="8660828"/>
            <a:ext cx="684547" cy="384874"/>
          </a:xfrm>
          <a:prstGeom prst="rect">
            <a:avLst/>
          </a:prstGeom>
        </p:spPr>
      </p:pic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12F6AF-CDD4-45CF-B3B3-7E1F4150A8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2880" y="0"/>
            <a:ext cx="5279136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Module 1: Introduction</a:t>
            </a:r>
          </a:p>
        </p:txBody>
      </p:sp>
    </p:spTree>
    <p:extLst>
      <p:ext uri="{BB962C8B-B14F-4D97-AF65-F5344CB8AC3E}">
        <p14:creationId xmlns:p14="http://schemas.microsoft.com/office/powerpoint/2010/main" val="3674784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8CC38EE-BA3A-4703-9FFA-330106D2B4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reeform 20">
            <a:extLst>
              <a:ext uri="{FF2B5EF4-FFF2-40B4-BE49-F238E27FC236}">
                <a16:creationId xmlns:a16="http://schemas.microsoft.com/office/drawing/2014/main" id="{0AD6C992-E61B-411D-BBB1-2F855690481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4E5C62-37AD-4809-8506-3CE1D22A5AA9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B3D63E-A74A-428B-84F2-3B87F797EC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7F7B3AD-FA20-4387-8930-AFD00DE6C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9004" y="2891520"/>
            <a:ext cx="3484563" cy="133449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4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4000"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4000"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4000"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60032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540849-5618-E344-9C55-BCCE63C54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4594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BDB74-0C6B-4244-BC1B-C786A077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/>
          <a:lstStyle/>
          <a:p>
            <a:fld id="{19E9396C-D1F4-44E4-876F-7C581D145044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A13037-29B1-47FC-93BA-E797A833A2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157322" cy="482957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5513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64863D-A9E5-C144-980C-C94ED875C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6575" y="1160037"/>
            <a:ext cx="11118850" cy="813729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7C726A7-FC73-427D-8E99-26991152E545}"/>
              </a:ext>
            </a:extLst>
          </p:cNvPr>
          <p:cNvSpPr txBox="1">
            <a:spLocks/>
          </p:cNvSpPr>
          <p:nvPr userDrawn="1"/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e-I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6557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F5CD8-59AD-46EF-BF43-CBB13BD027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903E2CA2-7025-40A4-856D-4D835C0946A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B38A93-C3A2-49F3-ADC8-5DD8487A73F7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2">
              <a:lumMod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35FE26-5BFA-4A85-8D38-B4654B6B02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F413BB-D6C7-C2E2-D43A-B954813A5AC5}"/>
              </a:ext>
            </a:extLst>
          </p:cNvPr>
          <p:cNvSpPr txBox="1"/>
          <p:nvPr userDrawn="1"/>
        </p:nvSpPr>
        <p:spPr>
          <a:xfrm>
            <a:off x="4195493" y="2921168"/>
            <a:ext cx="3978876" cy="101566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7175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2"/>
          <p:cNvSpPr/>
          <p:nvPr userDrawn="1"/>
        </p:nvSpPr>
        <p:spPr>
          <a:xfrm>
            <a:off x="0" y="1004419"/>
            <a:ext cx="12192000" cy="5112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1800"/>
          </a:p>
        </p:txBody>
      </p:sp>
      <p:sp>
        <p:nvSpPr>
          <p:cNvPr id="5" name="Rectangle 5"/>
          <p:cNvSpPr/>
          <p:nvPr userDrawn="1"/>
        </p:nvSpPr>
        <p:spPr>
          <a:xfrm>
            <a:off x="1" y="1316039"/>
            <a:ext cx="239713" cy="4800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209549"/>
            <a:ext cx="239713" cy="11255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8166"/>
            <a:ext cx="11617292" cy="586541"/>
          </a:xfr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335361" y="1004420"/>
            <a:ext cx="11617291" cy="511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0E-52C2-4FE9-815A-ED37CDEF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9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700889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B747B-967A-4047-8CC7-E5929E0B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3" y="365125"/>
            <a:ext cx="11117943" cy="71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he-I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95EE6-C394-4D69-A58B-A4E22E787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13" y="1283200"/>
            <a:ext cx="11117943" cy="489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AA66128-D3F9-2D40-BF45-AB9AFB92B825}"/>
              </a:ext>
            </a:extLst>
          </p:cNvPr>
          <p:cNvGrpSpPr/>
          <p:nvPr userDrawn="1"/>
        </p:nvGrpSpPr>
        <p:grpSpPr>
          <a:xfrm>
            <a:off x="511786" y="6383912"/>
            <a:ext cx="553914" cy="237915"/>
            <a:chOff x="591788" y="6358930"/>
            <a:chExt cx="507376" cy="21792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6772B00-94D7-1E43-8B05-1F4252D94C10}"/>
                </a:ext>
              </a:extLst>
            </p:cNvPr>
            <p:cNvSpPr/>
            <p:nvPr/>
          </p:nvSpPr>
          <p:spPr>
            <a:xfrm>
              <a:off x="75895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D33648-49C9-AC42-B81E-B9E3346D71FE}"/>
                </a:ext>
              </a:extLst>
            </p:cNvPr>
            <p:cNvSpPr/>
            <p:nvPr/>
          </p:nvSpPr>
          <p:spPr>
            <a:xfrm>
              <a:off x="81427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E115179-5D2F-654A-855E-E548A20069DA}"/>
                </a:ext>
              </a:extLst>
            </p:cNvPr>
            <p:cNvSpPr/>
            <p:nvPr/>
          </p:nvSpPr>
          <p:spPr>
            <a:xfrm>
              <a:off x="863568" y="6426355"/>
              <a:ext cx="150733" cy="150502"/>
            </a:xfrm>
            <a:custGeom>
              <a:avLst/>
              <a:gdLst>
                <a:gd name="connsiteX0" fmla="*/ 129631 w 150733"/>
                <a:gd name="connsiteY0" fmla="*/ 21672 h 150501"/>
                <a:gd name="connsiteX1" fmla="*/ 75517 w 150733"/>
                <a:gd name="connsiteY1" fmla="*/ 0 h 150501"/>
                <a:gd name="connsiteX2" fmla="*/ 21404 w 150733"/>
                <a:gd name="connsiteY2" fmla="*/ 21672 h 150501"/>
                <a:gd name="connsiteX3" fmla="*/ 0 w 150733"/>
                <a:gd name="connsiteY3" fmla="*/ 75853 h 150501"/>
                <a:gd name="connsiteX4" fmla="*/ 21404 w 150733"/>
                <a:gd name="connsiteY4" fmla="*/ 130033 h 150501"/>
                <a:gd name="connsiteX5" fmla="*/ 75517 w 150733"/>
                <a:gd name="connsiteY5" fmla="*/ 151706 h 150501"/>
                <a:gd name="connsiteX6" fmla="*/ 129631 w 150733"/>
                <a:gd name="connsiteY6" fmla="*/ 130033 h 150501"/>
                <a:gd name="connsiteX7" fmla="*/ 151186 w 150733"/>
                <a:gd name="connsiteY7" fmla="*/ 75853 h 150501"/>
                <a:gd name="connsiteX8" fmla="*/ 129631 w 150733"/>
                <a:gd name="connsiteY8" fmla="*/ 21672 h 150501"/>
                <a:gd name="connsiteX9" fmla="*/ 75517 w 150733"/>
                <a:gd name="connsiteY9" fmla="*/ 117692 h 150501"/>
                <a:gd name="connsiteX10" fmla="*/ 36327 w 150733"/>
                <a:gd name="connsiteY10" fmla="*/ 75853 h 150501"/>
                <a:gd name="connsiteX11" fmla="*/ 75517 w 150733"/>
                <a:gd name="connsiteY11" fmla="*/ 34013 h 150501"/>
                <a:gd name="connsiteX12" fmla="*/ 114859 w 150733"/>
                <a:gd name="connsiteY12" fmla="*/ 75853 h 150501"/>
                <a:gd name="connsiteX13" fmla="*/ 75517 w 150733"/>
                <a:gd name="connsiteY13" fmla="*/ 117692 h 150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0733" h="150501">
                  <a:moveTo>
                    <a:pt x="129631" y="21672"/>
                  </a:moveTo>
                  <a:cubicBezTo>
                    <a:pt x="115763" y="7676"/>
                    <a:pt x="96469" y="0"/>
                    <a:pt x="75517" y="0"/>
                  </a:cubicBezTo>
                  <a:cubicBezTo>
                    <a:pt x="54565" y="0"/>
                    <a:pt x="35272" y="7676"/>
                    <a:pt x="21404" y="21672"/>
                  </a:cubicBezTo>
                  <a:cubicBezTo>
                    <a:pt x="7537" y="35669"/>
                    <a:pt x="0" y="54783"/>
                    <a:pt x="0" y="75853"/>
                  </a:cubicBezTo>
                  <a:cubicBezTo>
                    <a:pt x="0" y="96923"/>
                    <a:pt x="7687" y="116187"/>
                    <a:pt x="21404" y="130033"/>
                  </a:cubicBezTo>
                  <a:cubicBezTo>
                    <a:pt x="35121" y="143880"/>
                    <a:pt x="54415" y="151706"/>
                    <a:pt x="75517" y="151706"/>
                  </a:cubicBezTo>
                  <a:cubicBezTo>
                    <a:pt x="96620" y="151706"/>
                    <a:pt x="115763" y="144030"/>
                    <a:pt x="129631" y="130033"/>
                  </a:cubicBezTo>
                  <a:cubicBezTo>
                    <a:pt x="143498" y="116037"/>
                    <a:pt x="151186" y="96923"/>
                    <a:pt x="151186" y="75853"/>
                  </a:cubicBezTo>
                  <a:cubicBezTo>
                    <a:pt x="151186" y="54783"/>
                    <a:pt x="143498" y="35518"/>
                    <a:pt x="129631" y="21672"/>
                  </a:cubicBezTo>
                  <a:close/>
                  <a:moveTo>
                    <a:pt x="75517" y="117692"/>
                  </a:moveTo>
                  <a:cubicBezTo>
                    <a:pt x="52757" y="117692"/>
                    <a:pt x="36327" y="100084"/>
                    <a:pt x="36327" y="75853"/>
                  </a:cubicBezTo>
                  <a:cubicBezTo>
                    <a:pt x="36327" y="51622"/>
                    <a:pt x="52757" y="34013"/>
                    <a:pt x="75517" y="34013"/>
                  </a:cubicBezTo>
                  <a:cubicBezTo>
                    <a:pt x="98278" y="34013"/>
                    <a:pt x="114859" y="51622"/>
                    <a:pt x="114859" y="75853"/>
                  </a:cubicBezTo>
                  <a:cubicBezTo>
                    <a:pt x="114859" y="100084"/>
                    <a:pt x="98278" y="117692"/>
                    <a:pt x="75517" y="11769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2000">
                  <a:srgbClr val="FF0000"/>
                </a:gs>
                <a:gs pos="100000">
                  <a:schemeClr val="accent5"/>
                </a:gs>
              </a:gsLst>
              <a:lin ang="0" scaled="0"/>
            </a:gra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algn="r" defTabSz="914400" rtl="1" eaLnBrk="1" latinLnBrk="0" hangingPunct="1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098F6E3-2CDB-6C47-97C7-14C820C2161B}"/>
                </a:ext>
              </a:extLst>
            </p:cNvPr>
            <p:cNvSpPr/>
            <p:nvPr/>
          </p:nvSpPr>
          <p:spPr>
            <a:xfrm>
              <a:off x="591788" y="6426806"/>
              <a:ext cx="150733" cy="147492"/>
            </a:xfrm>
            <a:custGeom>
              <a:avLst/>
              <a:gdLst>
                <a:gd name="connsiteX0" fmla="*/ 151194 w 150733"/>
                <a:gd name="connsiteY0" fmla="*/ 147492 h 147491"/>
                <a:gd name="connsiteX1" fmla="*/ 151194 w 150733"/>
                <a:gd name="connsiteY1" fmla="*/ 73294 h 147491"/>
                <a:gd name="connsiteX2" fmla="*/ 129639 w 150733"/>
                <a:gd name="connsiteY2" fmla="*/ 20920 h 147491"/>
                <a:gd name="connsiteX3" fmla="*/ 75526 w 150733"/>
                <a:gd name="connsiteY3" fmla="*/ 0 h 147491"/>
                <a:gd name="connsiteX4" fmla="*/ 21413 w 150733"/>
                <a:gd name="connsiteY4" fmla="*/ 20920 h 147491"/>
                <a:gd name="connsiteX5" fmla="*/ 8 w 150733"/>
                <a:gd name="connsiteY5" fmla="*/ 73445 h 147491"/>
                <a:gd name="connsiteX6" fmla="*/ 21413 w 150733"/>
                <a:gd name="connsiteY6" fmla="*/ 125970 h 147491"/>
                <a:gd name="connsiteX7" fmla="*/ 75526 w 150733"/>
                <a:gd name="connsiteY7" fmla="*/ 146890 h 147491"/>
                <a:gd name="connsiteX8" fmla="*/ 114264 w 150733"/>
                <a:gd name="connsiteY8" fmla="*/ 137257 h 147491"/>
                <a:gd name="connsiteX9" fmla="*/ 116375 w 150733"/>
                <a:gd name="connsiteY9" fmla="*/ 136204 h 147491"/>
                <a:gd name="connsiteX10" fmla="*/ 116375 w 150733"/>
                <a:gd name="connsiteY10" fmla="*/ 147492 h 147491"/>
                <a:gd name="connsiteX11" fmla="*/ 151194 w 150733"/>
                <a:gd name="connsiteY11" fmla="*/ 147492 h 147491"/>
                <a:gd name="connsiteX12" fmla="*/ 75526 w 150733"/>
                <a:gd name="connsiteY12" fmla="*/ 114080 h 147491"/>
                <a:gd name="connsiteX13" fmla="*/ 36335 w 150733"/>
                <a:gd name="connsiteY13" fmla="*/ 73445 h 147491"/>
                <a:gd name="connsiteX14" fmla="*/ 75526 w 150733"/>
                <a:gd name="connsiteY14" fmla="*/ 32809 h 147491"/>
                <a:gd name="connsiteX15" fmla="*/ 114867 w 150733"/>
                <a:gd name="connsiteY15" fmla="*/ 73445 h 147491"/>
                <a:gd name="connsiteX16" fmla="*/ 75526 w 150733"/>
                <a:gd name="connsiteY16" fmla="*/ 114080 h 14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0733" h="147491">
                  <a:moveTo>
                    <a:pt x="151194" y="147492"/>
                  </a:moveTo>
                  <a:lnTo>
                    <a:pt x="151194" y="73294"/>
                  </a:lnTo>
                  <a:cubicBezTo>
                    <a:pt x="151495" y="53579"/>
                    <a:pt x="143657" y="34766"/>
                    <a:pt x="129639" y="20920"/>
                  </a:cubicBezTo>
                  <a:cubicBezTo>
                    <a:pt x="115772" y="7525"/>
                    <a:pt x="96629" y="0"/>
                    <a:pt x="75526" y="0"/>
                  </a:cubicBezTo>
                  <a:cubicBezTo>
                    <a:pt x="54423" y="0"/>
                    <a:pt x="35280" y="7525"/>
                    <a:pt x="21413" y="20920"/>
                  </a:cubicBezTo>
                  <a:cubicBezTo>
                    <a:pt x="7545" y="34916"/>
                    <a:pt x="-293" y="53729"/>
                    <a:pt x="8" y="73445"/>
                  </a:cubicBezTo>
                  <a:cubicBezTo>
                    <a:pt x="-293" y="93160"/>
                    <a:pt x="7545" y="111973"/>
                    <a:pt x="21413" y="125970"/>
                  </a:cubicBezTo>
                  <a:cubicBezTo>
                    <a:pt x="35280" y="139364"/>
                    <a:pt x="54574" y="146890"/>
                    <a:pt x="75526" y="146890"/>
                  </a:cubicBezTo>
                  <a:cubicBezTo>
                    <a:pt x="89092" y="147040"/>
                    <a:pt x="102356" y="143729"/>
                    <a:pt x="114264" y="137257"/>
                  </a:cubicBezTo>
                  <a:lnTo>
                    <a:pt x="116375" y="136204"/>
                  </a:lnTo>
                  <a:lnTo>
                    <a:pt x="116375" y="147492"/>
                  </a:lnTo>
                  <a:lnTo>
                    <a:pt x="151194" y="147492"/>
                  </a:lnTo>
                  <a:close/>
                  <a:moveTo>
                    <a:pt x="75526" y="114080"/>
                  </a:moveTo>
                  <a:cubicBezTo>
                    <a:pt x="52765" y="114080"/>
                    <a:pt x="36335" y="96923"/>
                    <a:pt x="36335" y="73445"/>
                  </a:cubicBezTo>
                  <a:cubicBezTo>
                    <a:pt x="36335" y="49967"/>
                    <a:pt x="52765" y="32809"/>
                    <a:pt x="75526" y="32809"/>
                  </a:cubicBezTo>
                  <a:cubicBezTo>
                    <a:pt x="98287" y="32809"/>
                    <a:pt x="114867" y="49967"/>
                    <a:pt x="114867" y="73445"/>
                  </a:cubicBezTo>
                  <a:cubicBezTo>
                    <a:pt x="114867" y="96923"/>
                    <a:pt x="98287" y="114080"/>
                    <a:pt x="75526" y="114080"/>
                  </a:cubicBez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0D3979C8-7A64-8B47-B8C3-6AB690D9A2C1}"/>
                </a:ext>
              </a:extLst>
            </p:cNvPr>
            <p:cNvSpPr/>
            <p:nvPr/>
          </p:nvSpPr>
          <p:spPr>
            <a:xfrm>
              <a:off x="1020783" y="6358930"/>
              <a:ext cx="78381" cy="215217"/>
            </a:xfrm>
            <a:custGeom>
              <a:avLst/>
              <a:gdLst>
                <a:gd name="connsiteX0" fmla="*/ 79286 w 78381"/>
                <a:gd name="connsiteY0" fmla="*/ 72993 h 215217"/>
                <a:gd name="connsiteX1" fmla="*/ 49139 w 78381"/>
                <a:gd name="connsiteY1" fmla="*/ 72993 h 215217"/>
                <a:gd name="connsiteX2" fmla="*/ 49139 w 78381"/>
                <a:gd name="connsiteY2" fmla="*/ 0 h 215217"/>
                <a:gd name="connsiteX3" fmla="*/ 14320 w 78381"/>
                <a:gd name="connsiteY3" fmla="*/ 0 h 215217"/>
                <a:gd name="connsiteX4" fmla="*/ 14320 w 78381"/>
                <a:gd name="connsiteY4" fmla="*/ 72993 h 215217"/>
                <a:gd name="connsiteX5" fmla="*/ 0 w 78381"/>
                <a:gd name="connsiteY5" fmla="*/ 72993 h 215217"/>
                <a:gd name="connsiteX6" fmla="*/ 0 w 78381"/>
                <a:gd name="connsiteY6" fmla="*/ 105652 h 215217"/>
                <a:gd name="connsiteX7" fmla="*/ 14320 w 78381"/>
                <a:gd name="connsiteY7" fmla="*/ 105652 h 215217"/>
                <a:gd name="connsiteX8" fmla="*/ 14320 w 78381"/>
                <a:gd name="connsiteY8" fmla="*/ 215368 h 215217"/>
                <a:gd name="connsiteX9" fmla="*/ 49139 w 78381"/>
                <a:gd name="connsiteY9" fmla="*/ 215368 h 215217"/>
                <a:gd name="connsiteX10" fmla="*/ 49139 w 78381"/>
                <a:gd name="connsiteY10" fmla="*/ 105652 h 215217"/>
                <a:gd name="connsiteX11" fmla="*/ 79286 w 78381"/>
                <a:gd name="connsiteY11" fmla="*/ 105652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8381" h="215217">
                  <a:moveTo>
                    <a:pt x="79286" y="72993"/>
                  </a:moveTo>
                  <a:lnTo>
                    <a:pt x="49139" y="72993"/>
                  </a:lnTo>
                  <a:lnTo>
                    <a:pt x="49139" y="0"/>
                  </a:lnTo>
                  <a:lnTo>
                    <a:pt x="14320" y="0"/>
                  </a:lnTo>
                  <a:lnTo>
                    <a:pt x="14320" y="72993"/>
                  </a:lnTo>
                  <a:lnTo>
                    <a:pt x="0" y="72993"/>
                  </a:lnTo>
                  <a:lnTo>
                    <a:pt x="0" y="105652"/>
                  </a:lnTo>
                  <a:lnTo>
                    <a:pt x="14320" y="105652"/>
                  </a:lnTo>
                  <a:lnTo>
                    <a:pt x="14320" y="215368"/>
                  </a:lnTo>
                  <a:lnTo>
                    <a:pt x="49139" y="215368"/>
                  </a:lnTo>
                  <a:lnTo>
                    <a:pt x="49139" y="105652"/>
                  </a:lnTo>
                  <a:lnTo>
                    <a:pt x="79286" y="105652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47FD6B48-152E-41F7-BC87-70020C97A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 dirty="0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CAADB206-8398-4B4A-AFCE-02ED5E08284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0837628" y="6436994"/>
            <a:ext cx="802828" cy="19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4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783" r:id="rId2"/>
    <p:sldLayoutId id="2147483780" r:id="rId3"/>
    <p:sldLayoutId id="2147483849" r:id="rId4"/>
    <p:sldLayoutId id="2147483784" r:id="rId5"/>
    <p:sldLayoutId id="2147483855" r:id="rId6"/>
    <p:sldLayoutId id="2147483856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0">
            <a:extLst>
              <a:ext uri="{FF2B5EF4-FFF2-40B4-BE49-F238E27FC236}">
                <a16:creationId xmlns:a16="http://schemas.microsoft.com/office/drawing/2014/main" id="{CB8C72DB-2EAB-41B3-885A-3EC921D6EFF2}"/>
              </a:ext>
            </a:extLst>
          </p:cNvPr>
          <p:cNvSpPr/>
          <p:nvPr/>
        </p:nvSpPr>
        <p:spPr>
          <a:xfrm>
            <a:off x="3055632" y="452379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DB9D65-EE88-44F4-9AA5-5DF79DAD34D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1531" y="455611"/>
            <a:ext cx="1292353" cy="717974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BA746DF-EC4C-488C-853A-AC4497583A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6161" y="2216758"/>
            <a:ext cx="5499677" cy="279256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dirty="0">
                <a:solidFill>
                  <a:srgbClr val="FFFF00"/>
                </a:solidFill>
                <a:latin typeface="MuseoSans-300"/>
              </a:rPr>
              <a:t>Countering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i="0" dirty="0">
                <a:solidFill>
                  <a:srgbClr val="FFFF00"/>
                </a:solidFill>
                <a:effectLst/>
                <a:latin typeface="MuseoSans-300"/>
              </a:rPr>
              <a:t>the ECH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i="0" dirty="0">
                <a:solidFill>
                  <a:srgbClr val="FFFF00"/>
                </a:solidFill>
                <a:effectLst/>
                <a:latin typeface="MuseoSans-300"/>
              </a:rPr>
              <a:t>Threat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8B080A-1F93-CBB1-840D-DD05C99C254F}"/>
              </a:ext>
            </a:extLst>
          </p:cNvPr>
          <p:cNvSpPr txBox="1"/>
          <p:nvPr/>
        </p:nvSpPr>
        <p:spPr>
          <a:xfrm>
            <a:off x="630195" y="5263978"/>
            <a:ext cx="16039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7030A0"/>
                </a:solidFill>
              </a:rPr>
              <a:t>YJS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33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5816-E9A5-C0A6-8678-D8CA95E3C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P5I format (simplified)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ECE893-854C-4353-4FBA-9263E25F9F26}"/>
              </a:ext>
            </a:extLst>
          </p:cNvPr>
          <p:cNvGraphicFramePr>
            <a:graphicFrameLocks noGrp="1"/>
          </p:cNvGraphicFramePr>
          <p:nvPr/>
        </p:nvGraphicFramePr>
        <p:xfrm>
          <a:off x="264843" y="2085430"/>
          <a:ext cx="5164428" cy="301752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976464">
                  <a:extLst>
                    <a:ext uri="{9D8B030D-6E8A-4147-A177-3AD203B41FA5}">
                      <a16:colId xmlns:a16="http://schemas.microsoft.com/office/drawing/2014/main" val="458611008"/>
                    </a:ext>
                  </a:extLst>
                </a:gridCol>
                <a:gridCol w="763340">
                  <a:extLst>
                    <a:ext uri="{9D8B030D-6E8A-4147-A177-3AD203B41FA5}">
                      <a16:colId xmlns:a16="http://schemas.microsoft.com/office/drawing/2014/main" val="2281083520"/>
                    </a:ext>
                  </a:extLst>
                </a:gridCol>
                <a:gridCol w="1547446">
                  <a:extLst>
                    <a:ext uri="{9D8B030D-6E8A-4147-A177-3AD203B41FA5}">
                      <a16:colId xmlns:a16="http://schemas.microsoft.com/office/drawing/2014/main" val="1707049021"/>
                    </a:ext>
                  </a:extLst>
                </a:gridCol>
                <a:gridCol w="1877178">
                  <a:extLst>
                    <a:ext uri="{9D8B030D-6E8A-4147-A177-3AD203B41FA5}">
                      <a16:colId xmlns:a16="http://schemas.microsoft.com/office/drawing/2014/main" val="3618193472"/>
                    </a:ext>
                  </a:extLst>
                </a:gridCol>
              </a:tblGrid>
              <a:tr h="3449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Field name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Size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Value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 Comments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3735882611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Client IP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Obfuscated IP address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418186787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Server IP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IP address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2794017522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Protocol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6 - TCP, 17 - UDP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1301563087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Client port #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Number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434262856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Server port #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443, 80, …</a:t>
                      </a: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3643621047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>
                          <a:effectLst/>
                        </a:rPr>
                        <a:t>AppID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unique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app identifier</a:t>
                      </a: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2126173022"/>
                  </a:ext>
                </a:extLst>
              </a:tr>
              <a:tr h="297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Time (</a:t>
                      </a:r>
                      <a:r>
                        <a:rPr lang="en-US" sz="1400" b="1" u="none" strike="noStrike" dirty="0" err="1">
                          <a:effectLst/>
                        </a:rPr>
                        <a:t>ms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Unix format time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>
                          <a:effectLst/>
                        </a:rPr>
                        <a:t>ms</a:t>
                      </a:r>
                      <a:r>
                        <a:rPr lang="en-US" sz="1200" u="none" strike="noStrike" dirty="0">
                          <a:effectLst/>
                        </a:rPr>
                        <a:t> since 1970 for first packet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952" marR="6952" marT="6952" marB="0" anchor="ctr"/>
                </a:tc>
                <a:extLst>
                  <a:ext uri="{0D108BD9-81ED-4DB2-BD59-A6C34878D82A}">
                    <a16:rowId xmlns:a16="http://schemas.microsoft.com/office/drawing/2014/main" val="3860681702"/>
                  </a:ext>
                </a:extLst>
              </a:tr>
              <a:tr h="2960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Num packets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Number of packets in the PPI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extLst>
                  <a:ext uri="{0D108BD9-81ED-4DB2-BD59-A6C34878D82A}">
                    <a16:rowId xmlns:a16="http://schemas.microsoft.com/office/drawing/2014/main" val="2847451026"/>
                  </a:ext>
                </a:extLst>
              </a:tr>
              <a:tr h="2960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PPI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Up to 1400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PPI Data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See next slide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27" marR="6227" marT="6227" marB="0" anchor="ctr"/>
                </a:tc>
                <a:extLst>
                  <a:ext uri="{0D108BD9-81ED-4DB2-BD59-A6C34878D82A}">
                    <a16:rowId xmlns:a16="http://schemas.microsoft.com/office/drawing/2014/main" val="73594751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1B07B7-0F6B-B754-1AAC-A68F3B0B1509}"/>
              </a:ext>
            </a:extLst>
          </p:cNvPr>
          <p:cNvGraphicFramePr>
            <a:graphicFrameLocks noGrp="1"/>
          </p:cNvGraphicFramePr>
          <p:nvPr/>
        </p:nvGraphicFramePr>
        <p:xfrm>
          <a:off x="6081484" y="3594191"/>
          <a:ext cx="5956523" cy="228600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22375">
                  <a:extLst>
                    <a:ext uri="{9D8B030D-6E8A-4147-A177-3AD203B41FA5}">
                      <a16:colId xmlns:a16="http://schemas.microsoft.com/office/drawing/2014/main" val="1743151915"/>
                    </a:ext>
                  </a:extLst>
                </a:gridCol>
                <a:gridCol w="633046">
                  <a:extLst>
                    <a:ext uri="{9D8B030D-6E8A-4147-A177-3AD203B41FA5}">
                      <a16:colId xmlns:a16="http://schemas.microsoft.com/office/drawing/2014/main" val="2718355683"/>
                    </a:ext>
                  </a:extLst>
                </a:gridCol>
                <a:gridCol w="4501102">
                  <a:extLst>
                    <a:ext uri="{9D8B030D-6E8A-4147-A177-3AD203B41FA5}">
                      <a16:colId xmlns:a16="http://schemas.microsoft.com/office/drawing/2014/main" val="1053340703"/>
                    </a:ext>
                  </a:extLst>
                </a:gridCol>
              </a:tblGrid>
              <a:tr h="4815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Name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Size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effectLst/>
                        </a:rPr>
                        <a:t>  Comments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3029703"/>
                  </a:ext>
                </a:extLst>
              </a:tr>
              <a:tr h="4511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 Time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 Time from FIRST packet in milliseconds (saturated to 0xFFFF)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5720553"/>
                  </a:ext>
                </a:extLst>
              </a:tr>
              <a:tr h="4511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 Direction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 0 - Client2Server, 1 - Server2Client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7297183"/>
                  </a:ext>
                </a:extLst>
              </a:tr>
              <a:tr h="4511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 Flags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 TCP flags for TCP / UDP first payload byte for UDP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099545"/>
                  </a:ext>
                </a:extLst>
              </a:tr>
              <a:tr h="4511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 Size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 Payload length (Bytes)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116062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5D05BEA-F227-696B-3CCC-8D705C372D3F}"/>
              </a:ext>
            </a:extLst>
          </p:cNvPr>
          <p:cNvCxnSpPr/>
          <p:nvPr/>
        </p:nvCxnSpPr>
        <p:spPr>
          <a:xfrm flipV="1">
            <a:off x="5429271" y="3594191"/>
            <a:ext cx="652213" cy="11888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604B01-85F0-19E1-C66F-3F6735126019}"/>
              </a:ext>
            </a:extLst>
          </p:cNvPr>
          <p:cNvCxnSpPr>
            <a:cxnSpLocks/>
          </p:cNvCxnSpPr>
          <p:nvPr/>
        </p:nvCxnSpPr>
        <p:spPr>
          <a:xfrm>
            <a:off x="5429271" y="5102953"/>
            <a:ext cx="652213" cy="77723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33679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628A9-BF02-1D81-2193-21F1A4312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8B6B5-4F41-726C-26FD-BE050CBA4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P5I Server IP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73A29-57B8-10FE-D077-4C53888C0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11678" cy="5051339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Counting by connections, server IP addresses in or network map as follows: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about 50% map to essentially a unique application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about 40% have server IP addresses belonging to a </a:t>
            </a:r>
            <a:r>
              <a:rPr lang="en-US" sz="2800" i="1" dirty="0"/>
              <a:t>gorilla</a:t>
            </a:r>
            <a:r>
              <a:rPr lang="en-US" sz="2800" dirty="0"/>
              <a:t> 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Google </a:t>
            </a:r>
            <a:r>
              <a:rPr lang="en-US" sz="2400" dirty="0"/>
              <a:t>(Google Services, Google Search, Gmail, </a:t>
            </a:r>
            <a:r>
              <a:rPr lang="en-US" sz="2400" dirty="0" err="1"/>
              <a:t>Youtube</a:t>
            </a:r>
            <a:r>
              <a:rPr lang="en-US" sz="2400" dirty="0"/>
              <a:t> Google maps, …)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Meta </a:t>
            </a:r>
            <a:r>
              <a:rPr lang="en-US" sz="2400" dirty="0"/>
              <a:t>(Facebook browsing, FB video, FB upload, Instagram, Whatsapp, …)</a:t>
            </a:r>
            <a:endParaRPr lang="en-US" sz="2800" dirty="0"/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Apple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Amazon (Amazon shopping, AWS, 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Microsoft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Cloudflare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/>
              <a:t>…</a:t>
            </a:r>
          </a:p>
          <a:p>
            <a:pPr marL="457200" indent="-457200"/>
            <a:r>
              <a:rPr lang="en-US" sz="2800" dirty="0"/>
              <a:t>about 10% have unknown or rare server IP addresses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94365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5470-6ECB-FF51-373E-9D9B67C45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Performance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1573C-9E4A-9E45-DEA9-C2D39653A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11678" cy="505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We collected P5I traffic from the </a:t>
            </a:r>
            <a:r>
              <a:rPr lang="en-US" sz="2800" dirty="0" err="1"/>
              <a:t>Pelephone</a:t>
            </a:r>
            <a:r>
              <a:rPr lang="en-US" sz="2800" dirty="0"/>
              <a:t> alpha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 at a rate of about 200 nontrivial connections per second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We tested DART2 by 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training on 4 days of traffic </a:t>
            </a:r>
            <a:r>
              <a:rPr lang="en-US" dirty="0"/>
              <a:t>(collected)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testing on a week of traffic from the following week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monitoring drift by testing on a week of traffic from 1 and 2 months later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When allowing 50 packets in the PPI, accuracy was about </a:t>
            </a:r>
            <a:r>
              <a:rPr lang="en-US" sz="2800" b="1" dirty="0"/>
              <a:t>94%</a:t>
            </a:r>
            <a:r>
              <a:rPr lang="en-US" sz="2800" dirty="0"/>
              <a:t>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(for RF classifier, slightly better for deep LSTM)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	and drift degradation under </a:t>
            </a:r>
            <a:r>
              <a:rPr lang="en-US" sz="2800" b="1" dirty="0"/>
              <a:t>2%</a:t>
            </a:r>
            <a:r>
              <a:rPr lang="en-US" sz="2800" dirty="0"/>
              <a:t> per month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When limiting ourselves to 10 packet in the PPI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accuracies were about </a:t>
            </a:r>
            <a:r>
              <a:rPr lang="en-US" sz="2800" b="1" dirty="0"/>
              <a:t>1%</a:t>
            </a:r>
            <a:r>
              <a:rPr lang="en-US" sz="2800" dirty="0"/>
              <a:t> lower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549646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E39D-3C9C-BD92-D654-89564EAE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40D7E-5348-50C7-2DC8-4DE57FD77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The CTO Office team has implemented single-touch ML training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based on P5I files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The DPI software team has already implemented an SMPL-callable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	Random Forest classifier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sz="2800" dirty="0"/>
              <a:t>and will develop the SIPAD and model selection functions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6435172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F13FE8-EE45-6E26-A08D-079D22BB1636}"/>
              </a:ext>
            </a:extLst>
          </p:cNvPr>
          <p:cNvSpPr txBox="1"/>
          <p:nvPr/>
        </p:nvSpPr>
        <p:spPr>
          <a:xfrm>
            <a:off x="630195" y="5263978"/>
            <a:ext cx="16039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7030A0"/>
                </a:solidFill>
              </a:rPr>
              <a:t>YJS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1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49" y="1313645"/>
            <a:ext cx="11438977" cy="4829578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dirty="0"/>
              <a:t>DPI engines exploit </a:t>
            </a:r>
            <a:r>
              <a:rPr lang="en-US" i="1" dirty="0"/>
              <a:t>information leakage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mostly from metadata fields that are still unencrypted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A notable (but far from the only) example is </a:t>
            </a:r>
            <a:r>
              <a:rPr lang="en-US" b="1" dirty="0"/>
              <a:t>SNI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The TLS handshake, in which the sides agree on encryption mechanisms 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consists of a </a:t>
            </a:r>
            <a:r>
              <a:rPr lang="en-US" sz="2400" b="1" dirty="0"/>
              <a:t>C</a:t>
            </a:r>
            <a:r>
              <a:rPr lang="en-US" sz="2400" dirty="0"/>
              <a:t>lient </a:t>
            </a:r>
            <a:r>
              <a:rPr lang="en-US" sz="2400" b="1" dirty="0"/>
              <a:t>H</a:t>
            </a:r>
            <a:r>
              <a:rPr lang="en-US" sz="2400" dirty="0"/>
              <a:t>ello message followed by a </a:t>
            </a:r>
            <a:r>
              <a:rPr lang="en-US" sz="2400" b="1" dirty="0"/>
              <a:t>S</a:t>
            </a:r>
            <a:r>
              <a:rPr lang="en-US" sz="2400" dirty="0"/>
              <a:t>erver </a:t>
            </a:r>
            <a:r>
              <a:rPr lang="en-US" sz="2400" b="1" dirty="0"/>
              <a:t>H</a:t>
            </a:r>
            <a:r>
              <a:rPr lang="en-US" sz="2400" dirty="0"/>
              <a:t>ello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The CH specifies 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 cyber suites the client supports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various crypto-related parameters</a:t>
            </a:r>
          </a:p>
          <a:p>
            <a:pPr marL="457200" indent="-457200" defTabSz="457200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optionally the name of the server (SNI) the client wants to reach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	since there may be many virtual servers hiding behind a single IP address!</a:t>
            </a:r>
          </a:p>
          <a:p>
            <a:pPr defTabSz="457200">
              <a:lnSpc>
                <a:spcPct val="95000"/>
              </a:lnSpc>
            </a:pPr>
            <a:r>
              <a:rPr lang="en-US" sz="2400" dirty="0"/>
              <a:t>Since the cyber suite has not yet been agreed upon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the CH message is </a:t>
            </a:r>
            <a:r>
              <a:rPr lang="en-US" sz="2400" i="1" dirty="0"/>
              <a:t>unencrypted</a:t>
            </a:r>
            <a:r>
              <a:rPr lang="en-US" sz="2400" dirty="0"/>
              <a:t>, and thus </a:t>
            </a:r>
            <a:r>
              <a:rPr lang="en-US" sz="2400" i="1" dirty="0"/>
              <a:t>leaks</a:t>
            </a:r>
            <a:r>
              <a:rPr lang="en-US" sz="2400" dirty="0"/>
              <a:t> SNI and other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227069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A6888-3AAA-B870-328D-4ABE1FE52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52C0-ECDE-E0E4-0076-299C3E68FA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Over the past few years Internet traffic is becoming more </a:t>
            </a:r>
            <a:r>
              <a:rPr lang="en-US" i="1" dirty="0"/>
              <a:t>fully encrypted </a:t>
            </a:r>
          </a:p>
          <a:p>
            <a:pPr>
              <a:spcBef>
                <a:spcPts val="1800"/>
              </a:spcBef>
            </a:pPr>
            <a:r>
              <a:rPr lang="en-US" dirty="0"/>
              <a:t>Fully encrypted traffic minimizes leakage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	in order to increase the privacy of the IP protocol suite</a:t>
            </a:r>
          </a:p>
          <a:p>
            <a:pPr>
              <a:spcBef>
                <a:spcPts val="1800"/>
              </a:spcBef>
            </a:pPr>
            <a:r>
              <a:rPr lang="en-US" dirty="0"/>
              <a:t>In particular </a:t>
            </a:r>
            <a:r>
              <a:rPr lang="en-US" b="1" dirty="0"/>
              <a:t>E</a:t>
            </a:r>
            <a:r>
              <a:rPr lang="en-US" dirty="0"/>
              <a:t>ncrypted </a:t>
            </a:r>
            <a:r>
              <a:rPr lang="en-US" b="1" dirty="0"/>
              <a:t>C</a:t>
            </a:r>
            <a:r>
              <a:rPr lang="en-US" dirty="0"/>
              <a:t>lient </a:t>
            </a:r>
            <a:r>
              <a:rPr lang="en-US" b="1" dirty="0"/>
              <a:t>H</a:t>
            </a:r>
            <a:r>
              <a:rPr lang="en-US" dirty="0"/>
              <a:t>ello, as its name implies,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dirty="0"/>
              <a:t>encrypts the TLS CH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	using a public key obtained, e.g., from a new DNS response message	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dirty="0"/>
              <a:t>It thus hides SNI and other TLS CH fields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dirty="0" err="1"/>
              <a:t>Allot’s</a:t>
            </a:r>
            <a:r>
              <a:rPr lang="en-US" dirty="0"/>
              <a:t> DPI engine relies heavily on SNI and similar fields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dirty="0"/>
              <a:t>How can we deal with their disappearance?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021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A06A2-5BDE-5DFB-F9CB-396F9A284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1 - discard HTTPS-RR responses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BE006-ADA1-2130-331C-13D08B69DB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ECH initial key is obtained via a new DNS exchange 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	called HTTPS RR (HTTPS Resource Records)</a:t>
            </a:r>
          </a:p>
          <a:p>
            <a:pPr defTabSz="463550"/>
            <a:r>
              <a:rPr lang="en-US" dirty="0"/>
              <a:t>This is a specific type of SVCB (service binding) DNS message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	initially deployed to inform clients how to best use HTTPS </a:t>
            </a:r>
          </a:p>
          <a:p>
            <a:pPr>
              <a:spcBef>
                <a:spcPts val="1800"/>
              </a:spcBef>
            </a:pPr>
            <a:r>
              <a:rPr lang="en-US" dirty="0"/>
              <a:t>CLIENT: </a:t>
            </a:r>
            <a:r>
              <a:rPr lang="en-US" b="1" dirty="0"/>
              <a:t>A</a:t>
            </a:r>
            <a:r>
              <a:rPr lang="en-US" dirty="0"/>
              <a:t> request / </a:t>
            </a:r>
            <a:r>
              <a:rPr lang="en-US" b="1" dirty="0"/>
              <a:t>AAAA</a:t>
            </a:r>
            <a:r>
              <a:rPr lang="en-US" dirty="0"/>
              <a:t> request / </a:t>
            </a:r>
            <a:r>
              <a:rPr lang="en-US" b="1" dirty="0"/>
              <a:t>HTTPS-RR</a:t>
            </a:r>
            <a:r>
              <a:rPr lang="en-US" dirty="0"/>
              <a:t> request</a:t>
            </a:r>
          </a:p>
          <a:p>
            <a:r>
              <a:rPr lang="en-US" dirty="0"/>
              <a:t>RESOLVER: </a:t>
            </a:r>
            <a:r>
              <a:rPr lang="en-US" b="1" dirty="0"/>
              <a:t>A</a:t>
            </a:r>
            <a:r>
              <a:rPr lang="en-US" dirty="0"/>
              <a:t> response / </a:t>
            </a:r>
            <a:r>
              <a:rPr lang="en-US" b="1" dirty="0"/>
              <a:t>HTTPS-RR</a:t>
            </a:r>
            <a:r>
              <a:rPr lang="en-US" dirty="0"/>
              <a:t> response with </a:t>
            </a:r>
            <a:r>
              <a:rPr lang="en-US" b="1" dirty="0"/>
              <a:t>ECH key</a:t>
            </a:r>
          </a:p>
          <a:p>
            <a:pPr>
              <a:spcBef>
                <a:spcPts val="1800"/>
              </a:spcBef>
            </a:pPr>
            <a:r>
              <a:rPr lang="en-US" dirty="0"/>
              <a:t>Discarding the HTTPS response packet makes ECH impossible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	but impacts QoE since client will wait for response until times out </a:t>
            </a:r>
          </a:p>
        </p:txBody>
      </p:sp>
    </p:spTree>
    <p:extLst>
      <p:ext uri="{BB962C8B-B14F-4D97-AF65-F5344CB8AC3E}">
        <p14:creationId xmlns:p14="http://schemas.microsoft.com/office/powerpoint/2010/main" val="256749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">
            <a:extLst>
              <a:ext uri="{FF2B5EF4-FFF2-40B4-BE49-F238E27FC236}">
                <a16:creationId xmlns:a16="http://schemas.microsoft.com/office/drawing/2014/main" id="{65E8A067-A47B-2F0B-F3E4-453B32F54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671" y="1665401"/>
            <a:ext cx="842962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1FB189-05C5-F156-D4F0-AD2D8BBA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Brute force 2 - graceful ECH blocking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D607F-8A93-A319-5BE0-2EA7A919A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44" y="1078992"/>
            <a:ext cx="11117943" cy="5547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Graceful</a:t>
            </a:r>
            <a:r>
              <a:rPr lang="en-US" sz="2800" dirty="0"/>
              <a:t> ECH blocking edits the HTTPS-RR response on-the-fly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						avoiding QoE degradation !</a:t>
            </a:r>
          </a:p>
          <a:p>
            <a:pPr marL="0" indent="0">
              <a:buNone/>
            </a:pPr>
            <a:r>
              <a:rPr lang="en-US" sz="2800" dirty="0"/>
              <a:t>Before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After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A7CC6E-1B3D-D65B-C7B7-E8798F05C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671" y="4197350"/>
            <a:ext cx="4638675" cy="229552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AE90F2C-61DE-ED34-1387-7088DAB18EAC}"/>
              </a:ext>
            </a:extLst>
          </p:cNvPr>
          <p:cNvCxnSpPr/>
          <p:nvPr/>
        </p:nvCxnSpPr>
        <p:spPr>
          <a:xfrm flipH="1">
            <a:off x="10325329" y="3869634"/>
            <a:ext cx="11510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CF05CE6-6431-89E5-6D41-6243CD9125CA}"/>
              </a:ext>
            </a:extLst>
          </p:cNvPr>
          <p:cNvCxnSpPr/>
          <p:nvPr/>
        </p:nvCxnSpPr>
        <p:spPr>
          <a:xfrm flipH="1">
            <a:off x="6505346" y="6314660"/>
            <a:ext cx="11510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6071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FB189-05C5-F156-D4F0-AD2D8BBA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And if we can’t block ECH?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D607F-8A93-A319-5BE0-2EA7A919A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About half of all connections are </a:t>
            </a:r>
            <a:r>
              <a:rPr lang="en-US" sz="2800" i="1" dirty="0"/>
              <a:t>uniquely identifiable </a:t>
            </a:r>
            <a:r>
              <a:rPr lang="en-US" sz="2800" dirty="0"/>
              <a:t>by server IP address</a:t>
            </a:r>
          </a:p>
          <a:p>
            <a:pPr marL="0" indent="0" defTabSz="463550">
              <a:buNone/>
            </a:pPr>
            <a:r>
              <a:rPr lang="en-US" sz="2800" dirty="0"/>
              <a:t>	for these we can build a </a:t>
            </a:r>
            <a:r>
              <a:rPr lang="en-US" sz="2800" b="1" dirty="0"/>
              <a:t>S</a:t>
            </a:r>
            <a:r>
              <a:rPr lang="en-US" sz="2800" dirty="0"/>
              <a:t>erver </a:t>
            </a:r>
            <a:r>
              <a:rPr lang="en-US" sz="2800" b="1" dirty="0"/>
              <a:t>IP</a:t>
            </a:r>
            <a:r>
              <a:rPr lang="en-US" sz="2800" dirty="0"/>
              <a:t> </a:t>
            </a:r>
            <a:r>
              <a:rPr lang="en-US" sz="2800" b="1" dirty="0"/>
              <a:t>A</a:t>
            </a:r>
            <a:r>
              <a:rPr lang="en-US" sz="2800" dirty="0"/>
              <a:t>ddress </a:t>
            </a:r>
            <a:r>
              <a:rPr lang="en-US" sz="2800" b="1" dirty="0"/>
              <a:t>D</a:t>
            </a:r>
            <a:r>
              <a:rPr lang="en-US" sz="2800" dirty="0"/>
              <a:t>atabase (SIPAD)</a:t>
            </a:r>
          </a:p>
          <a:p>
            <a:pPr marL="0" indent="0" defTabSz="463550">
              <a:spcBef>
                <a:spcPts val="2400"/>
              </a:spcBef>
              <a:buNone/>
            </a:pPr>
            <a:r>
              <a:rPr lang="en-US" sz="2800" dirty="0"/>
              <a:t>About 45% of the connections belong to a </a:t>
            </a:r>
            <a:r>
              <a:rPr lang="en-US" sz="2800" i="1" dirty="0"/>
              <a:t>gorilla</a:t>
            </a:r>
            <a:r>
              <a:rPr lang="en-US" sz="2800" dirty="0"/>
              <a:t> IP group</a:t>
            </a:r>
          </a:p>
          <a:p>
            <a:pPr marL="0" indent="0" defTabSz="463550">
              <a:buNone/>
            </a:pPr>
            <a:r>
              <a:rPr lang="en-US" sz="2800" dirty="0"/>
              <a:t>	such as Google, Meta, Amazon or a CDN</a:t>
            </a:r>
          </a:p>
          <a:p>
            <a:pPr marL="0" indent="0" defTabSz="463550">
              <a:buNone/>
            </a:pPr>
            <a:r>
              <a:rPr lang="en-US" sz="2800" dirty="0"/>
              <a:t>		which have a small number of possible applications</a:t>
            </a:r>
          </a:p>
          <a:p>
            <a:pPr marL="0" indent="0" defTabSz="463550">
              <a:buNone/>
            </a:pPr>
            <a:r>
              <a:rPr lang="en-US" sz="2800" dirty="0"/>
              <a:t>			for each of which we can train a small </a:t>
            </a:r>
            <a:r>
              <a:rPr lang="en-US" sz="2800" b="1" dirty="0"/>
              <a:t>IP group ML classifier</a:t>
            </a:r>
          </a:p>
          <a:p>
            <a:pPr marL="0" indent="0" defTabSz="463550">
              <a:spcBef>
                <a:spcPts val="2400"/>
              </a:spcBef>
              <a:buNone/>
            </a:pPr>
            <a:r>
              <a:rPr lang="en-US" sz="2800" dirty="0"/>
              <a:t>The final about 5% of connections have </a:t>
            </a:r>
            <a:r>
              <a:rPr lang="en-US" sz="2800" i="1" dirty="0"/>
              <a:t>rare</a:t>
            </a:r>
            <a:r>
              <a:rPr lang="en-US" sz="2800" dirty="0"/>
              <a:t> server IP addresses</a:t>
            </a:r>
          </a:p>
          <a:p>
            <a:pPr marL="0" indent="0" defTabSz="463550">
              <a:buNone/>
            </a:pPr>
            <a:r>
              <a:rPr lang="en-US" sz="2800" dirty="0"/>
              <a:t>	for which we can train a </a:t>
            </a:r>
            <a:r>
              <a:rPr lang="en-US" sz="2800" b="1" i="1" dirty="0"/>
              <a:t>generic</a:t>
            </a:r>
            <a:r>
              <a:rPr lang="en-US" sz="2800" b="1" dirty="0"/>
              <a:t> ML classifier</a:t>
            </a:r>
          </a:p>
        </p:txBody>
      </p:sp>
    </p:spTree>
    <p:extLst>
      <p:ext uri="{BB962C8B-B14F-4D97-AF65-F5344CB8AC3E}">
        <p14:creationId xmlns:p14="http://schemas.microsoft.com/office/powerpoint/2010/main" val="339244220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21FC5-F3DE-C5BA-EEB1-CC6DA809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Centralized SIPAD architecture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D960D14-261B-D205-5750-6BFAF9CE7671}"/>
              </a:ext>
            </a:extLst>
          </p:cNvPr>
          <p:cNvGrpSpPr/>
          <p:nvPr/>
        </p:nvGrpSpPr>
        <p:grpSpPr>
          <a:xfrm>
            <a:off x="3463528" y="5045474"/>
            <a:ext cx="3724275" cy="1533524"/>
            <a:chOff x="3362325" y="4429126"/>
            <a:chExt cx="3724275" cy="153352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2C2EF67-42F7-5863-8F07-46F88794BCC1}"/>
                </a:ext>
              </a:extLst>
            </p:cNvPr>
            <p:cNvSpPr/>
            <p:nvPr/>
          </p:nvSpPr>
          <p:spPr>
            <a:xfrm>
              <a:off x="4143375" y="4429126"/>
              <a:ext cx="2362200" cy="15335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2060"/>
                  </a:solidFill>
                </a:rPr>
                <a:t>SG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0B1A730-A3ED-1607-C689-FD5369782DCF}"/>
                </a:ext>
              </a:extLst>
            </p:cNvPr>
            <p:cNvSpPr/>
            <p:nvPr/>
          </p:nvSpPr>
          <p:spPr>
            <a:xfrm>
              <a:off x="4786312" y="469900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1024" name="Rectangle 1023">
              <a:extLst>
                <a:ext uri="{FF2B5EF4-FFF2-40B4-BE49-F238E27FC236}">
                  <a16:creationId xmlns:a16="http://schemas.microsoft.com/office/drawing/2014/main" id="{B01F7988-8A4E-1DCC-4C87-3F09B06F6D32}"/>
                </a:ext>
              </a:extLst>
            </p:cNvPr>
            <p:cNvSpPr/>
            <p:nvPr/>
          </p:nvSpPr>
          <p:spPr>
            <a:xfrm>
              <a:off x="4862512" y="4765676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F94F66F2-E45C-4EB6-6466-E634DF02D220}"/>
                </a:ext>
              </a:extLst>
            </p:cNvPr>
            <p:cNvSpPr/>
            <p:nvPr/>
          </p:nvSpPr>
          <p:spPr>
            <a:xfrm>
              <a:off x="4952999" y="483235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cxnSp>
          <p:nvCxnSpPr>
            <p:cNvPr id="1029" name="Straight Arrow Connector 1028">
              <a:extLst>
                <a:ext uri="{FF2B5EF4-FFF2-40B4-BE49-F238E27FC236}">
                  <a16:creationId xmlns:a16="http://schemas.microsoft.com/office/drawing/2014/main" id="{96E88959-AC4E-7219-7127-96971BC277CB}"/>
                </a:ext>
              </a:extLst>
            </p:cNvPr>
            <p:cNvCxnSpPr>
              <a:cxnSpLocks/>
              <a:endCxn id="1025" idx="1"/>
            </p:cNvCxnSpPr>
            <p:nvPr/>
          </p:nvCxnSpPr>
          <p:spPr>
            <a:xfrm>
              <a:off x="3362325" y="5260976"/>
              <a:ext cx="1590674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3" name="Straight Arrow Connector 1032">
              <a:extLst>
                <a:ext uri="{FF2B5EF4-FFF2-40B4-BE49-F238E27FC236}">
                  <a16:creationId xmlns:a16="http://schemas.microsoft.com/office/drawing/2014/main" id="{6F67864C-1B97-36FD-07EC-48D25A81238B}"/>
                </a:ext>
              </a:extLst>
            </p:cNvPr>
            <p:cNvCxnSpPr>
              <a:cxnSpLocks/>
              <a:stCxn id="1025" idx="3"/>
            </p:cNvCxnSpPr>
            <p:nvPr/>
          </p:nvCxnSpPr>
          <p:spPr>
            <a:xfrm>
              <a:off x="5829299" y="5260976"/>
              <a:ext cx="1257301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4" name="Cylinder 1033">
              <a:extLst>
                <a:ext uri="{FF2B5EF4-FFF2-40B4-BE49-F238E27FC236}">
                  <a16:creationId xmlns:a16="http://schemas.microsoft.com/office/drawing/2014/main" id="{75D66F06-2DB5-0034-C5A6-A0A0758A56DE}"/>
                </a:ext>
              </a:extLst>
            </p:cNvPr>
            <p:cNvSpPr/>
            <p:nvPr/>
          </p:nvSpPr>
          <p:spPr>
            <a:xfrm>
              <a:off x="5091111" y="5146670"/>
              <a:ext cx="600075" cy="476255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>
                  <a:solidFill>
                    <a:srgbClr val="002060"/>
                  </a:solidFill>
                </a:rPr>
                <a:t>DNDRs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4635BA9-6B82-C4A5-2344-2DF05AA25D9E}"/>
              </a:ext>
            </a:extLst>
          </p:cNvPr>
          <p:cNvGrpSpPr/>
          <p:nvPr/>
        </p:nvGrpSpPr>
        <p:grpSpPr>
          <a:xfrm>
            <a:off x="3311128" y="4893074"/>
            <a:ext cx="3724275" cy="1533524"/>
            <a:chOff x="3362325" y="4429126"/>
            <a:chExt cx="3724275" cy="153352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1C8840C-0AE7-EB7A-25FB-9923F91AF9D7}"/>
                </a:ext>
              </a:extLst>
            </p:cNvPr>
            <p:cNvSpPr/>
            <p:nvPr/>
          </p:nvSpPr>
          <p:spPr>
            <a:xfrm>
              <a:off x="4143375" y="4429126"/>
              <a:ext cx="2362200" cy="15335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2060"/>
                  </a:solidFill>
                </a:rPr>
                <a:t>SG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1F4B612-2759-3C5E-22EB-46D0B2FC0C8E}"/>
                </a:ext>
              </a:extLst>
            </p:cNvPr>
            <p:cNvSpPr/>
            <p:nvPr/>
          </p:nvSpPr>
          <p:spPr>
            <a:xfrm>
              <a:off x="4786312" y="469900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3C52429-429B-C273-867F-4A214546157F}"/>
                </a:ext>
              </a:extLst>
            </p:cNvPr>
            <p:cNvSpPr/>
            <p:nvPr/>
          </p:nvSpPr>
          <p:spPr>
            <a:xfrm>
              <a:off x="4862512" y="4765676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1B3C659-D18B-D989-ACFE-DE6A104C7F11}"/>
                </a:ext>
              </a:extLst>
            </p:cNvPr>
            <p:cNvSpPr/>
            <p:nvPr/>
          </p:nvSpPr>
          <p:spPr>
            <a:xfrm>
              <a:off x="4952999" y="483235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3AB4C318-CF70-970F-7390-5FB54F6779CE}"/>
                </a:ext>
              </a:extLst>
            </p:cNvPr>
            <p:cNvCxnSpPr>
              <a:cxnSpLocks/>
              <a:endCxn id="58" idx="1"/>
            </p:cNvCxnSpPr>
            <p:nvPr/>
          </p:nvCxnSpPr>
          <p:spPr>
            <a:xfrm>
              <a:off x="3362325" y="5260976"/>
              <a:ext cx="1590674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EDE9056-AD06-FEEE-29A8-372D97EFEBF0}"/>
                </a:ext>
              </a:extLst>
            </p:cNvPr>
            <p:cNvCxnSpPr>
              <a:cxnSpLocks/>
              <a:stCxn id="58" idx="3"/>
            </p:cNvCxnSpPr>
            <p:nvPr/>
          </p:nvCxnSpPr>
          <p:spPr>
            <a:xfrm>
              <a:off x="5829299" y="5260976"/>
              <a:ext cx="1257301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Cylinder 60">
              <a:extLst>
                <a:ext uri="{FF2B5EF4-FFF2-40B4-BE49-F238E27FC236}">
                  <a16:creationId xmlns:a16="http://schemas.microsoft.com/office/drawing/2014/main" id="{FA8FFC73-ACCC-3865-C12E-4A4D56DDD88F}"/>
                </a:ext>
              </a:extLst>
            </p:cNvPr>
            <p:cNvSpPr/>
            <p:nvPr/>
          </p:nvSpPr>
          <p:spPr>
            <a:xfrm>
              <a:off x="5091111" y="5146670"/>
              <a:ext cx="600075" cy="476255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>
                  <a:solidFill>
                    <a:srgbClr val="002060"/>
                  </a:solidFill>
                </a:rPr>
                <a:t>DNDRs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6B2FF29-132E-7022-88BE-9F00BFCBD29A}"/>
              </a:ext>
            </a:extLst>
          </p:cNvPr>
          <p:cNvGrpSpPr/>
          <p:nvPr/>
        </p:nvGrpSpPr>
        <p:grpSpPr>
          <a:xfrm>
            <a:off x="3158728" y="4740674"/>
            <a:ext cx="3724275" cy="1533524"/>
            <a:chOff x="3362325" y="4429126"/>
            <a:chExt cx="3724275" cy="1533524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B8F6D2D-CF3D-59B2-87BE-CB804A63EAEB}"/>
                </a:ext>
              </a:extLst>
            </p:cNvPr>
            <p:cNvSpPr/>
            <p:nvPr/>
          </p:nvSpPr>
          <p:spPr>
            <a:xfrm>
              <a:off x="4143375" y="4429126"/>
              <a:ext cx="2362200" cy="15335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SG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A18BCF0-9955-ABBB-AC80-8009FF72D472}"/>
                </a:ext>
              </a:extLst>
            </p:cNvPr>
            <p:cNvSpPr/>
            <p:nvPr/>
          </p:nvSpPr>
          <p:spPr>
            <a:xfrm>
              <a:off x="4786312" y="469900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9B08DE1-7EE3-9796-2AF3-4777E1A29914}"/>
                </a:ext>
              </a:extLst>
            </p:cNvPr>
            <p:cNvSpPr/>
            <p:nvPr/>
          </p:nvSpPr>
          <p:spPr>
            <a:xfrm>
              <a:off x="4862512" y="4765676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149D6B5-B723-7293-5185-F898F4428C28}"/>
                </a:ext>
              </a:extLst>
            </p:cNvPr>
            <p:cNvSpPr/>
            <p:nvPr/>
          </p:nvSpPr>
          <p:spPr>
            <a:xfrm>
              <a:off x="4952999" y="4832351"/>
              <a:ext cx="876300" cy="85725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>
                  <a:solidFill>
                    <a:srgbClr val="002060"/>
                  </a:solidFill>
                </a:rPr>
                <a:t>DPI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06391743-DDFF-2845-3C49-DB9D05E776DF}"/>
                </a:ext>
              </a:extLst>
            </p:cNvPr>
            <p:cNvCxnSpPr>
              <a:cxnSpLocks/>
              <a:endCxn id="51" idx="1"/>
            </p:cNvCxnSpPr>
            <p:nvPr/>
          </p:nvCxnSpPr>
          <p:spPr>
            <a:xfrm>
              <a:off x="3362325" y="5260976"/>
              <a:ext cx="1590674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4F2667C-371F-03EA-6432-C63F9BDF3425}"/>
                </a:ext>
              </a:extLst>
            </p:cNvPr>
            <p:cNvCxnSpPr>
              <a:cxnSpLocks/>
              <a:stCxn id="51" idx="3"/>
            </p:cNvCxnSpPr>
            <p:nvPr/>
          </p:nvCxnSpPr>
          <p:spPr>
            <a:xfrm>
              <a:off x="5829299" y="5260976"/>
              <a:ext cx="1257301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Cylinder 53">
              <a:extLst>
                <a:ext uri="{FF2B5EF4-FFF2-40B4-BE49-F238E27FC236}">
                  <a16:creationId xmlns:a16="http://schemas.microsoft.com/office/drawing/2014/main" id="{057BAA6F-A310-B340-E50B-71EFC20DFF63}"/>
                </a:ext>
              </a:extLst>
            </p:cNvPr>
            <p:cNvSpPr/>
            <p:nvPr/>
          </p:nvSpPr>
          <p:spPr>
            <a:xfrm>
              <a:off x="5091111" y="5146670"/>
              <a:ext cx="600075" cy="476255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e-IL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00" dirty="0">
                  <a:solidFill>
                    <a:srgbClr val="002060"/>
                  </a:solidFill>
                </a:rPr>
                <a:t>DNDRs</a:t>
              </a:r>
              <a:endParaRPr lang="en-US" sz="1100" dirty="0">
                <a:solidFill>
                  <a:srgbClr val="002060"/>
                </a:solidFill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A9B4B0F-F412-5429-D098-6810630FC8DE}"/>
              </a:ext>
            </a:extLst>
          </p:cNvPr>
          <p:cNvSpPr/>
          <p:nvPr/>
        </p:nvSpPr>
        <p:spPr>
          <a:xfrm>
            <a:off x="3939778" y="3296048"/>
            <a:ext cx="2362200" cy="9302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002060"/>
                </a:solidFill>
              </a:rPr>
              <a:t>DM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0558AE2-A316-0093-5881-534AA29E056B}"/>
              </a:ext>
            </a:extLst>
          </p:cNvPr>
          <p:cNvCxnSpPr>
            <a:cxnSpLocks/>
            <a:stCxn id="48" idx="0"/>
            <a:endCxn id="7" idx="2"/>
          </p:cNvCxnSpPr>
          <p:nvPr/>
        </p:nvCxnSpPr>
        <p:spPr>
          <a:xfrm flipV="1">
            <a:off x="5120878" y="4226325"/>
            <a:ext cx="0" cy="51434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60">
            <a:extLst>
              <a:ext uri="{FF2B5EF4-FFF2-40B4-BE49-F238E27FC236}">
                <a16:creationId xmlns:a16="http://schemas.microsoft.com/office/drawing/2014/main" id="{D757A22E-2F57-DB67-B5E3-BB0894F1B640}"/>
              </a:ext>
            </a:extLst>
          </p:cNvPr>
          <p:cNvSpPr txBox="1"/>
          <p:nvPr/>
        </p:nvSpPr>
        <p:spPr>
          <a:xfrm>
            <a:off x="5120878" y="4352550"/>
            <a:ext cx="704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HDR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D83E35-4932-03D2-BB4E-EE5E3BD44A45}"/>
              </a:ext>
            </a:extLst>
          </p:cNvPr>
          <p:cNvSpPr/>
          <p:nvPr/>
        </p:nvSpPr>
        <p:spPr>
          <a:xfrm>
            <a:off x="4076054" y="3666860"/>
            <a:ext cx="1325811" cy="3759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Input filter (x=DN)</a:t>
            </a:r>
          </a:p>
        </p:txBody>
      </p:sp>
      <p:sp>
        <p:nvSpPr>
          <p:cNvPr id="11" name="TextBox 65">
            <a:extLst>
              <a:ext uri="{FF2B5EF4-FFF2-40B4-BE49-F238E27FC236}">
                <a16:creationId xmlns:a16="http://schemas.microsoft.com/office/drawing/2014/main" id="{BC330DB1-F482-2C4C-DC62-EDC7892F1C8A}"/>
              </a:ext>
            </a:extLst>
          </p:cNvPr>
          <p:cNvSpPr txBox="1"/>
          <p:nvPr/>
        </p:nvSpPr>
        <p:spPr>
          <a:xfrm>
            <a:off x="4357043" y="2969836"/>
            <a:ext cx="704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DNDR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93BE8B-2AAC-51A4-67C1-46500BFCC465}"/>
              </a:ext>
            </a:extLst>
          </p:cNvPr>
          <p:cNvSpPr/>
          <p:nvPr/>
        </p:nvSpPr>
        <p:spPr>
          <a:xfrm>
            <a:off x="3939777" y="1660415"/>
            <a:ext cx="3742235" cy="126415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>
                <a:solidFill>
                  <a:srgbClr val="002060"/>
                </a:solidFill>
              </a:rPr>
              <a:t>DataBase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6C1A0B-780F-5608-C183-A167EB0879AB}"/>
              </a:ext>
            </a:extLst>
          </p:cNvPr>
          <p:cNvSpPr/>
          <p:nvPr/>
        </p:nvSpPr>
        <p:spPr>
          <a:xfrm>
            <a:off x="1225153" y="1660413"/>
            <a:ext cx="1158580" cy="126415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>
                <a:solidFill>
                  <a:srgbClr val="002060"/>
                </a:solidFill>
              </a:rPr>
              <a:t>NameServer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</a:p>
          <a:p>
            <a:r>
              <a:rPr lang="en-US" sz="1400" dirty="0">
                <a:solidFill>
                  <a:srgbClr val="002060"/>
                </a:solidFill>
              </a:rPr>
              <a:t>Automation</a:t>
            </a:r>
          </a:p>
        </p:txBody>
      </p:sp>
      <p:pic>
        <p:nvPicPr>
          <p:cNvPr id="14" name="Picture 13" descr="Server rack isolated isometric vector ...">
            <a:extLst>
              <a:ext uri="{FF2B5EF4-FFF2-40B4-BE49-F238E27FC236}">
                <a16:creationId xmlns:a16="http://schemas.microsoft.com/office/drawing/2014/main" id="{A3E231CE-1F2B-A2D5-E009-3AC349D8C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74" y="3729447"/>
            <a:ext cx="805953" cy="1566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91F206A-18B8-CE92-A30A-10EC26FE3CD7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1804443" y="2924564"/>
            <a:ext cx="5407" cy="1069215"/>
          </a:xfrm>
          <a:prstGeom prst="straightConnector1">
            <a:avLst/>
          </a:prstGeom>
          <a:ln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73">
            <a:extLst>
              <a:ext uri="{FF2B5EF4-FFF2-40B4-BE49-F238E27FC236}">
                <a16:creationId xmlns:a16="http://schemas.microsoft.com/office/drawing/2014/main" id="{1227D1AF-5F58-C37B-B65B-D6742B49599F}"/>
              </a:ext>
            </a:extLst>
          </p:cNvPr>
          <p:cNvSpPr txBox="1"/>
          <p:nvPr/>
        </p:nvSpPr>
        <p:spPr>
          <a:xfrm>
            <a:off x="1317647" y="5084516"/>
            <a:ext cx="1121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ISP Recursive</a:t>
            </a:r>
          </a:p>
          <a:p>
            <a:r>
              <a:rPr lang="en-US" sz="1200" dirty="0">
                <a:solidFill>
                  <a:srgbClr val="002060"/>
                </a:solidFill>
              </a:rPr>
              <a:t>Name Server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EE23D7E-E868-CF11-B96B-15F94AC4348B}"/>
              </a:ext>
            </a:extLst>
          </p:cNvPr>
          <p:cNvCxnSpPr>
            <a:cxnSpLocks/>
            <a:stCxn id="20" idx="4"/>
            <a:endCxn id="31" idx="1"/>
          </p:cNvCxnSpPr>
          <p:nvPr/>
        </p:nvCxnSpPr>
        <p:spPr>
          <a:xfrm>
            <a:off x="2167769" y="2148362"/>
            <a:ext cx="1981561" cy="1883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2F385A4-10B7-8428-1BEF-6EA28059BABB}"/>
              </a:ext>
            </a:extLst>
          </p:cNvPr>
          <p:cNvSpPr/>
          <p:nvPr/>
        </p:nvSpPr>
        <p:spPr>
          <a:xfrm>
            <a:off x="4149330" y="2459424"/>
            <a:ext cx="433385" cy="29606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ETL</a:t>
            </a:r>
            <a:endParaRPr lang="en-US" sz="1400" dirty="0">
              <a:solidFill>
                <a:srgbClr val="00206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0626A24-629E-B8CE-9D4E-79D00CA7CF82}"/>
              </a:ext>
            </a:extLst>
          </p:cNvPr>
          <p:cNvCxnSpPr>
            <a:cxnSpLocks/>
            <a:endCxn id="18" idx="2"/>
          </p:cNvCxnSpPr>
          <p:nvPr/>
        </p:nvCxnSpPr>
        <p:spPr>
          <a:xfrm flipH="1" flipV="1">
            <a:off x="4366023" y="2755484"/>
            <a:ext cx="14086" cy="91839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ylinder 19">
            <a:extLst>
              <a:ext uri="{FF2B5EF4-FFF2-40B4-BE49-F238E27FC236}">
                <a16:creationId xmlns:a16="http://schemas.microsoft.com/office/drawing/2014/main" id="{720D9AF1-04EE-E884-84A7-AA2C4A99FD25}"/>
              </a:ext>
            </a:extLst>
          </p:cNvPr>
          <p:cNvSpPr/>
          <p:nvPr/>
        </p:nvSpPr>
        <p:spPr>
          <a:xfrm>
            <a:off x="1496255" y="1910234"/>
            <a:ext cx="671514" cy="476255"/>
          </a:xfrm>
          <a:prstGeom prst="can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NSR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</a:rPr>
              <a:t>Records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2A8C35-C189-C2C6-6AFA-BAD8ED35C2EE}"/>
              </a:ext>
            </a:extLst>
          </p:cNvPr>
          <p:cNvSpPr/>
          <p:nvPr/>
        </p:nvSpPr>
        <p:spPr>
          <a:xfrm>
            <a:off x="8672612" y="1660413"/>
            <a:ext cx="870047" cy="126415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002060"/>
                </a:solidFill>
              </a:rPr>
              <a:t>NX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E093F61-003B-AF70-74D4-5ADF30DF5506}"/>
              </a:ext>
            </a:extLst>
          </p:cNvPr>
          <p:cNvCxnSpPr>
            <a:cxnSpLocks/>
            <a:stCxn id="12" idx="3"/>
            <a:endCxn id="21" idx="1"/>
          </p:cNvCxnSpPr>
          <p:nvPr/>
        </p:nvCxnSpPr>
        <p:spPr>
          <a:xfrm flipV="1">
            <a:off x="7682012" y="2292488"/>
            <a:ext cx="990600" cy="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86">
            <a:extLst>
              <a:ext uri="{FF2B5EF4-FFF2-40B4-BE49-F238E27FC236}">
                <a16:creationId xmlns:a16="http://schemas.microsoft.com/office/drawing/2014/main" id="{AA72CFB6-A55C-B91D-C931-978D57C3029A}"/>
              </a:ext>
            </a:extLst>
          </p:cNvPr>
          <p:cNvSpPr txBox="1"/>
          <p:nvPr/>
        </p:nvSpPr>
        <p:spPr>
          <a:xfrm>
            <a:off x="9073753" y="3116444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IPREP updates</a:t>
            </a:r>
          </a:p>
        </p:txBody>
      </p:sp>
      <p:pic>
        <p:nvPicPr>
          <p:cNvPr id="24" name="Picture 23" descr="Text File Line icon PNG and SVG Vector ...">
            <a:extLst>
              <a:ext uri="{FF2B5EF4-FFF2-40B4-BE49-F238E27FC236}">
                <a16:creationId xmlns:a16="http://schemas.microsoft.com/office/drawing/2014/main" id="{79774792-B0DD-C6F0-4F2A-982065A50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068" y="3633864"/>
            <a:ext cx="302275" cy="37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11E18BD-785F-46BB-D81C-88B0FA8D0595}"/>
              </a:ext>
            </a:extLst>
          </p:cNvPr>
          <p:cNvSpPr/>
          <p:nvPr/>
        </p:nvSpPr>
        <p:spPr>
          <a:xfrm>
            <a:off x="6311503" y="2924573"/>
            <a:ext cx="2762250" cy="2251076"/>
          </a:xfrm>
          <a:custGeom>
            <a:avLst/>
            <a:gdLst>
              <a:gd name="connsiteX0" fmla="*/ 2762250 w 2762250"/>
              <a:gd name="connsiteY0" fmla="*/ 0 h 2105025"/>
              <a:gd name="connsiteX1" fmla="*/ 2762250 w 2762250"/>
              <a:gd name="connsiteY1" fmla="*/ 2105025 h 2105025"/>
              <a:gd name="connsiteX2" fmla="*/ 0 w 2762250"/>
              <a:gd name="connsiteY2" fmla="*/ 2105025 h 210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2250" h="2105025">
                <a:moveTo>
                  <a:pt x="2762250" y="0"/>
                </a:moveTo>
                <a:lnTo>
                  <a:pt x="2762250" y="2105025"/>
                </a:lnTo>
                <a:lnTo>
                  <a:pt x="0" y="2105025"/>
                </a:lnTo>
              </a:path>
            </a:pathLst>
          </a:custGeom>
          <a:noFill/>
          <a:ln w="1270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Cylinder 25">
            <a:extLst>
              <a:ext uri="{FF2B5EF4-FFF2-40B4-BE49-F238E27FC236}">
                <a16:creationId xmlns:a16="http://schemas.microsoft.com/office/drawing/2014/main" id="{02183ED2-6E8B-9517-2C24-7253F433C7F9}"/>
              </a:ext>
            </a:extLst>
          </p:cNvPr>
          <p:cNvSpPr/>
          <p:nvPr/>
        </p:nvSpPr>
        <p:spPr>
          <a:xfrm>
            <a:off x="4862785" y="2407780"/>
            <a:ext cx="557213" cy="452527"/>
          </a:xfrm>
          <a:prstGeom prst="can">
            <a:avLst>
              <a:gd name="adj" fmla="val 29210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RAW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</a:rPr>
              <a:t>DNDRs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C9BD1C-A14B-2D2B-686B-62895F81A488}"/>
              </a:ext>
            </a:extLst>
          </p:cNvPr>
          <p:cNvSpPr/>
          <p:nvPr/>
        </p:nvSpPr>
        <p:spPr>
          <a:xfrm>
            <a:off x="5668566" y="2417305"/>
            <a:ext cx="476249" cy="41437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 err="1">
                <a:solidFill>
                  <a:srgbClr val="002060"/>
                </a:solidFill>
              </a:rPr>
              <a:t>Aggr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28" name="TextBox 95">
            <a:extLst>
              <a:ext uri="{FF2B5EF4-FFF2-40B4-BE49-F238E27FC236}">
                <a16:creationId xmlns:a16="http://schemas.microsoft.com/office/drawing/2014/main" id="{F7A50D72-72D2-AD42-C9F7-D7F07AFEB584}"/>
              </a:ext>
            </a:extLst>
          </p:cNvPr>
          <p:cNvSpPr txBox="1"/>
          <p:nvPr/>
        </p:nvSpPr>
        <p:spPr>
          <a:xfrm>
            <a:off x="1832013" y="3228338"/>
            <a:ext cx="800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DNS</a:t>
            </a:r>
          </a:p>
          <a:p>
            <a:r>
              <a:rPr lang="en-US" sz="1200" dirty="0">
                <a:solidFill>
                  <a:srgbClr val="002060"/>
                </a:solidFill>
              </a:rPr>
              <a:t>Queries</a:t>
            </a:r>
          </a:p>
        </p:txBody>
      </p:sp>
      <p:sp>
        <p:nvSpPr>
          <p:cNvPr id="30" name="TextBox 97">
            <a:extLst>
              <a:ext uri="{FF2B5EF4-FFF2-40B4-BE49-F238E27FC236}">
                <a16:creationId xmlns:a16="http://schemas.microsoft.com/office/drawing/2014/main" id="{E9FDEAD5-670A-69C8-3EC5-F7769DD4A0CA}"/>
              </a:ext>
            </a:extLst>
          </p:cNvPr>
          <p:cNvSpPr txBox="1"/>
          <p:nvPr/>
        </p:nvSpPr>
        <p:spPr>
          <a:xfrm>
            <a:off x="10128646" y="1526662"/>
            <a:ext cx="1562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2060"/>
                </a:solidFill>
              </a:rPr>
              <a:t>ISP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Deployment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CA36540-1F4B-EC38-154D-AC077A987D0F}"/>
              </a:ext>
            </a:extLst>
          </p:cNvPr>
          <p:cNvSpPr/>
          <p:nvPr/>
        </p:nvSpPr>
        <p:spPr>
          <a:xfrm>
            <a:off x="4149330" y="2019162"/>
            <a:ext cx="433385" cy="29606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ETL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32" name="Cylinder 31">
            <a:extLst>
              <a:ext uri="{FF2B5EF4-FFF2-40B4-BE49-F238E27FC236}">
                <a16:creationId xmlns:a16="http://schemas.microsoft.com/office/drawing/2014/main" id="{3AA3A589-62C6-8F32-816F-A583751DBD83}"/>
              </a:ext>
            </a:extLst>
          </p:cNvPr>
          <p:cNvSpPr/>
          <p:nvPr/>
        </p:nvSpPr>
        <p:spPr>
          <a:xfrm>
            <a:off x="4876155" y="1914158"/>
            <a:ext cx="557213" cy="401065"/>
          </a:xfrm>
          <a:prstGeom prst="can">
            <a:avLst>
              <a:gd name="adj" fmla="val 29210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RAW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</a:rPr>
              <a:t>NSR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7A5202-BFDA-D499-25E4-2C8FFF9B055A}"/>
              </a:ext>
            </a:extLst>
          </p:cNvPr>
          <p:cNvSpPr/>
          <p:nvPr/>
        </p:nvSpPr>
        <p:spPr>
          <a:xfrm>
            <a:off x="5668566" y="1914158"/>
            <a:ext cx="476249" cy="41437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 err="1">
                <a:solidFill>
                  <a:srgbClr val="002060"/>
                </a:solidFill>
              </a:rPr>
              <a:t>Aggr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AF2799-7ABE-23F9-B7E2-6CCE478AEC2E}"/>
              </a:ext>
            </a:extLst>
          </p:cNvPr>
          <p:cNvSpPr/>
          <p:nvPr/>
        </p:nvSpPr>
        <p:spPr>
          <a:xfrm>
            <a:off x="6973046" y="1899113"/>
            <a:ext cx="476249" cy="91752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002060"/>
                </a:solidFill>
              </a:rPr>
              <a:t>SDE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35" name="TextBox 115">
            <a:extLst>
              <a:ext uri="{FF2B5EF4-FFF2-40B4-BE49-F238E27FC236}">
                <a16:creationId xmlns:a16="http://schemas.microsoft.com/office/drawing/2014/main" id="{F936AEA0-E01C-40D9-4DC4-010DBA56A516}"/>
              </a:ext>
            </a:extLst>
          </p:cNvPr>
          <p:cNvSpPr txBox="1"/>
          <p:nvPr/>
        </p:nvSpPr>
        <p:spPr>
          <a:xfrm>
            <a:off x="7704933" y="2050674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IPREP </a:t>
            </a:r>
          </a:p>
        </p:txBody>
      </p:sp>
      <p:sp>
        <p:nvSpPr>
          <p:cNvPr id="36" name="Cylinder 35">
            <a:extLst>
              <a:ext uri="{FF2B5EF4-FFF2-40B4-BE49-F238E27FC236}">
                <a16:creationId xmlns:a16="http://schemas.microsoft.com/office/drawing/2014/main" id="{3763E670-022A-A920-94BB-5FA0C5CB5F06}"/>
              </a:ext>
            </a:extLst>
          </p:cNvPr>
          <p:cNvSpPr/>
          <p:nvPr/>
        </p:nvSpPr>
        <p:spPr>
          <a:xfrm>
            <a:off x="6294647" y="2152538"/>
            <a:ext cx="512715" cy="401065"/>
          </a:xfrm>
          <a:prstGeom prst="can">
            <a:avLst>
              <a:gd name="adj" fmla="val 29210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rgbClr val="002060"/>
                </a:solidFill>
              </a:rPr>
              <a:t>IPREP </a:t>
            </a:r>
          </a:p>
        </p:txBody>
      </p:sp>
      <p:sp>
        <p:nvSpPr>
          <p:cNvPr id="37" name="TextBox 15">
            <a:extLst>
              <a:ext uri="{FF2B5EF4-FFF2-40B4-BE49-F238E27FC236}">
                <a16:creationId xmlns:a16="http://schemas.microsoft.com/office/drawing/2014/main" id="{B3D136AF-8834-42A0-5B57-E97F5E1786A5}"/>
              </a:ext>
            </a:extLst>
          </p:cNvPr>
          <p:cNvSpPr txBox="1"/>
          <p:nvPr/>
        </p:nvSpPr>
        <p:spPr>
          <a:xfrm>
            <a:off x="4111227" y="5051052"/>
            <a:ext cx="7048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rgbClr val="002060"/>
                </a:solidFill>
              </a:rPr>
              <a:t>DNS</a:t>
            </a:r>
          </a:p>
          <a:p>
            <a:r>
              <a:rPr lang="en-US" sz="1000" dirty="0">
                <a:solidFill>
                  <a:srgbClr val="002060"/>
                </a:solidFill>
              </a:rPr>
              <a:t>http(s)</a:t>
            </a:r>
          </a:p>
          <a:p>
            <a:r>
              <a:rPr lang="en-US" sz="1000">
                <a:solidFill>
                  <a:srgbClr val="002060"/>
                </a:solidFill>
              </a:rPr>
              <a:t>QUIC</a:t>
            </a:r>
            <a:endParaRPr lang="en-US" sz="1000" dirty="0">
              <a:solidFill>
                <a:srgbClr val="002060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AB7FE0C-97C9-B6EC-FDB8-68FB89CEA98A}"/>
              </a:ext>
            </a:extLst>
          </p:cNvPr>
          <p:cNvCxnSpPr>
            <a:cxnSpLocks/>
            <a:stCxn id="31" idx="3"/>
            <a:endCxn id="32" idx="2"/>
          </p:cNvCxnSpPr>
          <p:nvPr/>
        </p:nvCxnSpPr>
        <p:spPr>
          <a:xfrm flipV="1">
            <a:off x="4582715" y="2114691"/>
            <a:ext cx="293440" cy="5250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A0D5479-A558-6537-02A9-DA5D6BAE2C6D}"/>
              </a:ext>
            </a:extLst>
          </p:cNvPr>
          <p:cNvCxnSpPr>
            <a:cxnSpLocks/>
            <a:stCxn id="18" idx="3"/>
            <a:endCxn id="26" idx="2"/>
          </p:cNvCxnSpPr>
          <p:nvPr/>
        </p:nvCxnSpPr>
        <p:spPr>
          <a:xfrm>
            <a:off x="4582715" y="2607454"/>
            <a:ext cx="280070" cy="2659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6562E69-46FF-7851-9F67-F0D677C57ABB}"/>
              </a:ext>
            </a:extLst>
          </p:cNvPr>
          <p:cNvCxnSpPr>
            <a:cxnSpLocks/>
            <a:stCxn id="26" idx="4"/>
            <a:endCxn id="27" idx="1"/>
          </p:cNvCxnSpPr>
          <p:nvPr/>
        </p:nvCxnSpPr>
        <p:spPr>
          <a:xfrm flipV="1">
            <a:off x="5419998" y="2624495"/>
            <a:ext cx="248568" cy="954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0341B08-04DD-8EC2-094B-B6BD00B9D1E2}"/>
              </a:ext>
            </a:extLst>
          </p:cNvPr>
          <p:cNvCxnSpPr>
            <a:cxnSpLocks/>
            <a:stCxn id="32" idx="4"/>
            <a:endCxn id="33" idx="1"/>
          </p:cNvCxnSpPr>
          <p:nvPr/>
        </p:nvCxnSpPr>
        <p:spPr>
          <a:xfrm>
            <a:off x="5433368" y="2114691"/>
            <a:ext cx="235198" cy="665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A1DCC3C-FC80-18A6-1ABA-3D0B48A47007}"/>
              </a:ext>
            </a:extLst>
          </p:cNvPr>
          <p:cNvCxnSpPr>
            <a:cxnSpLocks/>
            <a:stCxn id="33" idx="3"/>
            <a:endCxn id="36" idx="2"/>
          </p:cNvCxnSpPr>
          <p:nvPr/>
        </p:nvCxnSpPr>
        <p:spPr>
          <a:xfrm>
            <a:off x="6144815" y="2121348"/>
            <a:ext cx="149832" cy="23172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695366A-80F5-8C93-8A4C-0FEAEBD60B22}"/>
              </a:ext>
            </a:extLst>
          </p:cNvPr>
          <p:cNvCxnSpPr>
            <a:cxnSpLocks/>
            <a:stCxn id="27" idx="3"/>
            <a:endCxn id="36" idx="2"/>
          </p:cNvCxnSpPr>
          <p:nvPr/>
        </p:nvCxnSpPr>
        <p:spPr>
          <a:xfrm flipV="1">
            <a:off x="6144815" y="2353071"/>
            <a:ext cx="149832" cy="27142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99426BB-0657-195A-72D1-B03897EDA8D5}"/>
              </a:ext>
            </a:extLst>
          </p:cNvPr>
          <p:cNvCxnSpPr>
            <a:cxnSpLocks/>
            <a:stCxn id="36" idx="4"/>
            <a:endCxn id="34" idx="1"/>
          </p:cNvCxnSpPr>
          <p:nvPr/>
        </p:nvCxnSpPr>
        <p:spPr>
          <a:xfrm>
            <a:off x="6807362" y="2353071"/>
            <a:ext cx="165684" cy="480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07462FAA-40CB-EDEB-75D0-6E2ADCBFD48D}"/>
              </a:ext>
            </a:extLst>
          </p:cNvPr>
          <p:cNvCxnSpPr>
            <a:stCxn id="34" idx="0"/>
            <a:endCxn id="13" idx="0"/>
          </p:cNvCxnSpPr>
          <p:nvPr/>
        </p:nvCxnSpPr>
        <p:spPr>
          <a:xfrm rot="16200000" flipV="1">
            <a:off x="4388457" y="-923601"/>
            <a:ext cx="238700" cy="5406728"/>
          </a:xfrm>
          <a:prstGeom prst="bentConnector3">
            <a:avLst>
              <a:gd name="adj1" fmla="val 147885"/>
            </a:avLst>
          </a:prstGeom>
          <a:ln w="952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53">
            <a:extLst>
              <a:ext uri="{FF2B5EF4-FFF2-40B4-BE49-F238E27FC236}">
                <a16:creationId xmlns:a16="http://schemas.microsoft.com/office/drawing/2014/main" id="{45424C08-D1DA-970D-D3CA-C9B23A0D3AD5}"/>
              </a:ext>
            </a:extLst>
          </p:cNvPr>
          <p:cNvSpPr txBox="1"/>
          <p:nvPr/>
        </p:nvSpPr>
        <p:spPr>
          <a:xfrm>
            <a:off x="2601242" y="1521911"/>
            <a:ext cx="11210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2060"/>
                </a:solidFill>
              </a:rPr>
              <a:t>Unmapped IPs</a:t>
            </a:r>
          </a:p>
        </p:txBody>
      </p:sp>
      <p:pic>
        <p:nvPicPr>
          <p:cNvPr id="47" name="Picture 46" descr="Text File Line icon PNG and SVG Vector ...">
            <a:extLst>
              <a:ext uri="{FF2B5EF4-FFF2-40B4-BE49-F238E27FC236}">
                <a16:creationId xmlns:a16="http://schemas.microsoft.com/office/drawing/2014/main" id="{EB050753-AB08-FB7D-8D18-F4DA9A8B3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285" y="1779762"/>
            <a:ext cx="244940" cy="30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94118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6787CE-1283-8705-6CF7-AC8DD723B3E0}"/>
              </a:ext>
            </a:extLst>
          </p:cNvPr>
          <p:cNvSpPr txBox="1"/>
          <p:nvPr/>
        </p:nvSpPr>
        <p:spPr>
          <a:xfrm>
            <a:off x="5794970" y="332340"/>
            <a:ext cx="135802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DPI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2501CA-4D9F-1EB2-3EA5-152F876A2F12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 flipH="1">
            <a:off x="4013393" y="917115"/>
            <a:ext cx="2460587" cy="113627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820D32A-7598-0BBD-778C-A05BEDD4B6C0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473980" y="917115"/>
            <a:ext cx="4178045" cy="18133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AAC0DDF-52C1-1324-4215-AD35AFB72A3C}"/>
              </a:ext>
            </a:extLst>
          </p:cNvPr>
          <p:cNvSpPr txBox="1"/>
          <p:nvPr/>
        </p:nvSpPr>
        <p:spPr>
          <a:xfrm>
            <a:off x="10626625" y="2352350"/>
            <a:ext cx="1358020" cy="42165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000" dirty="0"/>
          </a:p>
          <a:p>
            <a:pPr algn="ctr"/>
            <a:endParaRPr lang="he-IL" sz="2000" dirty="0"/>
          </a:p>
          <a:p>
            <a:pPr algn="ctr"/>
            <a:endParaRPr lang="en-US" sz="2000" dirty="0"/>
          </a:p>
          <a:p>
            <a:pPr algn="ctr"/>
            <a:endParaRPr lang="en-US" dirty="0"/>
          </a:p>
          <a:p>
            <a:pPr algn="ctr"/>
            <a:r>
              <a:rPr lang="en-US" sz="3200" dirty="0"/>
              <a:t>report</a:t>
            </a:r>
            <a:endParaRPr lang="he-IL" sz="3200" dirty="0"/>
          </a:p>
          <a:p>
            <a:pPr algn="ctr"/>
            <a:endParaRPr lang="en-US" sz="3200" dirty="0"/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871947-0F9C-0144-328E-E53B08FAD19C}"/>
              </a:ext>
            </a:extLst>
          </p:cNvPr>
          <p:cNvSpPr txBox="1"/>
          <p:nvPr/>
        </p:nvSpPr>
        <p:spPr>
          <a:xfrm>
            <a:off x="2775639" y="2053385"/>
            <a:ext cx="247550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SIPAD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A8C0278-E262-C3A5-B052-96AFA8E6B90A}"/>
              </a:ext>
            </a:extLst>
          </p:cNvPr>
          <p:cNvCxnSpPr>
            <a:cxnSpLocks/>
            <a:stCxn id="13" idx="2"/>
            <a:endCxn id="22" idx="0"/>
          </p:cNvCxnSpPr>
          <p:nvPr/>
        </p:nvCxnSpPr>
        <p:spPr>
          <a:xfrm flipH="1">
            <a:off x="1567135" y="2638160"/>
            <a:ext cx="2446258" cy="14252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6334ED1-606D-CD9F-E002-B31ADD0BC1CB}"/>
              </a:ext>
            </a:extLst>
          </p:cNvPr>
          <p:cNvSpPr txBox="1"/>
          <p:nvPr/>
        </p:nvSpPr>
        <p:spPr>
          <a:xfrm>
            <a:off x="2775639" y="4063457"/>
            <a:ext cx="247550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IP group 2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F22A14-B63C-3CE8-A120-C61EF0DB4A4E}"/>
              </a:ext>
            </a:extLst>
          </p:cNvPr>
          <p:cNvSpPr txBox="1"/>
          <p:nvPr/>
        </p:nvSpPr>
        <p:spPr>
          <a:xfrm>
            <a:off x="475430" y="4063458"/>
            <a:ext cx="2183409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IP group 1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E7D551-8C6E-3BC3-E834-C745A2B52F1B}"/>
              </a:ext>
            </a:extLst>
          </p:cNvPr>
          <p:cNvSpPr txBox="1"/>
          <p:nvPr/>
        </p:nvSpPr>
        <p:spPr>
          <a:xfrm>
            <a:off x="5343791" y="4064085"/>
            <a:ext cx="2511924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IP group 3</a:t>
            </a:r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89C9CC1-78DD-6BA4-1391-65C9ABC3CD6B}"/>
              </a:ext>
            </a:extLst>
          </p:cNvPr>
          <p:cNvCxnSpPr>
            <a:cxnSpLocks/>
            <a:stCxn id="13" idx="2"/>
            <a:endCxn id="21" idx="0"/>
          </p:cNvCxnSpPr>
          <p:nvPr/>
        </p:nvCxnSpPr>
        <p:spPr>
          <a:xfrm>
            <a:off x="4013393" y="2638160"/>
            <a:ext cx="0" cy="14252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4B9303D-9B40-81FB-EE14-7CC352D01BED}"/>
              </a:ext>
            </a:extLst>
          </p:cNvPr>
          <p:cNvCxnSpPr>
            <a:cxnSpLocks/>
            <a:stCxn id="13" idx="2"/>
            <a:endCxn id="23" idx="0"/>
          </p:cNvCxnSpPr>
          <p:nvPr/>
        </p:nvCxnSpPr>
        <p:spPr>
          <a:xfrm>
            <a:off x="4013393" y="2638160"/>
            <a:ext cx="2586360" cy="14259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E648312-9097-689B-7060-E43A941317A8}"/>
              </a:ext>
            </a:extLst>
          </p:cNvPr>
          <p:cNvCxnSpPr>
            <a:cxnSpLocks/>
            <a:stCxn id="23" idx="2"/>
          </p:cNvCxnSpPr>
          <p:nvPr/>
        </p:nvCxnSpPr>
        <p:spPr>
          <a:xfrm>
            <a:off x="6599753" y="4648860"/>
            <a:ext cx="4024780" cy="1044327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80102D-CCE1-679C-08D9-54B406D7C612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4013393" y="4648232"/>
            <a:ext cx="6611140" cy="131588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C3DFFB8-1A77-7B2C-0A42-D1E8D580F048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1567135" y="4648233"/>
            <a:ext cx="9046790" cy="1557189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A8AEAFE-0EDE-5B13-A794-0E9C15DEAE65}"/>
              </a:ext>
            </a:extLst>
          </p:cNvPr>
          <p:cNvSpPr txBox="1"/>
          <p:nvPr/>
        </p:nvSpPr>
        <p:spPr>
          <a:xfrm>
            <a:off x="7948359" y="4118088"/>
            <a:ext cx="896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…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FB926A3-1FA1-F82C-70C4-6607770434FF}"/>
              </a:ext>
            </a:extLst>
          </p:cNvPr>
          <p:cNvSpPr txBox="1"/>
          <p:nvPr/>
        </p:nvSpPr>
        <p:spPr>
          <a:xfrm>
            <a:off x="8543607" y="4075928"/>
            <a:ext cx="191582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generic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982AF4E-1085-E92E-1873-A3DC7317B9C3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9501520" y="4660703"/>
            <a:ext cx="1123013" cy="75464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CC7AE39-B0B1-119B-5D32-4B2A113687A1}"/>
              </a:ext>
            </a:extLst>
          </p:cNvPr>
          <p:cNvGrpSpPr/>
          <p:nvPr/>
        </p:nvGrpSpPr>
        <p:grpSpPr>
          <a:xfrm>
            <a:off x="1578075" y="5399853"/>
            <a:ext cx="1614601" cy="1391239"/>
            <a:chOff x="112599" y="2233387"/>
            <a:chExt cx="1614601" cy="139123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E39CC64-3904-0DDF-9E2D-77258B253041}"/>
                </a:ext>
              </a:extLst>
            </p:cNvPr>
            <p:cNvSpPr txBox="1"/>
            <p:nvPr/>
          </p:nvSpPr>
          <p:spPr>
            <a:xfrm>
              <a:off x="112599" y="2608963"/>
              <a:ext cx="96853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success</a:t>
              </a:r>
            </a:p>
            <a:p>
              <a:pPr algn="ctr"/>
              <a:r>
                <a:rPr lang="en-US" sz="2000" dirty="0"/>
                <a:t>failure</a:t>
              </a:r>
            </a:p>
            <a:p>
              <a:pPr algn="ctr"/>
              <a:r>
                <a:rPr lang="en-US" sz="2000" dirty="0"/>
                <a:t>either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841956C-EEC6-0038-ED9C-F5ACDFF0D91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1345" y="2829122"/>
              <a:ext cx="6458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EA41B74-21E5-45CE-E5DF-2A3122316888}"/>
                </a:ext>
              </a:extLst>
            </p:cNvPr>
            <p:cNvCxnSpPr>
              <a:cxnSpLocks/>
            </p:cNvCxnSpPr>
            <p:nvPr/>
          </p:nvCxnSpPr>
          <p:spPr>
            <a:xfrm>
              <a:off x="1057242" y="3119218"/>
              <a:ext cx="669958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B342EEE-2223-8323-5012-FB57AECE5A07}"/>
                </a:ext>
              </a:extLst>
            </p:cNvPr>
            <p:cNvCxnSpPr>
              <a:cxnSpLocks/>
            </p:cNvCxnSpPr>
            <p:nvPr/>
          </p:nvCxnSpPr>
          <p:spPr>
            <a:xfrm>
              <a:off x="1064380" y="3429000"/>
              <a:ext cx="66282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B7D1A85-B136-7252-BFBE-3E84A8FDC629}"/>
                </a:ext>
              </a:extLst>
            </p:cNvPr>
            <p:cNvSpPr txBox="1"/>
            <p:nvPr/>
          </p:nvSpPr>
          <p:spPr>
            <a:xfrm>
              <a:off x="540401" y="2233387"/>
              <a:ext cx="10336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/>
                <a:t>LEGEND</a:t>
              </a:r>
            </a:p>
          </p:txBody>
        </p:sp>
      </p:grp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6736CBF-C26C-8ACD-47F1-C8F92713D88D}"/>
              </a:ext>
            </a:extLst>
          </p:cNvPr>
          <p:cNvCxnSpPr>
            <a:cxnSpLocks/>
            <a:stCxn id="13" idx="2"/>
            <a:endCxn id="20" idx="0"/>
          </p:cNvCxnSpPr>
          <p:nvPr/>
        </p:nvCxnSpPr>
        <p:spPr>
          <a:xfrm>
            <a:off x="4013393" y="2638160"/>
            <a:ext cx="5488127" cy="14377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EA166270-4841-7FA0-CBC1-EEB3321C2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4578931" cy="713867"/>
          </a:xfrm>
        </p:spPr>
        <p:txBody>
          <a:bodyPr/>
          <a:lstStyle/>
          <a:p>
            <a:pPr algn="l"/>
            <a:r>
              <a:rPr lang="en-US" dirty="0"/>
              <a:t>DART2</a:t>
            </a:r>
          </a:p>
        </p:txBody>
      </p:sp>
    </p:spTree>
    <p:extLst>
      <p:ext uri="{BB962C8B-B14F-4D97-AF65-F5344CB8AC3E}">
        <p14:creationId xmlns:p14="http://schemas.microsoft.com/office/powerpoint/2010/main" val="333893697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4269-02B3-899C-EC51-497B73010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collect data for training ML classifiers? P5I!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9040E-5273-69E5-6482-A0395A30DA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3200" dirty="0"/>
              <a:t>rotocol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3200" dirty="0"/>
              <a:t>ack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3200" dirty="0"/>
              <a:t>robe for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3200" dirty="0"/>
              <a:t>er </a:t>
            </a:r>
            <a:r>
              <a:rPr lang="en-US" sz="3200" b="1" dirty="0">
                <a:solidFill>
                  <a:schemeClr val="tx1"/>
                </a:solidFill>
              </a:rPr>
              <a:t>P</a:t>
            </a:r>
            <a:r>
              <a:rPr lang="en-US" sz="3200" dirty="0"/>
              <a:t>acket </a:t>
            </a:r>
            <a:r>
              <a:rPr lang="en-US" sz="3200" b="1" dirty="0">
                <a:solidFill>
                  <a:schemeClr val="tx1"/>
                </a:solidFill>
              </a:rPr>
              <a:t>I</a:t>
            </a:r>
            <a:r>
              <a:rPr lang="en-US" sz="3200" dirty="0"/>
              <a:t>nformation = P</a:t>
            </a:r>
            <a:r>
              <a:rPr lang="en-US" sz="3200" b="1" baseline="30000" dirty="0"/>
              <a:t>5</a:t>
            </a:r>
            <a:r>
              <a:rPr lang="en-US" sz="3200" dirty="0"/>
              <a:t>I</a:t>
            </a:r>
          </a:p>
          <a:p>
            <a:r>
              <a:rPr lang="en-US" dirty="0"/>
              <a:t>Hash-based sampling of connections from a live network</a:t>
            </a:r>
          </a:p>
          <a:p>
            <a:r>
              <a:rPr lang="en-US" dirty="0"/>
              <a:t>Label using </a:t>
            </a:r>
            <a:r>
              <a:rPr lang="en-US" dirty="0" err="1"/>
              <a:t>Allot’s</a:t>
            </a:r>
            <a:r>
              <a:rPr lang="en-US" dirty="0"/>
              <a:t> state-of-the-art DPI system</a:t>
            </a:r>
          </a:p>
          <a:p>
            <a:r>
              <a:rPr lang="en-US" dirty="0"/>
              <a:t>Adjustable sampling rate (currently about 400 raw connections per second)</a:t>
            </a:r>
          </a:p>
          <a:p>
            <a:r>
              <a:rPr lang="en-US" dirty="0"/>
              <a:t>Collect only usable nonencrypted features, such as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packet arrival time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packet direction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packet size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server IP address and port number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protocol number (TCP or UDP)</a:t>
            </a:r>
          </a:p>
        </p:txBody>
      </p:sp>
    </p:spTree>
    <p:extLst>
      <p:ext uri="{BB962C8B-B14F-4D97-AF65-F5344CB8AC3E}">
        <p14:creationId xmlns:p14="http://schemas.microsoft.com/office/powerpoint/2010/main" val="2234124501"/>
      </p:ext>
    </p:extLst>
  </p:cSld>
  <p:clrMapOvr>
    <a:masterClrMapping/>
  </p:clrMapOvr>
</p:sld>
</file>

<file path=ppt/theme/theme1.xml><?xml version="1.0" encoding="utf-8"?>
<a:theme xmlns:a="http://schemas.openxmlformats.org/drawingml/2006/main" name="Main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_Allot PowerPoint Template.pptx" id="{5FFFE022-182E-4F36-A142-6F70A188FB6F}" vid="{7076C282-B779-43FE-9ED2-EA46F80715B3}"/>
    </a:ext>
  </a:extLst>
</a:theme>
</file>

<file path=ppt/theme/theme2.xml><?xml version="1.0" encoding="utf-8"?>
<a:theme xmlns:a="http://schemas.openxmlformats.org/drawingml/2006/main" name="Office Theme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Prefix xmlns="c6582011-44c5-4868-b48f-44f2105dd940" xsi:nil="true"/>
    <supplier xmlns="c6582011-44c5-4868-b48f-44f2105dd940" xsi:nil="true"/>
    <Market xmlns="c6582011-44c5-4868-b48f-44f2105dd940"/>
    <Region xmlns="c6582011-44c5-4868-b48f-44f2105dd940"/>
    <o13df6676d234002a27830658dc66f01 xmlns="c6582011-44c5-4868-b48f-44f2105dd940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Marketing Resources</TermName>
          <TermId xmlns="http://schemas.microsoft.com/office/infopath/2007/PartnerControls">0e7230d6-2b15-46b5-854e-b13e0b839ec5</TermId>
        </TermInfo>
      </Terms>
    </o13df6676d234002a27830658dc66f01>
    <heaf01f0ebfe49c09572731889907e20 xmlns="c6582011-44c5-4868-b48f-44f2105dd940">
      <Terms xmlns="http://schemas.microsoft.com/office/infopath/2007/PartnerControls"/>
    </heaf01f0ebfe49c09572731889907e20>
    <TaxKeywordTaxHTField xmlns="c6582011-44c5-4868-b48f-44f2105dd940">
      <Terms xmlns="http://schemas.microsoft.com/office/infopath/2007/PartnerControls"/>
    </TaxKeywordTaxHTField>
    <Sales_x0020_Sharing xmlns="48c3dca6-f126-4aad-8063-ee11cedb4265">false</Sales_x0020_Sharing>
    <Access xmlns="48c3dca6-f126-4aad-8063-ee11cedb4265">Public</Access>
    <publish1 xmlns="c6582011-44c5-4868-b48f-44f2105dd940">No</publish1>
    <Permission xmlns="c6582011-44c5-4868-b48f-44f2105dd940">
      <Value>Employees (All Active Directory)</Value>
    </Permission>
    <Image xmlns="48c3dca6-f126-4aad-8063-ee11cedb4265">
      <Url xsi:nil="true"/>
      <Description xsi:nil="true"/>
    </Image>
    <Owner xmlns="48c3dca6-f126-4aad-8063-ee11cedb4265">
      <UserInfo>
        <DisplayName>Sharon Scharf</DisplayName>
        <AccountId>149</AccountId>
        <AccountType/>
      </UserInfo>
    </Owner>
    <FeaturedParterPortal xmlns="48c3dca6-f126-4aad-8063-ee11cedb4265">false</FeaturedParterPortal>
    <DocTitle xmlns="c6582011-44c5-4868-b48f-44f2105dd940" xsi:nil="true"/>
    <UseCase xmlns="c6582011-44c5-4868-b48f-44f2105dd940"/>
    <Solution xmlns="c6582011-44c5-4868-b48f-44f2105dd940"/>
    <Audience1 xmlns="c6582011-44c5-4868-b48f-44f2105dd940"/>
    <DateModified xmlns="48c3dca6-f126-4aad-8063-ee11cedb4265">2022-04-06T21:00:00+00:00</DateModified>
    <Year xmlns="c6582011-44c5-4868-b48f-44f2105dd940" xsi:nil="true"/>
    <PressQuality xmlns="c6582011-44c5-4868-b48f-44f2105dd940" xsi:nil="true"/>
    <OldTitle xmlns="48c3dca6-f126-4aad-8063-ee11cedb4265" xsi:nil="true"/>
    <DocDescription xmlns="c6582011-44c5-4868-b48f-44f2105dd940">PowerPoint template for Allot branded presentations </DocDescription>
    <TaxCatchAll xmlns="c6582011-44c5-4868-b48f-44f2105dd940"/>
    <ha2c417d2bd04f979a58fd1654df3abf xmlns="c6582011-44c5-4868-b48f-44f2105dd940">
      <Terms xmlns="http://schemas.microsoft.com/office/infopath/2007/PartnerControls"/>
    </ha2c417d2bd04f979a58fd1654df3ab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" ma:contentTypeID="0x01010072F0D238C31E794C84FE57471DA5823F15009039AA92EAC5824C93746AFD3586A5EF" ma:contentTypeVersion="69" ma:contentTypeDescription="" ma:contentTypeScope="" ma:versionID="fab8e0d58010e3ff5dbe14821a04ea9a">
  <xsd:schema xmlns:xsd="http://www.w3.org/2001/XMLSchema" xmlns:xs="http://www.w3.org/2001/XMLSchema" xmlns:p="http://schemas.microsoft.com/office/2006/metadata/properties" xmlns:ns2="c6582011-44c5-4868-b48f-44f2105dd940" xmlns:ns3="48c3dca6-f126-4aad-8063-ee11cedb4265" targetNamespace="http://schemas.microsoft.com/office/2006/metadata/properties" ma:root="true" ma:fieldsID="0001cc65edb27c629383c9f8c436cbed" ns2:_="" ns3:_="">
    <xsd:import namespace="c6582011-44c5-4868-b48f-44f2105dd940"/>
    <xsd:import namespace="48c3dca6-f126-4aad-8063-ee11cedb4265"/>
    <xsd:element name="properties">
      <xsd:complexType>
        <xsd:sequence>
          <xsd:element name="documentManagement">
            <xsd:complexType>
              <xsd:all>
                <xsd:element ref="ns2:DocTitle" minOccurs="0"/>
                <xsd:element ref="ns2:DocDescription"/>
                <xsd:element ref="ns3:Owner" minOccurs="0"/>
                <xsd:element ref="ns2:Permission" minOccurs="0"/>
                <xsd:element ref="ns3:Access" minOccurs="0"/>
                <xsd:element ref="ns3:Sales_x0020_Sharing" minOccurs="0"/>
                <xsd:element ref="ns3:FeaturedParterPortal" minOccurs="0"/>
                <xsd:element ref="ns2:PressQuality" minOccurs="0"/>
                <xsd:element ref="ns2:publish1" minOccurs="0"/>
                <xsd:element ref="ns2:Market" minOccurs="0"/>
                <xsd:element ref="ns2:o13df6676d234002a27830658dc66f01" minOccurs="0"/>
                <xsd:element ref="ns2:heaf01f0ebfe49c09572731889907e20" minOccurs="0"/>
                <xsd:element ref="ns2:ha2c417d2bd04f979a58fd1654df3abf" minOccurs="0"/>
                <xsd:element ref="ns2:TaxCatchAll" minOccurs="0"/>
                <xsd:element ref="ns2:TaxCatchAllLabel" minOccurs="0"/>
                <xsd:element ref="ns2:DocPrefix" minOccurs="0"/>
                <xsd:element ref="ns2:TaxKeywordTaxHTField" minOccurs="0"/>
                <xsd:element ref="ns3:OldTitle" minOccurs="0"/>
                <xsd:element ref="ns2:Year" minOccurs="0"/>
                <xsd:element ref="ns2:supplier" minOccurs="0"/>
                <xsd:element ref="ns2:Solution" minOccurs="0"/>
                <xsd:element ref="ns2:Region" minOccurs="0"/>
                <xsd:element ref="ns3:Image" minOccurs="0"/>
                <xsd:element ref="ns2:Audience1" minOccurs="0"/>
                <xsd:element ref="ns2:UseCase" minOccurs="0"/>
                <xsd:element ref="ns3:DateModifi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82011-44c5-4868-b48f-44f2105dd940" elementFormDefault="qualified">
    <xsd:import namespace="http://schemas.microsoft.com/office/2006/documentManagement/types"/>
    <xsd:import namespace="http://schemas.microsoft.com/office/infopath/2007/PartnerControls"/>
    <xsd:element name="DocTitle" ma:index="1" nillable="true" ma:displayName="DocTitle" ma:hidden="true" ma:internalName="DocTitle" ma:readOnly="false">
      <xsd:simpleType>
        <xsd:restriction base="dms:Text">
          <xsd:maxLength value="255"/>
        </xsd:restriction>
      </xsd:simpleType>
    </xsd:element>
    <xsd:element name="DocDescription" ma:index="2" ma:displayName="DocDescription" ma:internalName="DocDescription" ma:readOnly="false">
      <xsd:simpleType>
        <xsd:restriction base="dms:Note">
          <xsd:maxLength value="255"/>
        </xsd:restriction>
      </xsd:simpleType>
    </xsd:element>
    <xsd:element name="Permission" ma:index="7" nillable="true" ma:displayName="Permission" ma:internalName="Permission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arketing IL Group"/>
                    <xsd:enumeration value="Employees (All Active Directory)"/>
                    <xsd:enumeration value="Partners"/>
                  </xsd:restriction>
                </xsd:simpleType>
              </xsd:element>
            </xsd:sequence>
          </xsd:extension>
        </xsd:complexContent>
      </xsd:complexType>
    </xsd:element>
    <xsd:element name="PressQuality" ma:index="11" nillable="true" ma:displayName="PressQuality" ma:format="Dropdown" ma:hidden="true" ma:internalName="PressQuality" ma:readOnly="false">
      <xsd:simpleType>
        <xsd:restriction base="dms:Choice">
          <xsd:enumeration value="Yes"/>
          <xsd:enumeration value="No"/>
        </xsd:restriction>
      </xsd:simpleType>
    </xsd:element>
    <xsd:element name="publish1" ma:index="12" nillable="true" ma:displayName="Publish" ma:default="No" ma:format="RadioButtons" ma:hidden="true" ma:internalName="publish1" ma:readOnly="false">
      <xsd:simpleType>
        <xsd:restriction base="dms:Choice">
          <xsd:enumeration value="Yes"/>
          <xsd:enumeration value="No"/>
        </xsd:restriction>
      </xsd:simpleType>
    </xsd:element>
    <xsd:element name="Market" ma:index="15" nillable="true" ma:displayName="Market" ma:hidden="true" ma:internalName="Market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Mobile"/>
                    <xsd:enumeration value="Fixed"/>
                    <xsd:enumeration value="Enterprise"/>
                    <xsd:enumeration value="Data Centers/Cloud"/>
                    <xsd:enumeration value="SP Intro-Pack"/>
                    <xsd:enumeration value="Ent. Intro-Pack"/>
                    <xsd:enumeration value="Partner Welcome Kit"/>
                  </xsd:restriction>
                </xsd:simpleType>
              </xsd:element>
            </xsd:sequence>
          </xsd:extension>
        </xsd:complexContent>
      </xsd:complexType>
    </xsd:element>
    <xsd:element name="o13df6676d234002a27830658dc66f01" ma:index="18" nillable="true" ma:taxonomy="true" ma:internalName="o13df6676d234002a27830658dc66f01" ma:taxonomyFieldName="Campaign" ma:displayName="Campaign" ma:readOnly="false" ma:default="" ma:fieldId="{813df667-6d23-4002-a278-30658dc66f01}" ma:taxonomyMulti="true" ma:sspId="2aea5be9-ef10-4ab9-a69a-fef1120c6720" ma:termSetId="8c96e230-9881-49ef-9f5d-4b575b7f79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eaf01f0ebfe49c09572731889907e20" ma:index="19" nillable="true" ma:taxonomy="true" ma:internalName="heaf01f0ebfe49c09572731889907e20" ma:taxonomyFieldName="Product" ma:displayName="Product" ma:readOnly="false" ma:fieldId="{1eaf01f0-ebfe-49c0-9572-731889907e20}" ma:taxonomyMulti="true" ma:sspId="2aea5be9-ef10-4ab9-a69a-fef1120c6720" ma:termSetId="c32e5cd6-be86-4c3c-ab0e-f4fbb94e310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2c417d2bd04f979a58fd1654df3abf" ma:index="21" nillable="true" ma:taxonomy="true" ma:internalName="ha2c417d2bd04f979a58fd1654df3abf" ma:taxonomyFieldName="Event1" ma:displayName="Event" ma:readOnly="false" ma:fieldId="{1a2c417d-2bd0-4f97-9a58-fd1654df3abf}" ma:taxonomyMulti="true" ma:sspId="2aea5be9-ef10-4ab9-a69a-fef1120c6720" ma:termSetId="7fb8000f-2181-417f-ad30-4612a27d21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3" nillable="true" ma:displayName="Taxonomy Catch All Column" ma:description="" ma:hidden="true" ma:list="{499186bd-a02c-4274-abde-aa086f2ca399}" ma:internalName="TaxCatchAll" ma:readOnly="false" ma:showField="CatchAllData" ma:web="c6582011-44c5-4868-b48f-44f2105dd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description="" ma:hidden="true" ma:list="{499186bd-a02c-4274-abde-aa086f2ca399}" ma:internalName="TaxCatchAllLabel" ma:readOnly="true" ma:showField="CatchAllDataLabel" ma:web="c6582011-44c5-4868-b48f-44f2105dd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cPrefix" ma:index="25" nillable="true" ma:displayName="DocPrefix" ma:hidden="true" ma:internalName="DocPrefix" ma:readOnly="false">
      <xsd:simpleType>
        <xsd:restriction base="dms:Text">
          <xsd:maxLength value="255"/>
        </xsd:restriction>
      </xsd:simpleType>
    </xsd:element>
    <xsd:element name="TaxKeywordTaxHTField" ma:index="26" nillable="true" ma:taxonomy="true" ma:internalName="TaxKeywordTaxHTField" ma:taxonomyFieldName="TaxKeyword" ma:displayName="Enterprise Keywords" ma:readOnly="false" ma:fieldId="{23f27201-bee3-471e-b2e7-b64fd8b7ca38}" ma:taxonomyMulti="true" ma:sspId="2aea5be9-ef10-4ab9-a69a-fef1120c672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Year" ma:index="29" nillable="true" ma:displayName="Year" ma:format="Dropdown" ma:hidden="true" ma:internalName="Year" ma:readOnly="false">
      <xsd:simpleType>
        <xsd:restriction base="dms:Choice">
          <xsd:enumeration value="All"/>
          <xsd:enumeration value="2005"/>
          <xsd:enumeration value="2006"/>
          <xsd:enumeration value="2007"/>
          <xsd:enumeration value="2008"/>
          <xsd:enumeration value="2009"/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  <xsd:element name="supplier" ma:index="31" nillable="true" ma:displayName="Supplier" ma:format="Dropdown" ma:hidden="true" ma:internalName="supplier" ma:readOnly="false">
      <xsd:simpleType>
        <xsd:restriction base="dms:Choice">
          <xsd:enumeration value="Paz Baum"/>
          <xsd:enumeration value="Racheli Bilenko"/>
          <xsd:enumeration value="Idit Manes"/>
          <xsd:enumeration value="Guy Ruskin"/>
          <xsd:enumeration value="Shimi Itach"/>
          <xsd:enumeration value="David Garb"/>
          <xsd:enumeration value="Finn Partners"/>
          <xsd:enumeration value="Liat Dessau"/>
          <xsd:enumeration value="Gadi Yona"/>
          <xsd:enumeration value="Shirlee Chen"/>
          <xsd:enumeration value="Itamar Marziano"/>
          <xsd:enumeration value="Informa"/>
          <xsd:enumeration value="Inter-Dev"/>
          <xsd:enumeration value="Clutch Studio"/>
          <xsd:enumeration value="JBS"/>
          <xsd:enumeration value="Nine Design"/>
          <xsd:enumeration value="Sandra Trautman"/>
          <xsd:enumeration value="None"/>
        </xsd:restriction>
      </xsd:simpleType>
    </xsd:element>
    <xsd:element name="Solution" ma:index="32" nillable="true" ma:displayName="Solution" ma:hidden="true" ma:internalName="Solutio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Security"/>
                    <xsd:enumeration value="Reporting and Analytics"/>
                    <xsd:enumeration value="Traffic Management"/>
                    <xsd:enumeration value="Policy Control and Charging"/>
                    <xsd:enumeration value="Service Enablement"/>
                    <xsd:enumeration value="Cloud Access Optimization"/>
                  </xsd:restriction>
                </xsd:simpleType>
              </xsd:element>
            </xsd:sequence>
          </xsd:extension>
        </xsd:complexContent>
      </xsd:complexType>
    </xsd:element>
    <xsd:element name="Region" ma:index="33" nillable="true" ma:displayName="Region" ma:hidden="true" ma:internalName="Regio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Americas"/>
                    <xsd:enumeration value="EMEA"/>
                    <xsd:enumeration value="APAC"/>
                    <xsd:enumeration value="LATAM"/>
                    <xsd:enumeration value="1"/>
                  </xsd:restriction>
                </xsd:simpleType>
              </xsd:element>
            </xsd:sequence>
          </xsd:extension>
        </xsd:complexContent>
      </xsd:complexType>
    </xsd:element>
    <xsd:element name="Audience1" ma:index="35" nillable="true" ma:displayName="Audience" ma:hidden="true" ma:internalName="Audience1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Allot Internal"/>
                    <xsd:enumeration value="Sales"/>
                    <xsd:enumeration value="Pre-sales"/>
                    <xsd:enumeration value="Channels"/>
                    <xsd:enumeration value="Customers"/>
                  </xsd:restriction>
                </xsd:simpleType>
              </xsd:element>
            </xsd:sequence>
          </xsd:extension>
        </xsd:complexContent>
      </xsd:complexType>
    </xsd:element>
    <xsd:element name="UseCase" ma:index="36" nillable="true" ma:displayName="UseCase" ma:hidden="true" ma:internalName="UseCas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SP Analytics"/>
                    <xsd:enumeration value="SP Traffic Management and Optimization"/>
                    <xsd:enumeration value="SP Security"/>
                    <xsd:enumeration value="SP Policy Control and Charging"/>
                    <xsd:enumeration value="SP Digital Lifestyle Services"/>
                    <xsd:enumeration value="Enterprise Analytics"/>
                    <xsd:enumeration value="Enterprise Traffic Management and Optimization"/>
                    <xsd:enumeration value="Enterprise Cloud/Data Center"/>
                    <xsd:enumeration value="Enterprise Security"/>
                    <xsd:enumeration value="Enterprise WiFi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3dca6-f126-4aad-8063-ee11cedb4265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ccess" ma:index="8" nillable="true" ma:displayName="Access" ma:description="Extra emphasis for documents that are NOT to be shared outside Allot" ma:format="RadioButtons" ma:internalName="Access">
      <xsd:simpleType>
        <xsd:restriction base="dms:Choice">
          <xsd:enumeration value="INTERNAL USE ONLY"/>
          <xsd:enumeration value="Public"/>
          <xsd:enumeration value="SF Registered Prospects"/>
        </xsd:restriction>
      </xsd:simpleType>
    </xsd:element>
    <xsd:element name="Sales_x0020_Sharing" ma:index="9" nillable="true" ma:displayName="Sales Sharing" ma:default="0" ma:internalName="Sales_x0020_Sharing">
      <xsd:simpleType>
        <xsd:restriction base="dms:Boolean"/>
      </xsd:simpleType>
    </xsd:element>
    <xsd:element name="FeaturedParterPortal" ma:index="10" nillable="true" ma:displayName="FeaturedPartnerPortal" ma:default="0" ma:description="Check in case document should also appear in Partners Portal" ma:internalName="FeaturedParterPortal">
      <xsd:simpleType>
        <xsd:restriction base="dms:Boolean"/>
      </xsd:simpleType>
    </xsd:element>
    <xsd:element name="OldTitle" ma:index="28" nillable="true" ma:displayName="OldTitle" ma:hidden="true" ma:internalName="OldTitle" ma:readOnly="false">
      <xsd:simpleType>
        <xsd:restriction base="dms:Text">
          <xsd:maxLength value="255"/>
        </xsd:restriction>
      </xsd:simpleType>
    </xsd:element>
    <xsd:element name="Image" ma:index="34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ateModified" ma:index="38" nillable="true" ma:displayName="Last Modified Date" ma:format="DateOnly" ma:internalName="DateModifi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displayName="Old 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37FA8D-FBFC-4C30-B4B9-95197057F219}">
  <ds:schemaRefs>
    <ds:schemaRef ds:uri="http://www.w3.org/XML/1998/namespace"/>
    <ds:schemaRef ds:uri="http://purl.org/dc/dcmitype/"/>
    <ds:schemaRef ds:uri="48c3dca6-f126-4aad-8063-ee11cedb4265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c6582011-44c5-4868-b48f-44f2105dd940"/>
  </ds:schemaRefs>
</ds:datastoreItem>
</file>

<file path=customXml/itemProps2.xml><?xml version="1.0" encoding="utf-8"?>
<ds:datastoreItem xmlns:ds="http://schemas.openxmlformats.org/officeDocument/2006/customXml" ds:itemID="{EE5F02E5-7519-4EA2-B9D5-71F3A7FAC3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FCFE68-1EBF-4BEE-8B23-95DF055502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582011-44c5-4868-b48f-44f2105dd940"/>
    <ds:schemaRef ds:uri="48c3dca6-f126-4aad-8063-ee11cedb42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18517</TotalTime>
  <Words>979</Words>
  <Application>Microsoft Office PowerPoint</Application>
  <PresentationFormat>Widescreen</PresentationFormat>
  <Paragraphs>219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MuseoSans-300</vt:lpstr>
      <vt:lpstr>Segoe UI</vt:lpstr>
      <vt:lpstr>Main</vt:lpstr>
      <vt:lpstr>PowerPoint Presentation</vt:lpstr>
      <vt:lpstr>ECH</vt:lpstr>
      <vt:lpstr>ECH</vt:lpstr>
      <vt:lpstr>Brute force 1 - discard HTTPS-RR responses</vt:lpstr>
      <vt:lpstr>Brute force 2 - graceful ECH blocking</vt:lpstr>
      <vt:lpstr>And if we can’t block ECH?</vt:lpstr>
      <vt:lpstr>Centralized SIPAD architecture</vt:lpstr>
      <vt:lpstr>DART2</vt:lpstr>
      <vt:lpstr>How do we collect data for training ML classifiers? P5I!</vt:lpstr>
      <vt:lpstr>P5I format (simplified)</vt:lpstr>
      <vt:lpstr>P5I Server IP statistics</vt:lpstr>
      <vt:lpstr>Performance test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YJS on 5G  for consultants/analysts event</dc:title>
  <dc:creator>ystein@allot.com</dc:creator>
  <cp:lastModifiedBy>Yaakov Stein</cp:lastModifiedBy>
  <cp:revision>6</cp:revision>
  <dcterms:created xsi:type="dcterms:W3CDTF">2020-02-27T08:22:37Z</dcterms:created>
  <dcterms:modified xsi:type="dcterms:W3CDTF">2025-05-06T12:51:47Z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5569565</vt:lpwstr>
  </property>
  <property fmtid="{D5CDD505-2E9C-101B-9397-08002B2CF9AE}" pid="3" name="NXPowerLiteSettings">
    <vt:lpwstr>F98007B004F000</vt:lpwstr>
  </property>
  <property fmtid="{D5CDD505-2E9C-101B-9397-08002B2CF9AE}" pid="4" name="NXPowerLiteVersion">
    <vt:lpwstr>D7.0.6</vt:lpwstr>
  </property>
  <property fmtid="{D5CDD505-2E9C-101B-9397-08002B2CF9AE}" pid="5" name="TaxKeyword">
    <vt:lpwstr/>
  </property>
  <property fmtid="{D5CDD505-2E9C-101B-9397-08002B2CF9AE}" pid="6" name="ContentTypeId">
    <vt:lpwstr>0x01010072F0D238C31E794C84FE57471DA5823F15009039AA92EAC5824C93746AFD3586A5EF</vt:lpwstr>
  </property>
  <property fmtid="{D5CDD505-2E9C-101B-9397-08002B2CF9AE}" pid="7" name="Event1">
    <vt:lpwstr/>
  </property>
  <property fmtid="{D5CDD505-2E9C-101B-9397-08002B2CF9AE}" pid="8" name="Campaign">
    <vt:lpwstr>1411;#Marketing Resources|0e7230d6-2b15-46b5-854e-b13e0b839ec5</vt:lpwstr>
  </property>
  <property fmtid="{D5CDD505-2E9C-101B-9397-08002B2CF9AE}" pid="9" name="SharedWithUsers">
    <vt:lpwstr>610;#Inbar Levy</vt:lpwstr>
  </property>
  <property fmtid="{D5CDD505-2E9C-101B-9397-08002B2CF9AE}" pid="10" name="Product">
    <vt:lpwstr/>
  </property>
</Properties>
</file>