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3"/>
  </p:notesMasterIdLst>
  <p:handoutMasterIdLst>
    <p:handoutMasterId r:id="rId94"/>
  </p:handoutMasterIdLst>
  <p:sldIdLst>
    <p:sldId id="765" r:id="rId2"/>
    <p:sldId id="751" r:id="rId3"/>
    <p:sldId id="752" r:id="rId4"/>
    <p:sldId id="750" r:id="rId5"/>
    <p:sldId id="766" r:id="rId6"/>
    <p:sldId id="767" r:id="rId7"/>
    <p:sldId id="591" r:id="rId8"/>
    <p:sldId id="764" r:id="rId9"/>
    <p:sldId id="754" r:id="rId10"/>
    <p:sldId id="755" r:id="rId11"/>
    <p:sldId id="756" r:id="rId12"/>
    <p:sldId id="768" r:id="rId13"/>
    <p:sldId id="769" r:id="rId14"/>
    <p:sldId id="757" r:id="rId15"/>
    <p:sldId id="758" r:id="rId16"/>
    <p:sldId id="759" r:id="rId17"/>
    <p:sldId id="760" r:id="rId18"/>
    <p:sldId id="753" r:id="rId19"/>
    <p:sldId id="761" r:id="rId20"/>
    <p:sldId id="762" r:id="rId21"/>
    <p:sldId id="669" r:id="rId22"/>
    <p:sldId id="763" r:id="rId23"/>
    <p:sldId id="592" r:id="rId24"/>
    <p:sldId id="777" r:id="rId25"/>
    <p:sldId id="778" r:id="rId26"/>
    <p:sldId id="779" r:id="rId27"/>
    <p:sldId id="776" r:id="rId28"/>
    <p:sldId id="673" r:id="rId29"/>
    <p:sldId id="771" r:id="rId30"/>
    <p:sldId id="782" r:id="rId31"/>
    <p:sldId id="772" r:id="rId32"/>
    <p:sldId id="774" r:id="rId33"/>
    <p:sldId id="672" r:id="rId34"/>
    <p:sldId id="770" r:id="rId35"/>
    <p:sldId id="814" r:id="rId36"/>
    <p:sldId id="595" r:id="rId37"/>
    <p:sldId id="607" r:id="rId38"/>
    <p:sldId id="775" r:id="rId39"/>
    <p:sldId id="668" r:id="rId40"/>
    <p:sldId id="783" r:id="rId41"/>
    <p:sldId id="784" r:id="rId42"/>
    <p:sldId id="809" r:id="rId43"/>
    <p:sldId id="785" r:id="rId44"/>
    <p:sldId id="665" r:id="rId45"/>
    <p:sldId id="666" r:id="rId46"/>
    <p:sldId id="787" r:id="rId47"/>
    <p:sldId id="786" r:id="rId48"/>
    <p:sldId id="593" r:id="rId49"/>
    <p:sldId id="791" r:id="rId50"/>
    <p:sldId id="790" r:id="rId51"/>
    <p:sldId id="793" r:id="rId52"/>
    <p:sldId id="792" r:id="rId53"/>
    <p:sldId id="794" r:id="rId54"/>
    <p:sldId id="789" r:id="rId55"/>
    <p:sldId id="810" r:id="rId56"/>
    <p:sldId id="811" r:id="rId57"/>
    <p:sldId id="812" r:id="rId58"/>
    <p:sldId id="807" r:id="rId59"/>
    <p:sldId id="813" r:id="rId60"/>
    <p:sldId id="741" r:id="rId61"/>
    <p:sldId id="742" r:id="rId62"/>
    <p:sldId id="740" r:id="rId63"/>
    <p:sldId id="815" r:id="rId64"/>
    <p:sldId id="816" r:id="rId65"/>
    <p:sldId id="817" r:id="rId66"/>
    <p:sldId id="818" r:id="rId67"/>
    <p:sldId id="824" r:id="rId68"/>
    <p:sldId id="819" r:id="rId69"/>
    <p:sldId id="826" r:id="rId70"/>
    <p:sldId id="825" r:id="rId71"/>
    <p:sldId id="827" r:id="rId72"/>
    <p:sldId id="821" r:id="rId73"/>
    <p:sldId id="788" r:id="rId74"/>
    <p:sldId id="622" r:id="rId75"/>
    <p:sldId id="823" r:id="rId76"/>
    <p:sldId id="822" r:id="rId77"/>
    <p:sldId id="739" r:id="rId78"/>
    <p:sldId id="798" r:id="rId79"/>
    <p:sldId id="799" r:id="rId80"/>
    <p:sldId id="828" r:id="rId81"/>
    <p:sldId id="800" r:id="rId82"/>
    <p:sldId id="801" r:id="rId83"/>
    <p:sldId id="802" r:id="rId84"/>
    <p:sldId id="803" r:id="rId85"/>
    <p:sldId id="804" r:id="rId86"/>
    <p:sldId id="806" r:id="rId87"/>
    <p:sldId id="831" r:id="rId88"/>
    <p:sldId id="805" r:id="rId89"/>
    <p:sldId id="808" r:id="rId90"/>
    <p:sldId id="829" r:id="rId91"/>
    <p:sldId id="830" r:id="rId92"/>
  </p:sldIdLst>
  <p:sldSz cx="9144000" cy="6858000" type="letter"/>
  <p:notesSz cx="6743700" cy="9906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1pPr>
    <a:lvl2pPr marL="4572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2pPr>
    <a:lvl3pPr marL="9144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3pPr>
    <a:lvl4pPr marL="13716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4pPr>
    <a:lvl5pPr marL="18288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sz="3200" b="1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6pPr>
    <a:lvl7pPr marL="2743200" algn="l" defTabSz="914400" rtl="0" eaLnBrk="1" latinLnBrk="0" hangingPunct="1">
      <a:defRPr sz="3200" b="1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7pPr>
    <a:lvl8pPr marL="3200400" algn="l" defTabSz="914400" rtl="0" eaLnBrk="1" latinLnBrk="0" hangingPunct="1">
      <a:defRPr sz="3200" b="1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8pPr>
    <a:lvl9pPr marL="3657600" algn="l" defTabSz="914400" rtl="0" eaLnBrk="1" latinLnBrk="0" hangingPunct="1">
      <a:defRPr sz="3200" b="1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33CC33"/>
    <a:srgbClr val="FF3300"/>
    <a:srgbClr val="FFCC66"/>
    <a:srgbClr val="336699"/>
    <a:srgbClr val="005081"/>
    <a:srgbClr val="FF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757" autoAdjust="0"/>
    <p:restoredTop sz="57730" autoAdjust="0"/>
  </p:normalViewPr>
  <p:slideViewPr>
    <p:cSldViewPr snapToGrid="0">
      <p:cViewPr varScale="1">
        <p:scale>
          <a:sx n="78" d="100"/>
          <a:sy n="78" d="100"/>
        </p:scale>
        <p:origin x="102" y="4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61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presProps" Target="pres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notesMaster" Target="notesMasters/notesMaster1.xml"/><Relationship Id="rId98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48.xml"/><Relationship Id="rId1" Type="http://schemas.openxmlformats.org/officeDocument/2006/relationships/slide" Target="slides/slide2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258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068" tIns="48534" rIns="97068" bIns="48534" numCol="1" anchor="t" anchorCtr="0" compatLnSpc="1">
            <a:prstTxWarp prst="textNoShape">
              <a:avLst/>
            </a:prstTxWarp>
          </a:bodyPr>
          <a:lstStyle>
            <a:lvl1pPr defTabSz="971550">
              <a:defRPr sz="13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1113" y="0"/>
            <a:ext cx="292258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068" tIns="48534" rIns="97068" bIns="48534" numCol="1" anchor="t" anchorCtr="0" compatLnSpc="1">
            <a:prstTxWarp prst="textNoShape">
              <a:avLst/>
            </a:prstTxWarp>
          </a:bodyPr>
          <a:lstStyle>
            <a:lvl1pPr algn="r" defTabSz="971550">
              <a:defRPr sz="13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09113"/>
            <a:ext cx="292258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068" tIns="48534" rIns="97068" bIns="48534" numCol="1" anchor="b" anchorCtr="0" compatLnSpc="1">
            <a:prstTxWarp prst="textNoShape">
              <a:avLst/>
            </a:prstTxWarp>
          </a:bodyPr>
          <a:lstStyle>
            <a:lvl1pPr defTabSz="971550">
              <a:defRPr sz="13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1113" y="9409113"/>
            <a:ext cx="2922587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068" tIns="48534" rIns="97068" bIns="48534" numCol="1" anchor="b" anchorCtr="0" compatLnSpc="1">
            <a:prstTxWarp prst="textNoShape">
              <a:avLst/>
            </a:prstTxWarp>
          </a:bodyPr>
          <a:lstStyle>
            <a:lvl1pPr algn="r" defTabSz="971550">
              <a:defRPr sz="1300" b="0"/>
            </a:lvl1pPr>
          </a:lstStyle>
          <a:p>
            <a:fld id="{041603D9-1C16-4205-996F-DE15EBB8B5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31316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10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t" anchorCtr="0" compatLnSpc="1">
            <a:prstTxWarp prst="textNoShape">
              <a:avLst/>
            </a:prstTxWarp>
          </a:bodyPr>
          <a:lstStyle>
            <a:lvl1pPr defTabSz="957263">
              <a:defRPr sz="13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95713" y="0"/>
            <a:ext cx="29194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t" anchorCtr="0" compatLnSpc="1">
            <a:prstTxWarp prst="textNoShape">
              <a:avLst/>
            </a:prstTxWarp>
          </a:bodyPr>
          <a:lstStyle>
            <a:lvl1pPr algn="r" defTabSz="957263">
              <a:defRPr sz="13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0588" y="738188"/>
            <a:ext cx="4932362" cy="37004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74713" y="4684713"/>
            <a:ext cx="4964112" cy="451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50388"/>
            <a:ext cx="29210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b" anchorCtr="0" compatLnSpc="1">
            <a:prstTxWarp prst="textNoShape">
              <a:avLst/>
            </a:prstTxWarp>
          </a:bodyPr>
          <a:lstStyle>
            <a:lvl1pPr defTabSz="957263">
              <a:defRPr sz="13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95713" y="9450388"/>
            <a:ext cx="29194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b" anchorCtr="0" compatLnSpc="1">
            <a:prstTxWarp prst="textNoShape">
              <a:avLst/>
            </a:prstTxWarp>
          </a:bodyPr>
          <a:lstStyle>
            <a:lvl1pPr algn="r" defTabSz="957263">
              <a:defRPr sz="1300" b="0"/>
            </a:lvl1pPr>
          </a:lstStyle>
          <a:p>
            <a:fld id="{42B7C487-73D2-4E0F-B7FC-751108966B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12766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9" name="Rectangle 29"/>
          <p:cNvSpPr>
            <a:spLocks noGrp="1" noChangeArrowheads="1"/>
          </p:cNvSpPr>
          <p:nvPr>
            <p:ph type="subTitle" idx="1"/>
          </p:nvPr>
        </p:nvSpPr>
        <p:spPr>
          <a:xfrm>
            <a:off x="4264025" y="3159125"/>
            <a:ext cx="4194175" cy="688975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  <a:defRPr sz="1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510" name="Rectangle 30"/>
          <p:cNvSpPr>
            <a:spLocks noGrp="1" noChangeArrowheads="1"/>
          </p:cNvSpPr>
          <p:nvPr>
            <p:ph type="ctrTitle"/>
          </p:nvPr>
        </p:nvSpPr>
        <p:spPr>
          <a:xfrm>
            <a:off x="3724275" y="1874838"/>
            <a:ext cx="4702175" cy="1143000"/>
          </a:xfrm>
        </p:spPr>
        <p:txBody>
          <a:bodyPr/>
          <a:lstStyle>
            <a:lvl1pPr>
              <a:defRPr sz="4000">
                <a:solidFill>
                  <a:srgbClr val="F463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9249387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defRPr sz="2000"/>
            </a:lvl1pPr>
            <a:lvl2pPr>
              <a:lnSpc>
                <a:spcPct val="100000"/>
              </a:lnSpc>
              <a:spcBef>
                <a:spcPts val="600"/>
              </a:spcBef>
              <a:defRPr sz="2000"/>
            </a:lvl2pPr>
            <a:lvl3pPr>
              <a:lnSpc>
                <a:spcPct val="100000"/>
              </a:lnSpc>
              <a:spcBef>
                <a:spcPts val="600"/>
              </a:spcBef>
              <a:defRPr/>
            </a:lvl3pPr>
            <a:lvl4pPr>
              <a:lnSpc>
                <a:spcPct val="100000"/>
              </a:lnSpc>
              <a:spcBef>
                <a:spcPts val="600"/>
              </a:spcBef>
              <a:defRPr/>
            </a:lvl4pPr>
            <a:lvl5pPr>
              <a:lnSpc>
                <a:spcPct val="10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181726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Y(J)S   DSP     Slide </a:t>
            </a:r>
            <a:fld id="{41E9CE7A-8875-49B1-A8FE-AC6E33D132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676567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Y(J)S   DSP     Slide </a:t>
            </a:r>
            <a:fld id="{74BCD7AF-3681-414F-9F8B-EBD4C0F4D2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2580007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Y(J)S   DSP     Slide </a:t>
            </a:r>
            <a:fld id="{D8265502-EE88-4087-8209-1EFD904E76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877673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Y(J)S   DSP     Slide </a:t>
            </a:r>
            <a:fld id="{4F5CB899-ABB6-4FE7-8AAD-EB5BED8A03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3431397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0513" y="165100"/>
            <a:ext cx="1984375" cy="59420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65100"/>
            <a:ext cx="5802313" cy="59420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Y(J)S   DSP     Slide </a:t>
            </a:r>
            <a:fld id="{8332C239-DDA6-44C7-A5A4-6FED9181B3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2815087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Freeform 50"/>
          <p:cNvSpPr>
            <a:spLocks/>
          </p:cNvSpPr>
          <p:nvPr/>
        </p:nvSpPr>
        <p:spPr bwMode="auto">
          <a:xfrm>
            <a:off x="7667625" y="6573838"/>
            <a:ext cx="1477963" cy="285750"/>
          </a:xfrm>
          <a:custGeom>
            <a:avLst/>
            <a:gdLst/>
            <a:ahLst/>
            <a:cxnLst>
              <a:cxn ang="0">
                <a:pos x="855" y="2"/>
              </a:cxn>
              <a:cxn ang="0">
                <a:pos x="855" y="198"/>
              </a:cxn>
              <a:cxn ang="0">
                <a:pos x="0" y="198"/>
              </a:cxn>
              <a:cxn ang="0">
                <a:pos x="0" y="98"/>
              </a:cxn>
              <a:cxn ang="0">
                <a:pos x="4" y="68"/>
              </a:cxn>
              <a:cxn ang="0">
                <a:pos x="19" y="41"/>
              </a:cxn>
              <a:cxn ang="0">
                <a:pos x="39" y="21"/>
              </a:cxn>
              <a:cxn ang="0">
                <a:pos x="65" y="6"/>
              </a:cxn>
              <a:cxn ang="0">
                <a:pos x="88" y="0"/>
              </a:cxn>
              <a:cxn ang="0">
                <a:pos x="855" y="2"/>
              </a:cxn>
            </a:cxnLst>
            <a:rect l="0" t="0" r="r" b="b"/>
            <a:pathLst>
              <a:path w="855" h="198">
                <a:moveTo>
                  <a:pt x="855" y="2"/>
                </a:moveTo>
                <a:lnTo>
                  <a:pt x="855" y="198"/>
                </a:lnTo>
                <a:lnTo>
                  <a:pt x="0" y="198"/>
                </a:lnTo>
                <a:lnTo>
                  <a:pt x="0" y="98"/>
                </a:lnTo>
                <a:lnTo>
                  <a:pt x="4" y="68"/>
                </a:lnTo>
                <a:lnTo>
                  <a:pt x="19" y="41"/>
                </a:lnTo>
                <a:lnTo>
                  <a:pt x="39" y="21"/>
                </a:lnTo>
                <a:lnTo>
                  <a:pt x="65" y="6"/>
                </a:lnTo>
                <a:lnTo>
                  <a:pt x="88" y="0"/>
                </a:lnTo>
                <a:lnTo>
                  <a:pt x="855" y="2"/>
                </a:lnTo>
                <a:close/>
              </a:path>
            </a:pathLst>
          </a:custGeom>
          <a:solidFill>
            <a:srgbClr val="B7D5EF"/>
          </a:solidFill>
          <a:ln w="9525" cmpd="sng">
            <a:noFill/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923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85088" y="6618288"/>
            <a:ext cx="1458912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en-US"/>
              <a:t>Y(J)S   DSP     Slide </a:t>
            </a:r>
            <a:fld id="{8AFB6D30-2E83-4478-B9B6-90361BEC74E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38338" y="165100"/>
            <a:ext cx="66865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65" r:id="rId2"/>
    <p:sldLayoutId id="2147483869" r:id="rId3"/>
    <p:sldLayoutId id="2147483870" r:id="rId4"/>
    <p:sldLayoutId id="2147483872" r:id="rId5"/>
    <p:sldLayoutId id="2147483873" r:id="rId6"/>
    <p:sldLayoutId id="2147483874" r:id="rId7"/>
  </p:sldLayoutIdLst>
  <p:transition spd="med"/>
  <p:hf hdr="0" ft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F46300"/>
        </a:buClr>
        <a:buSzPct val="70000"/>
        <a:buFont typeface="Wingdings" pitchFamily="2" charset="2"/>
        <a:buChar char="n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F46300"/>
        </a:buClr>
        <a:buChar char="–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F46300"/>
        </a:buClr>
        <a:buSzPct val="50000"/>
        <a:buFont typeface="Wingdings" pitchFamily="2" charset="2"/>
        <a:buChar char="l"/>
        <a:defRPr sz="22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F46300"/>
        </a:buClr>
        <a:buSzPct val="75000"/>
        <a:buChar char="–"/>
        <a:defRPr sz="22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F46300"/>
        </a:buClr>
        <a:buSzPct val="30000"/>
        <a:buFont typeface="Wingdings" pitchFamily="2" charset="2"/>
        <a:buChar char="l"/>
        <a:defRPr sz="22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rgbClr val="F46300"/>
        </a:buClr>
        <a:buSzPct val="30000"/>
        <a:buFont typeface="Wingdings" pitchFamily="2" charset="2"/>
        <a:buChar char="l"/>
        <a:defRPr sz="22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rgbClr val="F46300"/>
        </a:buClr>
        <a:buSzPct val="30000"/>
        <a:buFont typeface="Wingdings" pitchFamily="2" charset="2"/>
        <a:buChar char="l"/>
        <a:defRPr sz="22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rgbClr val="F46300"/>
        </a:buClr>
        <a:buSzPct val="30000"/>
        <a:buFont typeface="Wingdings" pitchFamily="2" charset="2"/>
        <a:buChar char="l"/>
        <a:defRPr sz="22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rgbClr val="F46300"/>
        </a:buClr>
        <a:buSzPct val="30000"/>
        <a:buFont typeface="Wingdings" pitchFamily="2" charset="2"/>
        <a:buChar char="l"/>
        <a:defRPr sz="2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9SNT1Oz_lbc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dIh8KBOOkYU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SA3feQ9gKk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dspcsp.com/wavefiles/inst.mid" TargetMode="External"/><Relationship Id="rId3" Type="http://schemas.openxmlformats.org/officeDocument/2006/relationships/hyperlink" Target="http://www.dspcsp.com/wavefiles/2ans.wav" TargetMode="External"/><Relationship Id="rId7" Type="http://schemas.openxmlformats.org/officeDocument/2006/relationships/hyperlink" Target="http://www.dspcsp.com/wavefiles/ans123.wav" TargetMode="External"/><Relationship Id="rId2" Type="http://schemas.openxmlformats.org/officeDocument/2006/relationships/hyperlink" Target="http://www.dspcsp.com/wavefiles/1busy.wav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spcsp.com/wavefiles/4v34.wav" TargetMode="External"/><Relationship Id="rId5" Type="http://schemas.openxmlformats.org/officeDocument/2006/relationships/hyperlink" Target="http://www.dspcsp.com/wavefiles/3T30.wav" TargetMode="External"/><Relationship Id="rId4" Type="http://schemas.openxmlformats.org/officeDocument/2006/relationships/hyperlink" Target="http://www.dspcsp.com/wavefiles/dtmf123.wav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intl/en/chrome/demos/speech.html" TargetMode="External"/><Relationship Id="rId2" Type="http://schemas.openxmlformats.org/officeDocument/2006/relationships/hyperlink" Target="http://www.dspcsp.com/tau/dsp/dspInteresting.mp3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youtube.com/watch?v=cQ54GDm1eL0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spcsp.com/exercises/X2-1-1.pdf" TargetMode="External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dspcsp.com/progs/logisticsDSP.html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spcsp.com/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i6rVHr6OwjI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dspcsp.com/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spcsp.com/progs/fsdemo.html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r3ngmRuGUc" TargetMode="External"/><Relationship Id="rId2" Type="http://schemas.openxmlformats.org/officeDocument/2006/relationships/hyperlink" Target="http://www.dspcsp.com/progs/wagon.html" TargetMode="Externa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0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spcsp.com/progs/negfreq.html" TargetMode="Externa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57.png"/><Relationship Id="rId4" Type="http://schemas.openxmlformats.org/officeDocument/2006/relationships/image" Target="../media/image5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0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dspcsp.com/progs/zdemo.html" TargetMode="External"/><Relationship Id="rId4" Type="http://schemas.openxmlformats.org/officeDocument/2006/relationships/image" Target="../media/image100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0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0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8324" y="617163"/>
            <a:ext cx="6686550" cy="1143000"/>
          </a:xfrm>
        </p:spPr>
        <p:txBody>
          <a:bodyPr/>
          <a:lstStyle/>
          <a:p>
            <a:r>
              <a:rPr lang="en-US" dirty="0"/>
              <a:t>Welcome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92313"/>
            <a:ext cx="8001000" cy="449641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b="1" dirty="0"/>
              <a:t>0368.3464</a:t>
            </a:r>
          </a:p>
          <a:p>
            <a:pPr marL="0" indent="0" algn="ctr">
              <a:buNone/>
            </a:pPr>
            <a:r>
              <a:rPr lang="he-IL" sz="2800" b="1" dirty="0"/>
              <a:t>עיבוד ספרתי של אותות</a:t>
            </a:r>
          </a:p>
          <a:p>
            <a:pPr marL="0" indent="0" algn="ctr">
              <a:buNone/>
            </a:pPr>
            <a:r>
              <a:rPr lang="en-US" sz="2400" b="1" dirty="0"/>
              <a:t>Digital Signal Processing for Computer Science</a:t>
            </a:r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2400" dirty="0"/>
              <a:t>AKA</a:t>
            </a:r>
          </a:p>
          <a:p>
            <a:pPr marL="0" indent="0" algn="ctr">
              <a:buNone/>
            </a:pPr>
            <a:r>
              <a:rPr lang="en-US" sz="2000" b="1" dirty="0"/>
              <a:t>Digital Signal Processing – Algorithms and Applications</a:t>
            </a:r>
          </a:p>
          <a:p>
            <a:pPr marL="0" indent="0">
              <a:buNone/>
            </a:pPr>
            <a:endParaRPr lang="en-US" sz="1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1400" b="1" dirty="0">
                <a:solidFill>
                  <a:srgbClr val="FF0000"/>
                </a:solidFill>
              </a:rPr>
              <a:t>WARNING: This is a very different course from DSP for Engineering students</a:t>
            </a:r>
          </a:p>
          <a:p>
            <a:pPr marL="0" indent="0" algn="ctr">
              <a:buNone/>
            </a:pPr>
            <a:endParaRPr lang="en-US" sz="2400" b="1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0425750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this?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753" y="1433698"/>
            <a:ext cx="5092494" cy="252949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10</a:t>
            </a:fld>
            <a:endParaRPr lang="en-US" alt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85800" y="3905476"/>
            <a:ext cx="7772400" cy="649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70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Char char="–"/>
              <a:defRPr sz="22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50000"/>
              <a:buFont typeface="Wingdings" pitchFamily="2" charset="2"/>
              <a:buChar char="l"/>
              <a:defRPr sz="22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75000"/>
              <a:buChar char="–"/>
              <a:defRPr sz="22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itchFamily="2" charset="2"/>
              <a:buChar char="l"/>
              <a:defRPr sz="22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itchFamily="2" charset="2"/>
              <a:buChar char="l"/>
              <a:defRPr sz="22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itchFamily="2" charset="2"/>
              <a:buChar char="l"/>
              <a:defRPr sz="22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itchFamily="2" charset="2"/>
              <a:buChar char="l"/>
              <a:defRPr sz="22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itchFamily="2" charset="2"/>
              <a:buChar char="l"/>
              <a:defRPr sz="22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BOSS RC-505 Loop Station</a:t>
            </a:r>
          </a:p>
          <a:p>
            <a:pPr marL="0" indent="0">
              <a:buFont typeface="Wingdings" pitchFamily="2" charset="2"/>
              <a:buNone/>
            </a:pPr>
            <a:endParaRPr lang="en-US" b="0" kern="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85800" y="4669603"/>
            <a:ext cx="7772400" cy="649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70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Char char="–"/>
              <a:defRPr sz="22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50000"/>
              <a:buFont typeface="Wingdings" pitchFamily="2" charset="2"/>
              <a:buChar char="l"/>
              <a:defRPr sz="22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75000"/>
              <a:buChar char="–"/>
              <a:defRPr sz="22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itchFamily="2" charset="2"/>
              <a:buChar char="l"/>
              <a:defRPr sz="22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itchFamily="2" charset="2"/>
              <a:buChar char="l"/>
              <a:defRPr sz="22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itchFamily="2" charset="2"/>
              <a:buChar char="l"/>
              <a:defRPr sz="22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itchFamily="2" charset="2"/>
              <a:buChar char="l"/>
              <a:defRPr sz="22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itchFamily="2" charset="2"/>
              <a:buChar char="l"/>
              <a:defRPr sz="22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Let’s see it in </a:t>
            </a:r>
            <a:r>
              <a:rPr lang="en-US" dirty="0">
                <a:hlinkClick r:id="rId3"/>
              </a:rPr>
              <a:t>(in)action </a:t>
            </a:r>
            <a:endParaRPr lang="en-US" dirty="0"/>
          </a:p>
          <a:p>
            <a:pPr marL="0" indent="0">
              <a:buFont typeface="Wingdings" pitchFamily="2" charset="2"/>
              <a:buNone/>
            </a:pPr>
            <a:endParaRPr lang="en-US" b="0" kern="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685800" y="5381060"/>
            <a:ext cx="7772400" cy="649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70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Char char="–"/>
              <a:defRPr sz="22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50000"/>
              <a:buFont typeface="Wingdings" pitchFamily="2" charset="2"/>
              <a:buChar char="l"/>
              <a:defRPr sz="22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75000"/>
              <a:buChar char="–"/>
              <a:defRPr sz="22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itchFamily="2" charset="2"/>
              <a:buChar char="l"/>
              <a:defRPr sz="22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itchFamily="2" charset="2"/>
              <a:buChar char="l"/>
              <a:defRPr sz="22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itchFamily="2" charset="2"/>
              <a:buChar char="l"/>
              <a:defRPr sz="22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itchFamily="2" charset="2"/>
              <a:buChar char="l"/>
              <a:defRPr sz="22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itchFamily="2" charset="2"/>
              <a:buChar char="l"/>
              <a:defRPr sz="22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Let’s see </a:t>
            </a:r>
            <a:r>
              <a:rPr lang="en-US" dirty="0">
                <a:hlinkClick r:id="rId4"/>
              </a:rPr>
              <a:t>someone </a:t>
            </a:r>
            <a:r>
              <a:rPr lang="en-US" dirty="0"/>
              <a:t>who really knows about DSP</a:t>
            </a:r>
          </a:p>
          <a:p>
            <a:pPr marL="0" indent="0">
              <a:buFont typeface="Wingdings" pitchFamily="2" charset="2"/>
              <a:buNone/>
            </a:pPr>
            <a:endParaRPr lang="en-US" b="0" kern="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685800" y="5999674"/>
            <a:ext cx="7772400" cy="649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70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Char char="–"/>
              <a:defRPr sz="22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50000"/>
              <a:buFont typeface="Wingdings" pitchFamily="2" charset="2"/>
              <a:buChar char="l"/>
              <a:defRPr sz="22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75000"/>
              <a:buChar char="–"/>
              <a:defRPr sz="22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itchFamily="2" charset="2"/>
              <a:buChar char="l"/>
              <a:defRPr sz="22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itchFamily="2" charset="2"/>
              <a:buChar char="l"/>
              <a:defRPr sz="22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itchFamily="2" charset="2"/>
              <a:buChar char="l"/>
              <a:defRPr sz="22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itchFamily="2" charset="2"/>
              <a:buChar char="l"/>
              <a:defRPr sz="22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itchFamily="2" charset="2"/>
              <a:buChar char="l"/>
              <a:defRPr sz="22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Some music effects are </a:t>
            </a:r>
            <a:r>
              <a:rPr lang="en-US" i="1" dirty="0"/>
              <a:t>easy to understand</a:t>
            </a:r>
          </a:p>
          <a:p>
            <a:pPr marL="0" indent="0">
              <a:buFont typeface="Wingdings" pitchFamily="2" charset="2"/>
              <a:buNone/>
            </a:pPr>
            <a:endParaRPr lang="en-US" b="0" kern="0" dirty="0"/>
          </a:p>
        </p:txBody>
      </p:sp>
    </p:spTree>
    <p:extLst>
      <p:ext uri="{BB962C8B-B14F-4D97-AF65-F5344CB8AC3E}">
        <p14:creationId xmlns:p14="http://schemas.microsoft.com/office/powerpoint/2010/main" val="1986947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GPS work?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4230477"/>
            <a:ext cx="7772400" cy="1876636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dirty="0"/>
              <a:t>But what signals do the satellites transmit?</a:t>
            </a:r>
          </a:p>
          <a:p>
            <a:pPr marL="0" indent="0" defTabSz="396875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dirty="0"/>
              <a:t>	and how does the GPS receiver know </a:t>
            </a:r>
          </a:p>
          <a:p>
            <a:pPr marL="0" indent="0" defTabSz="396875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dirty="0"/>
              <a:t>		WHEN a signal was received?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11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501" y="1461586"/>
            <a:ext cx="2510583" cy="24137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01667" y="2280492"/>
            <a:ext cx="52219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GPS and the quest for Pizza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479491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Telephony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08100"/>
            <a:ext cx="7772400" cy="516257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How many of you have seen one of these?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How many of you still have one of these?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How many of you have used one of these?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One of these?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12</a:t>
            </a:fld>
            <a:endParaRPr lang="en-US" altLang="en-US"/>
          </a:p>
        </p:txBody>
      </p:sp>
      <p:pic>
        <p:nvPicPr>
          <p:cNvPr id="5" name="Picture 10" descr="C:\WINDOWS\Application Data\Microsoft\Media Catalog\Downloaded Clips\cl0\SY01625_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966" y="2231716"/>
            <a:ext cx="595313" cy="527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463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7271" y="2907141"/>
            <a:ext cx="1856488" cy="17599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4019" y="4144552"/>
            <a:ext cx="2120690" cy="11888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3559" y="1451106"/>
            <a:ext cx="1015440" cy="318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806735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Wonderful tones!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  <a:hlinkClick r:id="rId2"/>
              </a:rPr>
              <a:t>dial and busy</a:t>
            </a:r>
            <a:endParaRPr lang="en-US" dirty="0">
              <a:solidFill>
                <a:srgbClr val="002060"/>
              </a:solidFill>
            </a:endParaRPr>
          </a:p>
          <a:p>
            <a:r>
              <a:rPr lang="en-US" dirty="0">
                <a:solidFill>
                  <a:srgbClr val="002060"/>
                </a:solidFill>
                <a:hlinkClick r:id="rId3"/>
              </a:rPr>
              <a:t>dial and ring</a:t>
            </a:r>
            <a:endParaRPr lang="en-US" dirty="0">
              <a:solidFill>
                <a:srgbClr val="002060"/>
              </a:solidFill>
            </a:endParaRPr>
          </a:p>
          <a:p>
            <a:r>
              <a:rPr lang="en-US" dirty="0">
                <a:solidFill>
                  <a:srgbClr val="002060"/>
                </a:solidFill>
                <a:hlinkClick r:id="rId4"/>
              </a:rPr>
              <a:t>different DTMF tones</a:t>
            </a:r>
            <a:endParaRPr lang="en-US" dirty="0">
              <a:solidFill>
                <a:srgbClr val="002060"/>
              </a:solidFill>
            </a:endParaRPr>
          </a:p>
          <a:p>
            <a:r>
              <a:rPr lang="en-US" dirty="0">
                <a:solidFill>
                  <a:srgbClr val="002060"/>
                </a:solidFill>
                <a:hlinkClick r:id="rId5"/>
              </a:rPr>
              <a:t>T.30 fax</a:t>
            </a:r>
            <a:endParaRPr lang="en-US" dirty="0">
              <a:solidFill>
                <a:srgbClr val="002060"/>
              </a:solidFill>
            </a:endParaRPr>
          </a:p>
          <a:p>
            <a:r>
              <a:rPr lang="en-US" dirty="0">
                <a:solidFill>
                  <a:srgbClr val="002060"/>
                </a:solidFill>
                <a:hlinkClick r:id="rId6"/>
              </a:rPr>
              <a:t>V.34 modem</a:t>
            </a:r>
            <a:endParaRPr lang="en-US" dirty="0">
              <a:solidFill>
                <a:srgbClr val="002060"/>
              </a:solidFill>
            </a:endParaRPr>
          </a:p>
          <a:p>
            <a:r>
              <a:rPr lang="en-US" dirty="0">
                <a:solidFill>
                  <a:srgbClr val="002060"/>
                </a:solidFill>
                <a:hlinkClick r:id="rId7"/>
              </a:rPr>
              <a:t>different answer tones</a:t>
            </a:r>
            <a:endParaRPr lang="en-US" dirty="0">
              <a:solidFill>
                <a:srgbClr val="002060"/>
              </a:solidFill>
            </a:endParaRPr>
          </a:p>
          <a:p>
            <a:r>
              <a:rPr lang="en-US" dirty="0">
                <a:solidFill>
                  <a:srgbClr val="002060"/>
                </a:solidFill>
                <a:hlinkClick r:id="rId8"/>
              </a:rPr>
              <a:t>musical instruments</a:t>
            </a:r>
            <a:endParaRPr lang="en-US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2921870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We have all heard that 5G is the NEXT THING</a:t>
            </a:r>
          </a:p>
          <a:p>
            <a:pPr marL="0" indent="0">
              <a:buNone/>
            </a:pPr>
            <a:r>
              <a:rPr lang="en-US" dirty="0"/>
              <a:t>It is so much better than 4G …</a:t>
            </a:r>
          </a:p>
          <a:p>
            <a:pPr marL="0" indent="0">
              <a:buNone/>
            </a:pPr>
            <a:r>
              <a:rPr lang="en-US" dirty="0"/>
              <a:t>How does it do it?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dirty="0"/>
              <a:t>Y(J)S   DSP     Slide </a:t>
            </a:r>
            <a:fld id="{C61314C7-C31C-4AF5-ACEE-36E1E89E86E0}" type="slidenum">
              <a:rPr lang="en-US" altLang="en-US" smtClean="0"/>
              <a:pPr/>
              <a:t>14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21869729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/>
          <p:cNvGrpSpPr/>
          <p:nvPr/>
        </p:nvGrpSpPr>
        <p:grpSpPr>
          <a:xfrm>
            <a:off x="2363179" y="2863496"/>
            <a:ext cx="741217" cy="691253"/>
            <a:chOff x="3317965" y="2656114"/>
            <a:chExt cx="1064337" cy="921670"/>
          </a:xfrm>
        </p:grpSpPr>
        <p:sp>
          <p:nvSpPr>
            <p:cNvPr id="48" name="Rectangle 47"/>
            <p:cNvSpPr/>
            <p:nvPr/>
          </p:nvSpPr>
          <p:spPr>
            <a:xfrm>
              <a:off x="3317965" y="2792650"/>
              <a:ext cx="926341" cy="15687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9" name="Isosceles Triangle 48"/>
            <p:cNvSpPr/>
            <p:nvPr/>
          </p:nvSpPr>
          <p:spPr>
            <a:xfrm>
              <a:off x="3924205" y="2656114"/>
              <a:ext cx="444643" cy="400894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50" name="Straight Connector 49"/>
            <p:cNvCxnSpPr/>
            <p:nvPr/>
          </p:nvCxnSpPr>
          <p:spPr>
            <a:xfrm>
              <a:off x="3924205" y="3057008"/>
              <a:ext cx="92634" cy="203352"/>
            </a:xfrm>
            <a:prstGeom prst="line">
              <a:avLst/>
            </a:prstGeom>
            <a:ln w="762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>
              <a:off x="4261583" y="3057008"/>
              <a:ext cx="72050" cy="203352"/>
            </a:xfrm>
            <a:prstGeom prst="line">
              <a:avLst/>
            </a:prstGeom>
            <a:ln w="762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Oval 51"/>
            <p:cNvSpPr/>
            <p:nvPr/>
          </p:nvSpPr>
          <p:spPr>
            <a:xfrm>
              <a:off x="4094504" y="2830416"/>
              <a:ext cx="89694" cy="8435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53" name="Oval 52"/>
            <p:cNvSpPr/>
            <p:nvPr/>
          </p:nvSpPr>
          <p:spPr>
            <a:xfrm>
              <a:off x="3886120" y="3014830"/>
              <a:ext cx="89694" cy="8435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54" name="Oval 53"/>
            <p:cNvSpPr/>
            <p:nvPr/>
          </p:nvSpPr>
          <p:spPr>
            <a:xfrm>
              <a:off x="4292608" y="3014830"/>
              <a:ext cx="89694" cy="8435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43145" y="3158684"/>
              <a:ext cx="209550" cy="419100"/>
            </a:xfrm>
            <a:prstGeom prst="rect">
              <a:avLst/>
            </a:prstGeom>
          </p:spPr>
        </p:pic>
      </p:grpSp>
      <p:grpSp>
        <p:nvGrpSpPr>
          <p:cNvPr id="35" name="Group 34"/>
          <p:cNvGrpSpPr/>
          <p:nvPr/>
        </p:nvGrpSpPr>
        <p:grpSpPr>
          <a:xfrm>
            <a:off x="2316355" y="2863497"/>
            <a:ext cx="826817" cy="496643"/>
            <a:chOff x="1798820" y="1701383"/>
            <a:chExt cx="2675927" cy="1708477"/>
          </a:xfrm>
        </p:grpSpPr>
        <p:sp>
          <p:nvSpPr>
            <p:cNvPr id="36" name="Rectangle 35"/>
            <p:cNvSpPr/>
            <p:nvPr/>
          </p:nvSpPr>
          <p:spPr>
            <a:xfrm>
              <a:off x="1798820" y="2053652"/>
              <a:ext cx="2248524" cy="40473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7" name="Isosceles Triangle 36"/>
            <p:cNvSpPr/>
            <p:nvPr/>
          </p:nvSpPr>
          <p:spPr>
            <a:xfrm>
              <a:off x="3270356" y="1701383"/>
              <a:ext cx="1079290" cy="1034322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38" name="Straight Connector 37"/>
            <p:cNvCxnSpPr/>
            <p:nvPr/>
          </p:nvCxnSpPr>
          <p:spPr>
            <a:xfrm flipH="1">
              <a:off x="3002577" y="2735704"/>
              <a:ext cx="267779" cy="606701"/>
            </a:xfrm>
            <a:prstGeom prst="line">
              <a:avLst/>
            </a:prstGeom>
            <a:ln w="762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4264168" y="2735704"/>
              <a:ext cx="210579" cy="674156"/>
            </a:xfrm>
            <a:prstGeom prst="line">
              <a:avLst/>
            </a:prstGeom>
            <a:ln w="762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Oval 39"/>
            <p:cNvSpPr/>
            <p:nvPr/>
          </p:nvSpPr>
          <p:spPr>
            <a:xfrm>
              <a:off x="3683725" y="2151089"/>
              <a:ext cx="217715" cy="21764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1" name="Oval 40"/>
            <p:cNvSpPr/>
            <p:nvPr/>
          </p:nvSpPr>
          <p:spPr>
            <a:xfrm>
              <a:off x="3177912" y="2626884"/>
              <a:ext cx="217715" cy="21764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2" name="Oval 41"/>
            <p:cNvSpPr/>
            <p:nvPr/>
          </p:nvSpPr>
          <p:spPr>
            <a:xfrm>
              <a:off x="4164588" y="2626884"/>
              <a:ext cx="217715" cy="21764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677556" y="2959016"/>
            <a:ext cx="736808" cy="708978"/>
            <a:chOff x="4104243" y="2659819"/>
            <a:chExt cx="1064337" cy="945304"/>
          </a:xfrm>
        </p:grpSpPr>
        <p:grpSp>
          <p:nvGrpSpPr>
            <p:cNvPr id="24" name="Group 23"/>
            <p:cNvGrpSpPr/>
            <p:nvPr/>
          </p:nvGrpSpPr>
          <p:grpSpPr>
            <a:xfrm>
              <a:off x="4104243" y="2659819"/>
              <a:ext cx="1064337" cy="604246"/>
              <a:chOff x="1798820" y="1701383"/>
              <a:chExt cx="2583483" cy="1558977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1798820" y="2053652"/>
                <a:ext cx="2248524" cy="404735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9" name="Isosceles Triangle 28"/>
              <p:cNvSpPr/>
              <p:nvPr/>
            </p:nvSpPr>
            <p:spPr>
              <a:xfrm>
                <a:off x="3270356" y="1701383"/>
                <a:ext cx="1079290" cy="1034322"/>
              </a:xfrm>
              <a:prstGeom prst="triangl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cxnSp>
            <p:nvCxnSpPr>
              <p:cNvPr id="30" name="Straight Connector 29"/>
              <p:cNvCxnSpPr/>
              <p:nvPr/>
            </p:nvCxnSpPr>
            <p:spPr>
              <a:xfrm>
                <a:off x="3270356" y="2735705"/>
                <a:ext cx="224851" cy="524655"/>
              </a:xfrm>
              <a:prstGeom prst="line">
                <a:avLst/>
              </a:prstGeom>
              <a:ln w="762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flipH="1">
                <a:off x="4089280" y="2735705"/>
                <a:ext cx="174888" cy="524655"/>
              </a:xfrm>
              <a:prstGeom prst="line">
                <a:avLst/>
              </a:prstGeom>
              <a:ln w="762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Oval 31"/>
              <p:cNvSpPr/>
              <p:nvPr/>
            </p:nvSpPr>
            <p:spPr>
              <a:xfrm>
                <a:off x="3683725" y="2151089"/>
                <a:ext cx="217715" cy="21764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3177912" y="2626884"/>
                <a:ext cx="217715" cy="21764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4164588" y="2626884"/>
                <a:ext cx="217715" cy="21764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4820443" y="3186023"/>
              <a:ext cx="209550" cy="419100"/>
              <a:chOff x="4820443" y="3186023"/>
              <a:chExt cx="209550" cy="419100"/>
            </a:xfrm>
          </p:grpSpPr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820443" y="3186023"/>
                <a:ext cx="209550" cy="419100"/>
              </a:xfrm>
              <a:prstGeom prst="rect">
                <a:avLst/>
              </a:prstGeom>
            </p:spPr>
          </p:pic>
          <p:sp>
            <p:nvSpPr>
              <p:cNvPr id="27" name="Rectangle 26"/>
              <p:cNvSpPr/>
              <p:nvPr/>
            </p:nvSpPr>
            <p:spPr>
              <a:xfrm>
                <a:off x="4825760" y="3342106"/>
                <a:ext cx="199674" cy="129423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5G refrigerator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0533" y="2355973"/>
            <a:ext cx="1161197" cy="2619446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7103048" y="4228635"/>
            <a:ext cx="1639247" cy="944182"/>
            <a:chOff x="6312806" y="4528519"/>
            <a:chExt cx="2185662" cy="125890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12806" y="4528519"/>
              <a:ext cx="2185662" cy="1083328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321566" y="5368328"/>
              <a:ext cx="209550" cy="419100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4580493" y="3249543"/>
            <a:ext cx="677825" cy="645928"/>
            <a:chOff x="6868510" y="1937551"/>
            <a:chExt cx="903767" cy="861237"/>
          </a:xfrm>
        </p:grpSpPr>
        <p:sp>
          <p:nvSpPr>
            <p:cNvPr id="11" name="Rectangle 10"/>
            <p:cNvSpPr/>
            <p:nvPr/>
          </p:nvSpPr>
          <p:spPr>
            <a:xfrm>
              <a:off x="6868510" y="1937551"/>
              <a:ext cx="871683" cy="82915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868510" y="1937551"/>
              <a:ext cx="903767" cy="861237"/>
            </a:xfrm>
            <a:prstGeom prst="rect">
              <a:avLst/>
            </a:prstGeom>
            <a:noFill/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586330" y="3249543"/>
            <a:ext cx="677825" cy="645928"/>
            <a:chOff x="7951351" y="1929531"/>
            <a:chExt cx="903767" cy="861237"/>
          </a:xfrm>
        </p:grpSpPr>
        <p:sp>
          <p:nvSpPr>
            <p:cNvPr id="12" name="Rectangle 11"/>
            <p:cNvSpPr/>
            <p:nvPr/>
          </p:nvSpPr>
          <p:spPr>
            <a:xfrm>
              <a:off x="7951351" y="1929532"/>
              <a:ext cx="871683" cy="30032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951351" y="1929531"/>
              <a:ext cx="903767" cy="861237"/>
            </a:xfrm>
            <a:prstGeom prst="rect">
              <a:avLst/>
            </a:prstGeom>
            <a:noFill/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6499" y="2785276"/>
            <a:ext cx="2004480" cy="13352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6589" y="2397681"/>
            <a:ext cx="2093119" cy="2536031"/>
          </a:xfrm>
          <a:prstGeom prst="rect">
            <a:avLst/>
          </a:prstGeom>
        </p:spPr>
      </p:pic>
      <p:pic>
        <p:nvPicPr>
          <p:cNvPr id="19" name="Picture 2" descr="Image result for lightning ic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04298">
            <a:off x="3266725" y="2304775"/>
            <a:ext cx="2777321" cy="2777321"/>
          </a:xfrm>
          <a:prstGeom prst="rect">
            <a:avLst/>
          </a:prstGeom>
          <a:noFill/>
        </p:spPr>
      </p:pic>
      <p:pic>
        <p:nvPicPr>
          <p:cNvPr id="20" name="Picture 2" descr="Image result for lightning ic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3540">
            <a:off x="1802587" y="3154968"/>
            <a:ext cx="575392" cy="575392"/>
          </a:xfrm>
          <a:prstGeom prst="rect">
            <a:avLst/>
          </a:prstGeom>
          <a:noFill/>
        </p:spPr>
      </p:pic>
      <p:pic>
        <p:nvPicPr>
          <p:cNvPr id="22" name="Picture 2" descr="Image result for lightning ico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29821">
            <a:off x="5328722" y="3413821"/>
            <a:ext cx="465614" cy="465614"/>
          </a:xfrm>
          <a:prstGeom prst="rect">
            <a:avLst/>
          </a:prstGeom>
          <a:noFill/>
        </p:spPr>
      </p:pic>
      <p:grpSp>
        <p:nvGrpSpPr>
          <p:cNvPr id="43" name="Group 42"/>
          <p:cNvGrpSpPr/>
          <p:nvPr/>
        </p:nvGrpSpPr>
        <p:grpSpPr>
          <a:xfrm>
            <a:off x="2344567" y="3223741"/>
            <a:ext cx="157163" cy="314325"/>
            <a:chOff x="4820443" y="3186023"/>
            <a:chExt cx="209550" cy="419100"/>
          </a:xfrm>
        </p:grpSpPr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20443" y="3186023"/>
              <a:ext cx="209550" cy="419100"/>
            </a:xfrm>
            <a:prstGeom prst="rect">
              <a:avLst/>
            </a:prstGeom>
          </p:spPr>
        </p:pic>
        <p:sp>
          <p:nvSpPr>
            <p:cNvPr id="45" name="Rectangle 44"/>
            <p:cNvSpPr/>
            <p:nvPr/>
          </p:nvSpPr>
          <p:spPr>
            <a:xfrm>
              <a:off x="4825760" y="3342106"/>
              <a:ext cx="199674" cy="12942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46" name="Can 45"/>
          <p:cNvSpPr/>
          <p:nvPr/>
        </p:nvSpPr>
        <p:spPr>
          <a:xfrm>
            <a:off x="2694307" y="5010747"/>
            <a:ext cx="492887" cy="669637"/>
          </a:xfrm>
          <a:prstGeom prst="can">
            <a:avLst/>
          </a:prstGeom>
          <a:solidFill>
            <a:srgbClr val="F29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4638" y="4462058"/>
            <a:ext cx="157163" cy="314325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1569743" y="3536273"/>
            <a:ext cx="157163" cy="314325"/>
            <a:chOff x="803363" y="5578508"/>
            <a:chExt cx="209550" cy="419100"/>
          </a:xfrm>
        </p:grpSpPr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03363" y="5578508"/>
              <a:ext cx="209550" cy="4191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817574" y="5711888"/>
              <a:ext cx="174655" cy="14926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5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685088" y="6618288"/>
            <a:ext cx="1458912" cy="239712"/>
          </a:xfrm>
        </p:spPr>
        <p:txBody>
          <a:bodyPr/>
          <a:lstStyle/>
          <a:p>
            <a:r>
              <a:rPr lang="en-US" altLang="en-US" dirty="0"/>
              <a:t>Y(J)S   DSP     Slide </a:t>
            </a:r>
            <a:fld id="{C61314C7-C31C-4AF5-ACEE-36E1E89E86E0}" type="slidenum">
              <a:rPr lang="en-US" altLang="en-US" smtClean="0"/>
              <a:pPr/>
              <a:t>15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924098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xit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3.7037E-6 L -0.20482 -0.2162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26" y="-10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481 -0.2162 L -0.48946 -0.21736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67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000"/>
                            </p:stCondLst>
                            <p:childTnLst>
                              <p:par>
                                <p:cTn id="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55 -0.00486 L 0.07865 0.01504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04" y="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534 0.03727 L 0.05534 0.28727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11111E-6 L -0.11198 0.01505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13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6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Speech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Speech synthesis – text to speech (</a:t>
            </a:r>
            <a:r>
              <a:rPr lang="en-US" dirty="0">
                <a:hlinkClick r:id="rId2"/>
              </a:rPr>
              <a:t>demo</a:t>
            </a:r>
            <a:r>
              <a:rPr lang="en-US" dirty="0"/>
              <a:t>)</a:t>
            </a:r>
          </a:p>
          <a:p>
            <a:r>
              <a:rPr lang="en-US" dirty="0"/>
              <a:t>Speech recognition – speech to text (</a:t>
            </a:r>
            <a:r>
              <a:rPr lang="en-US" dirty="0">
                <a:hlinkClick r:id="rId3"/>
              </a:rPr>
              <a:t>demo</a:t>
            </a:r>
            <a:r>
              <a:rPr lang="en-US" dirty="0"/>
              <a:t>)</a:t>
            </a:r>
          </a:p>
          <a:p>
            <a:r>
              <a:rPr lang="en-US" dirty="0"/>
              <a:t>Speaker recognition</a:t>
            </a:r>
          </a:p>
          <a:p>
            <a:r>
              <a:rPr lang="en-US" dirty="0"/>
              <a:t>Speaker verification</a:t>
            </a:r>
          </a:p>
          <a:p>
            <a:r>
              <a:rPr lang="en-US" dirty="0"/>
              <a:t>Speech compression</a:t>
            </a:r>
          </a:p>
          <a:p>
            <a:r>
              <a:rPr lang="en-US" dirty="0"/>
              <a:t>Dynamic Time Warping</a:t>
            </a:r>
          </a:p>
          <a:p>
            <a:r>
              <a:rPr lang="en-US" dirty="0"/>
              <a:t>Language recognition</a:t>
            </a:r>
          </a:p>
          <a:p>
            <a:r>
              <a:rPr lang="en-US" dirty="0"/>
              <a:t>Speech polygraph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0386346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 fakes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I’m sure you have all heard </a:t>
            </a:r>
            <a:r>
              <a:rPr lang="en-US" dirty="0">
                <a:hlinkClick r:id="rId2"/>
              </a:rPr>
              <a:t>this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17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8338" y="2938595"/>
            <a:ext cx="5534542" cy="3017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627010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DSP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42361"/>
            <a:ext cx="7772400" cy="4564752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/>
              <a:t>D</a:t>
            </a:r>
            <a:r>
              <a:rPr lang="en-US" sz="3200" dirty="0"/>
              <a:t>igital </a:t>
            </a:r>
            <a:r>
              <a:rPr lang="en-US" sz="3200" b="1" dirty="0"/>
              <a:t>S</a:t>
            </a:r>
            <a:r>
              <a:rPr lang="en-US" sz="3200" dirty="0"/>
              <a:t>ignal </a:t>
            </a:r>
            <a:r>
              <a:rPr lang="en-US" sz="3200" b="1" dirty="0"/>
              <a:t>P</a:t>
            </a:r>
            <a:r>
              <a:rPr lang="en-US" sz="3200" dirty="0"/>
              <a:t>rocessing</a:t>
            </a:r>
          </a:p>
          <a:p>
            <a:pPr marL="0" indent="0">
              <a:spcBef>
                <a:spcPts val="4200"/>
              </a:spcBef>
              <a:buNone/>
            </a:pPr>
            <a:r>
              <a:rPr lang="en-US" sz="3200" dirty="0"/>
              <a:t>Digital (Signal Processing)</a:t>
            </a:r>
          </a:p>
          <a:p>
            <a:pPr marL="0" indent="0" algn="r" rtl="1">
              <a:buNone/>
            </a:pPr>
            <a:r>
              <a:rPr lang="he-IL" sz="3600" dirty="0"/>
              <a:t>עיבוד ספרתי של אותות</a:t>
            </a:r>
            <a:endParaRPr lang="en-US" sz="3600" dirty="0"/>
          </a:p>
          <a:p>
            <a:pPr marL="0" indent="0">
              <a:spcBef>
                <a:spcPts val="3600"/>
              </a:spcBef>
              <a:buNone/>
            </a:pPr>
            <a:r>
              <a:rPr lang="en-US" sz="3200" dirty="0"/>
              <a:t>(Digital Signal) Processing</a:t>
            </a:r>
          </a:p>
          <a:p>
            <a:pPr marL="0" indent="0" algn="r" rtl="1">
              <a:buNone/>
            </a:pPr>
            <a:r>
              <a:rPr lang="he-IL" sz="3600" dirty="0"/>
              <a:t>עיבוד של אותות ספרתיים</a:t>
            </a:r>
            <a:endParaRPr lang="en-US" sz="3600" dirty="0"/>
          </a:p>
          <a:p>
            <a:pPr marL="0" indent="0" algn="r" rtl="1">
              <a:buNone/>
            </a:pP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30678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signal?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1992313"/>
            <a:ext cx="8138711" cy="4114800"/>
          </a:xfrm>
        </p:spPr>
        <p:txBody>
          <a:bodyPr/>
          <a:lstStyle/>
          <a:p>
            <a:pPr marL="0" indent="0">
              <a:buNone/>
              <a:tabLst>
                <a:tab pos="461963" algn="l"/>
              </a:tabLst>
            </a:pPr>
            <a:r>
              <a:rPr lang="en-US" dirty="0"/>
              <a:t>There is no such thing as a signal !</a:t>
            </a:r>
          </a:p>
          <a:p>
            <a:pPr marL="0" indent="0">
              <a:buNone/>
              <a:tabLst>
                <a:tab pos="461963" algn="l"/>
              </a:tabLst>
            </a:pPr>
            <a:r>
              <a:rPr lang="en-US" dirty="0"/>
              <a:t>But there is an </a:t>
            </a:r>
            <a:r>
              <a:rPr lang="en-US" b="1" dirty="0"/>
              <a:t>analog signal  </a:t>
            </a:r>
            <a:r>
              <a:rPr lang="en-US" dirty="0"/>
              <a:t>and   a </a:t>
            </a:r>
            <a:r>
              <a:rPr lang="en-US" b="1" dirty="0"/>
              <a:t>digital signal</a:t>
            </a:r>
          </a:p>
          <a:p>
            <a:pPr marL="0" indent="0">
              <a:buNone/>
              <a:tabLst>
                <a:tab pos="461963" algn="l"/>
              </a:tabLst>
            </a:pPr>
            <a:r>
              <a:rPr lang="en-US" dirty="0"/>
              <a:t>An analog signal s(t) is </a:t>
            </a:r>
          </a:p>
          <a:p>
            <a:pPr marL="0" indent="0">
              <a:spcBef>
                <a:spcPts val="0"/>
              </a:spcBef>
              <a:buNone/>
              <a:tabLst>
                <a:tab pos="461963" algn="l"/>
              </a:tabLst>
            </a:pPr>
            <a:r>
              <a:rPr lang="en-US" dirty="0"/>
              <a:t>	a real function of a single variable called time (t)</a:t>
            </a:r>
          </a:p>
          <a:p>
            <a:pPr marL="0" indent="0">
              <a:buNone/>
              <a:tabLst>
                <a:tab pos="461963" algn="l"/>
              </a:tabLst>
            </a:pPr>
            <a:r>
              <a:rPr lang="en-US" dirty="0"/>
              <a:t>But not just </a:t>
            </a:r>
            <a:r>
              <a:rPr lang="en-US" i="1" dirty="0"/>
              <a:t>any</a:t>
            </a:r>
            <a:r>
              <a:rPr lang="en-US" dirty="0"/>
              <a:t> function – in a moment we will see conditions</a:t>
            </a:r>
          </a:p>
          <a:p>
            <a:pPr marL="0" indent="0">
              <a:buNone/>
              <a:tabLst>
                <a:tab pos="461963" algn="l"/>
              </a:tabLst>
            </a:pPr>
            <a:r>
              <a:rPr lang="en-US" dirty="0"/>
              <a:t>A digital signal </a:t>
            </a:r>
            <a:r>
              <a:rPr lang="en-US" dirty="0" err="1"/>
              <a:t>s</a:t>
            </a:r>
            <a:r>
              <a:rPr lang="en-US" b="1" baseline="-25000" dirty="0" err="1"/>
              <a:t>n</a:t>
            </a:r>
            <a:r>
              <a:rPr lang="en-US" dirty="0"/>
              <a:t> is</a:t>
            </a:r>
          </a:p>
          <a:p>
            <a:pPr marL="0" indent="0">
              <a:spcBef>
                <a:spcPts val="0"/>
              </a:spcBef>
              <a:buNone/>
              <a:tabLst>
                <a:tab pos="461963" algn="l"/>
              </a:tabLst>
            </a:pPr>
            <a:r>
              <a:rPr lang="en-US" dirty="0"/>
              <a:t>	a real sequence with a single index called (discrete) time (n)</a:t>
            </a:r>
          </a:p>
          <a:p>
            <a:pPr marL="0" indent="0">
              <a:spcBef>
                <a:spcPts val="0"/>
              </a:spcBef>
              <a:buNone/>
              <a:tabLst>
                <a:tab pos="461963" algn="l"/>
              </a:tabLst>
            </a:pPr>
            <a:r>
              <a:rPr lang="en-US" dirty="0"/>
              <a:t>But not just </a:t>
            </a:r>
            <a:r>
              <a:rPr lang="en-US" i="1" dirty="0"/>
              <a:t>any</a:t>
            </a:r>
            <a:r>
              <a:rPr lang="en-US" dirty="0"/>
              <a:t> sequence – in a moment we will see conditions</a:t>
            </a:r>
          </a:p>
          <a:p>
            <a:pPr marL="0" indent="0">
              <a:spcBef>
                <a:spcPts val="0"/>
              </a:spcBef>
              <a:buNone/>
              <a:tabLst>
                <a:tab pos="461963" algn="l"/>
              </a:tabLst>
            </a:pPr>
            <a:endParaRPr lang="en-US" dirty="0"/>
          </a:p>
          <a:p>
            <a:pPr marL="0" indent="0">
              <a:spcBef>
                <a:spcPts val="0"/>
              </a:spcBef>
              <a:buNone/>
              <a:tabLst>
                <a:tab pos="461963" algn="l"/>
              </a:tabLst>
            </a:pPr>
            <a:r>
              <a:rPr lang="en-US" dirty="0"/>
              <a:t>And there is a connection between analog and digital signals 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7868453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A48A4FD-527E-4561-A9DA-1CBEE2643E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1432" y="1427018"/>
            <a:ext cx="6722201" cy="35606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course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1094509"/>
            <a:ext cx="7772400" cy="530629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Moodle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We’ll start at 17:10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Break at 18:30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Finish by 19:45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3675039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isn’t a signal? (Part 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60798"/>
            <a:ext cx="7939088" cy="4540689"/>
          </a:xfrm>
        </p:spPr>
        <p:txBody>
          <a:bodyPr/>
          <a:lstStyle/>
          <a:p>
            <a:r>
              <a:rPr lang="en-US" dirty="0"/>
              <a:t>Complex functions z(t) or sequences </a:t>
            </a:r>
            <a:r>
              <a:rPr lang="en-US" dirty="0" err="1"/>
              <a:t>z</a:t>
            </a:r>
            <a:r>
              <a:rPr lang="en-US" b="1" baseline="-25000" dirty="0" err="1"/>
              <a:t>n</a:t>
            </a:r>
            <a:endParaRPr lang="en-US" b="1" baseline="-25000" dirty="0"/>
          </a:p>
          <a:p>
            <a:pPr marL="0" indent="0" defTabSz="341313">
              <a:spcBef>
                <a:spcPts val="0"/>
              </a:spcBef>
              <a:buNone/>
            </a:pPr>
            <a:r>
              <a:rPr lang="en-US" dirty="0"/>
              <a:t>	(they aren’t real!)</a:t>
            </a:r>
          </a:p>
          <a:p>
            <a:pPr>
              <a:spcBef>
                <a:spcPts val="600"/>
              </a:spcBef>
            </a:pPr>
            <a:r>
              <a:rPr lang="en-US" dirty="0"/>
              <a:t>Images   I(</a:t>
            </a:r>
            <a:r>
              <a:rPr lang="en-US" dirty="0" err="1"/>
              <a:t>x,y</a:t>
            </a:r>
            <a:r>
              <a:rPr lang="en-US" dirty="0"/>
              <a:t>)</a:t>
            </a:r>
          </a:p>
          <a:p>
            <a:pPr marL="0" indent="0" defTabSz="341313">
              <a:spcBef>
                <a:spcPts val="0"/>
              </a:spcBef>
              <a:buNone/>
            </a:pPr>
            <a:r>
              <a:rPr lang="en-US" dirty="0"/>
              <a:t>	(it is two dimensional – not a scalar function/sequence)</a:t>
            </a:r>
          </a:p>
          <a:p>
            <a:pPr>
              <a:spcBef>
                <a:spcPts val="600"/>
              </a:spcBef>
            </a:pPr>
            <a:r>
              <a:rPr lang="en-US" dirty="0"/>
              <a:t>Videos   v(</a:t>
            </a:r>
            <a:r>
              <a:rPr lang="en-US" dirty="0" err="1"/>
              <a:t>x,y,t</a:t>
            </a:r>
            <a:r>
              <a:rPr lang="en-US" dirty="0"/>
              <a:t>)</a:t>
            </a:r>
          </a:p>
          <a:p>
            <a:pPr marL="0" indent="0" defTabSz="341313">
              <a:spcBef>
                <a:spcPts val="0"/>
              </a:spcBef>
              <a:buNone/>
            </a:pPr>
            <a:r>
              <a:rPr lang="en-US" dirty="0"/>
              <a:t>	(it is three dimensional)</a:t>
            </a:r>
          </a:p>
          <a:p>
            <a:pPr defTabSz="341313">
              <a:spcBef>
                <a:spcPts val="600"/>
              </a:spcBef>
            </a:pPr>
            <a:r>
              <a:rPr lang="en-US" dirty="0"/>
              <a:t>Waves   w(</a:t>
            </a:r>
            <a:r>
              <a:rPr lang="en-US" b="1" dirty="0" err="1"/>
              <a:t>x</a:t>
            </a:r>
            <a:r>
              <a:rPr lang="en-US" dirty="0" err="1"/>
              <a:t>,t</a:t>
            </a:r>
            <a:r>
              <a:rPr lang="en-US" dirty="0"/>
              <a:t>)</a:t>
            </a:r>
          </a:p>
          <a:p>
            <a:pPr marL="0" indent="0" defTabSz="341313">
              <a:spcBef>
                <a:spcPts val="0"/>
              </a:spcBef>
              <a:buNone/>
            </a:pPr>
            <a:r>
              <a:rPr lang="en-US" dirty="0"/>
              <a:t>	(they are functions of </a:t>
            </a:r>
            <a:r>
              <a:rPr lang="en-US" i="1" dirty="0"/>
              <a:t>space</a:t>
            </a:r>
            <a:r>
              <a:rPr lang="en-US" dirty="0"/>
              <a:t> and time, not just of time)</a:t>
            </a:r>
          </a:p>
          <a:p>
            <a:pPr defTabSz="341313">
              <a:spcBef>
                <a:spcPts val="600"/>
              </a:spcBef>
            </a:pPr>
            <a:r>
              <a:rPr lang="en-US" dirty="0"/>
              <a:t>Information (</a:t>
            </a:r>
            <a:r>
              <a:rPr lang="en-US" i="1" dirty="0"/>
              <a:t>I hope you know what that means </a:t>
            </a:r>
            <a:r>
              <a:rPr lang="en-US" dirty="0"/>
              <a:t>…)</a:t>
            </a:r>
          </a:p>
          <a:p>
            <a:pPr marL="0" indent="0" defTabSz="341313">
              <a:spcBef>
                <a:spcPts val="0"/>
              </a:spcBef>
              <a:buNone/>
            </a:pPr>
            <a:r>
              <a:rPr lang="en-US" dirty="0"/>
              <a:t>	(but signals can </a:t>
            </a:r>
            <a:r>
              <a:rPr lang="en-US" i="1" dirty="0"/>
              <a:t>carry</a:t>
            </a:r>
            <a:r>
              <a:rPr lang="en-US" dirty="0"/>
              <a:t> information)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3772235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DSP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355600" y="1270000"/>
            <a:ext cx="8509000" cy="52324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2000" b="1" dirty="0"/>
              <a:t>Digital</a:t>
            </a:r>
            <a:r>
              <a:rPr lang="en-US" altLang="en-US" sz="2000" dirty="0"/>
              <a:t> Signal Processing    vs.     </a:t>
            </a:r>
            <a:r>
              <a:rPr lang="en-US" altLang="en-US" sz="2000" b="1" dirty="0"/>
              <a:t>Analog</a:t>
            </a:r>
            <a:r>
              <a:rPr lang="en-US" altLang="en-US" sz="2000" dirty="0"/>
              <a:t> Signal   Processing</a:t>
            </a:r>
          </a:p>
          <a:p>
            <a:pPr>
              <a:lnSpc>
                <a:spcPct val="10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lang="en-US" altLang="en-US" sz="2000" dirty="0"/>
              <a:t>Why </a:t>
            </a:r>
            <a:r>
              <a:rPr lang="en-US" altLang="en-US" sz="2000" b="1" dirty="0"/>
              <a:t>D</a:t>
            </a:r>
            <a:r>
              <a:rPr lang="en-US" altLang="en-US" sz="2000" dirty="0"/>
              <a:t>SP ?  use (digital) computer instead of (analog) electronics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2000" dirty="0"/>
              <a:t>more flexible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altLang="en-US" sz="2000" dirty="0"/>
              <a:t>new functionality requires code changes, not component changes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2000" dirty="0"/>
              <a:t>more accurate 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altLang="en-US" sz="2000" dirty="0"/>
              <a:t>even simple amplification can not be done exactly in electronics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2000" dirty="0"/>
              <a:t>more stable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altLang="en-US" sz="2000" dirty="0"/>
              <a:t>code performs consistently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2000" dirty="0"/>
              <a:t>more sophisticated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altLang="en-US" sz="2000" dirty="0"/>
              <a:t>can perform more complex algorithms (e.g., SW receiver)</a:t>
            </a:r>
          </a:p>
          <a:p>
            <a:pPr>
              <a:lnSpc>
                <a:spcPct val="10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lang="en-US" altLang="en-US" sz="2000" dirty="0"/>
              <a:t>However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2000" dirty="0"/>
              <a:t>digital computers only process sequences of numbers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altLang="en-US" sz="2000" dirty="0"/>
              <a:t>not analog signals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2000" dirty="0"/>
              <a:t>requires converting analog signals to digital domain for processing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2000" dirty="0"/>
              <a:t>and digital signals back to analog domain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2000" dirty="0">
              <a:solidFill>
                <a:schemeClr val="accent2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3C66F1A5-9F51-4729-AEEE-CBB2465B4F1C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21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it worthwhile?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22</a:t>
            </a:fld>
            <a:endParaRPr lang="en-US" altLang="en-US"/>
          </a:p>
        </p:txBody>
      </p:sp>
      <p:grpSp>
        <p:nvGrpSpPr>
          <p:cNvPr id="43" name="Group 42"/>
          <p:cNvGrpSpPr/>
          <p:nvPr/>
        </p:nvGrpSpPr>
        <p:grpSpPr>
          <a:xfrm>
            <a:off x="262990" y="4070367"/>
            <a:ext cx="8692103" cy="1103293"/>
            <a:chOff x="262990" y="4004268"/>
            <a:chExt cx="8692103" cy="1103293"/>
          </a:xfrm>
        </p:grpSpPr>
        <p:cxnSp>
          <p:nvCxnSpPr>
            <p:cNvPr id="25" name="Straight Connector 24"/>
            <p:cNvCxnSpPr/>
            <p:nvPr/>
          </p:nvCxnSpPr>
          <p:spPr bwMode="auto">
            <a:xfrm>
              <a:off x="854839" y="4555916"/>
              <a:ext cx="7480577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9" name="TextBox 18"/>
            <p:cNvSpPr txBox="1"/>
            <p:nvPr/>
          </p:nvSpPr>
          <p:spPr>
            <a:xfrm>
              <a:off x="1069583" y="4263528"/>
              <a:ext cx="1310376" cy="58477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+mn-lt"/>
                </a:rPr>
                <a:t>filter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587935" y="4263528"/>
              <a:ext cx="1310376" cy="58477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+mn-lt"/>
                </a:rPr>
                <a:t>A/D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328745" y="4263528"/>
              <a:ext cx="1310376" cy="58477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+mn-lt"/>
                </a:rPr>
                <a:t>D/A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829792" y="4263528"/>
              <a:ext cx="1310376" cy="58477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+mn-lt"/>
                </a:rPr>
                <a:t>filter</a:t>
              </a:r>
            </a:p>
          </p:txBody>
        </p:sp>
        <p:pic>
          <p:nvPicPr>
            <p:cNvPr id="23" name="Picture 106" descr="C:\WINDOWS\Application Data\Microsoft\Media Catalog\Downloaded Clips\cl0\BS00093_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059704" y="4004268"/>
              <a:ext cx="1086702" cy="11032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Box 30"/>
            <p:cNvSpPr txBox="1"/>
            <p:nvPr/>
          </p:nvSpPr>
          <p:spPr>
            <a:xfrm>
              <a:off x="262990" y="4371248"/>
              <a:ext cx="6242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latin typeface="+mn-lt"/>
                </a:rPr>
                <a:t>x(t)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8330839" y="4366197"/>
              <a:ext cx="6242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latin typeface="+mn-lt"/>
                </a:rPr>
                <a:t>y(t)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2149593" y="1438695"/>
            <a:ext cx="4081030" cy="1414288"/>
            <a:chOff x="2158385" y="1736642"/>
            <a:chExt cx="4081030" cy="141428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27334" y="1907909"/>
              <a:ext cx="427777" cy="783383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00082" y="1901621"/>
              <a:ext cx="427777" cy="783383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5400000">
              <a:off x="3974266" y="1455655"/>
              <a:ext cx="466725" cy="1028700"/>
            </a:xfrm>
            <a:prstGeom prst="rect">
              <a:avLst/>
            </a:prstGeom>
          </p:spPr>
        </p:pic>
        <p:cxnSp>
          <p:nvCxnSpPr>
            <p:cNvPr id="11" name="Straight Connector 10"/>
            <p:cNvCxnSpPr/>
            <p:nvPr/>
          </p:nvCxnSpPr>
          <p:spPr bwMode="auto">
            <a:xfrm flipV="1">
              <a:off x="3702953" y="1946130"/>
              <a:ext cx="3638" cy="233362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 bwMode="auto">
            <a:xfrm>
              <a:off x="3702953" y="2593459"/>
              <a:ext cx="938269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5400000">
              <a:off x="5039780" y="1484227"/>
              <a:ext cx="152400" cy="971550"/>
            </a:xfrm>
            <a:prstGeom prst="rect">
              <a:avLst/>
            </a:prstGeom>
          </p:spPr>
        </p:pic>
        <p:cxnSp>
          <p:nvCxnSpPr>
            <p:cNvPr id="8" name="Straight Connector 7"/>
            <p:cNvCxnSpPr/>
            <p:nvPr/>
          </p:nvCxnSpPr>
          <p:spPr bwMode="auto">
            <a:xfrm flipV="1">
              <a:off x="4630205" y="1958985"/>
              <a:ext cx="3638" cy="233362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27859" y="2608005"/>
              <a:ext cx="438150" cy="542925"/>
            </a:xfrm>
            <a:prstGeom prst="rect">
              <a:avLst/>
            </a:prstGeom>
          </p:spPr>
        </p:pic>
        <p:cxnSp>
          <p:nvCxnSpPr>
            <p:cNvPr id="33" name="Straight Connector 32"/>
            <p:cNvCxnSpPr/>
            <p:nvPr/>
          </p:nvCxnSpPr>
          <p:spPr bwMode="auto">
            <a:xfrm>
              <a:off x="2720249" y="1959354"/>
              <a:ext cx="1128482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8" name="Isosceles Triangle 37"/>
            <p:cNvSpPr/>
            <p:nvPr/>
          </p:nvSpPr>
          <p:spPr bwMode="auto">
            <a:xfrm rot="5400000">
              <a:off x="3041059" y="1720397"/>
              <a:ext cx="386862" cy="481636"/>
            </a:xfrm>
            <a:prstGeom prst="triangle">
              <a:avLst/>
            </a:prstGeom>
            <a:solidFill>
              <a:schemeClr val="bg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158385" y="1761464"/>
              <a:ext cx="6242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latin typeface="+mn-lt"/>
                </a:rPr>
                <a:t>x(t)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615161" y="1761148"/>
              <a:ext cx="6242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latin typeface="+mn-lt"/>
                </a:rPr>
                <a:t>y(t)</a:t>
              </a:r>
            </a:p>
          </p:txBody>
        </p:sp>
      </p:grpSp>
      <p:cxnSp>
        <p:nvCxnSpPr>
          <p:cNvPr id="45" name="Straight Arrow Connector 44"/>
          <p:cNvCxnSpPr/>
          <p:nvPr/>
        </p:nvCxnSpPr>
        <p:spPr bwMode="auto">
          <a:xfrm>
            <a:off x="4138142" y="2949216"/>
            <a:ext cx="0" cy="949438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6" name="TextBox 45"/>
          <p:cNvSpPr txBox="1"/>
          <p:nvPr/>
        </p:nvSpPr>
        <p:spPr>
          <a:xfrm>
            <a:off x="3748408" y="3044747"/>
            <a:ext cx="1052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???</a:t>
            </a:r>
          </a:p>
        </p:txBody>
      </p:sp>
      <p:sp>
        <p:nvSpPr>
          <p:cNvPr id="28" name="Content Placeholder 2"/>
          <p:cNvSpPr>
            <a:spLocks noGrp="1"/>
          </p:cNvSpPr>
          <p:nvPr>
            <p:ph idx="1"/>
          </p:nvPr>
        </p:nvSpPr>
        <p:spPr>
          <a:xfrm>
            <a:off x="262990" y="5222835"/>
            <a:ext cx="8509000" cy="93030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2000" dirty="0"/>
              <a:t>Yes, because of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2000" dirty="0"/>
              <a:t>feasibility (there are operations that are impossible in analog)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2000" dirty="0"/>
              <a:t>flexibility (it is very difficult to upgrade analog hardware)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2000" dirty="0"/>
              <a:t>accuracy (even simple </a:t>
            </a:r>
            <a:r>
              <a:rPr lang="en-US" altLang="en-US" sz="2000" i="1" dirty="0"/>
              <a:t>gain</a:t>
            </a:r>
            <a:r>
              <a:rPr lang="en-US" altLang="en-US" sz="2000" dirty="0"/>
              <a:t> is not completely accurate in analog)</a:t>
            </a:r>
          </a:p>
        </p:txBody>
      </p:sp>
      <p:pic>
        <p:nvPicPr>
          <p:cNvPr id="29" name="Picture 7" descr="C:\Documents and Settings\Yaakov_s\My Documents\lectures\DSP\Norbert_Wiener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675" y="1946275"/>
            <a:ext cx="1682750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7346725" y="3069629"/>
            <a:ext cx="1514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400" dirty="0">
                <a:solidFill>
                  <a:schemeClr val="bg1"/>
                </a:solidFill>
              </a:rPr>
              <a:t>Norbert Wiener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399802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4100472C-5BC1-418A-99D3-5B2DEAAF8CEA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23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8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Signals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0000" y="1268413"/>
            <a:ext cx="3149600" cy="1739900"/>
          </a:xfrm>
        </p:spPr>
        <p:txBody>
          <a:bodyPr/>
          <a:lstStyle/>
          <a:p>
            <a:pPr marL="419100" indent="-419100" eaLnBrk="1" hangingPunct="1">
              <a:lnSpc>
                <a:spcPct val="8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altLang="en-US" sz="2400" b="1" dirty="0">
                <a:solidFill>
                  <a:schemeClr val="accent2"/>
                </a:solidFill>
              </a:rPr>
              <a:t>Analog signal</a:t>
            </a:r>
          </a:p>
          <a:p>
            <a:pPr marL="419100" indent="-419100" eaLnBrk="1" hangingPunct="1">
              <a:lnSpc>
                <a:spcPct val="80000"/>
              </a:lnSpc>
              <a:spcBef>
                <a:spcPct val="10000"/>
              </a:spcBef>
              <a:buFont typeface="Wingdings" pitchFamily="2" charset="2"/>
              <a:buNone/>
            </a:pPr>
            <a:endParaRPr lang="en-US" altLang="en-US" sz="2400" b="1" dirty="0">
              <a:solidFill>
                <a:schemeClr val="accent2"/>
              </a:solidFill>
            </a:endParaRPr>
          </a:p>
          <a:p>
            <a:pPr marL="419100" indent="-419100" eaLnBrk="1" hangingPunct="1">
              <a:lnSpc>
                <a:spcPct val="8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altLang="en-US" sz="2400" dirty="0">
                <a:solidFill>
                  <a:schemeClr val="accent2"/>
                </a:solidFill>
              </a:rPr>
              <a:t>         s(t)   </a:t>
            </a:r>
          </a:p>
          <a:p>
            <a:pPr marL="419100" indent="-419100" eaLnBrk="1" hangingPunct="1">
              <a:lnSpc>
                <a:spcPct val="8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altLang="en-US" sz="2400" dirty="0">
                <a:solidFill>
                  <a:schemeClr val="accent2"/>
                </a:solidFill>
              </a:rPr>
              <a:t>continuous time </a:t>
            </a:r>
          </a:p>
          <a:p>
            <a:pPr marL="419100" indent="-419100" eaLnBrk="1" hangingPunct="1">
              <a:lnSpc>
                <a:spcPct val="8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altLang="en-US" sz="2400" dirty="0">
                <a:solidFill>
                  <a:schemeClr val="accent2"/>
                </a:solidFill>
              </a:rPr>
              <a:t>- </a:t>
            </a:r>
            <a:r>
              <a:rPr lang="en-US" altLang="en-US" sz="2400" b="1" dirty="0">
                <a:solidFill>
                  <a:schemeClr val="accent2"/>
                </a:solidFill>
                <a:sym typeface="Symbol" panose="05050102010706020507" pitchFamily="18" charset="2"/>
              </a:rPr>
              <a:t> &lt; t &lt; +</a:t>
            </a:r>
          </a:p>
        </p:txBody>
      </p:sp>
      <p:sp>
        <p:nvSpPr>
          <p:cNvPr id="27653" name="Rectangle 4"/>
          <p:cNvSpPr>
            <a:spLocks noChangeArrowheads="1"/>
          </p:cNvSpPr>
          <p:nvPr/>
        </p:nvSpPr>
        <p:spPr bwMode="auto">
          <a:xfrm>
            <a:off x="5118099" y="1268413"/>
            <a:ext cx="3662343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19100" indent="-4191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10000"/>
              </a:spcBef>
              <a:buClr>
                <a:srgbClr val="F46300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 signal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Clr>
                <a:srgbClr val="F46300"/>
              </a:buClr>
              <a:buSzPct val="70000"/>
              <a:buFont typeface="Wingdings" panose="05000000000000000000" pitchFamily="2" charset="2"/>
              <a:buNone/>
            </a:pPr>
            <a:endParaRPr lang="en-US" altLang="en-US" sz="2400" b="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Clr>
                <a:srgbClr val="F46300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400" b="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en-US" altLang="en-US" sz="2400" b="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altLang="en-US" sz="2400" b="0" baseline="-25000" dirty="0" err="1">
                <a:solidFill>
                  <a:schemeClr val="accent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</a:t>
            </a:r>
            <a:r>
              <a:rPr lang="en-US" altLang="en-US" sz="2400" b="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Clr>
                <a:srgbClr val="F46300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400" b="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discrete time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Clr>
                <a:srgbClr val="F46300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400" b="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= - </a:t>
            </a:r>
            <a:r>
              <a:rPr lang="en-US" altLang="en-US" sz="2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 … +  </a:t>
            </a:r>
          </a:p>
          <a:p>
            <a:pPr eaLnBrk="1" hangingPunct="1">
              <a:lnSpc>
                <a:spcPts val="1800"/>
              </a:lnSpc>
              <a:spcBef>
                <a:spcPts val="0"/>
              </a:spcBef>
              <a:buClr>
                <a:srgbClr val="F46300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400" b="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      </a:t>
            </a:r>
            <a:r>
              <a:rPr lang="en-US" altLang="en-US" sz="18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(unlike sequences in math)</a:t>
            </a:r>
          </a:p>
        </p:txBody>
      </p:sp>
      <p:sp>
        <p:nvSpPr>
          <p:cNvPr id="27654" name="Rectangle 5"/>
          <p:cNvSpPr>
            <a:spLocks noChangeArrowheads="1"/>
          </p:cNvSpPr>
          <p:nvPr/>
        </p:nvSpPr>
        <p:spPr bwMode="auto">
          <a:xfrm>
            <a:off x="762000" y="3211513"/>
            <a:ext cx="464820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19100" indent="-4191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10000"/>
              </a:spcBef>
              <a:buClr>
                <a:srgbClr val="F46300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Physicality requirements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Clr>
                <a:srgbClr val="F46300"/>
              </a:buClr>
              <a:buSzPct val="70000"/>
              <a:buFont typeface="Wingdings" panose="05000000000000000000" pitchFamily="2" charset="2"/>
              <a:buChar char="n"/>
            </a:pPr>
            <a:r>
              <a:rPr lang="en-US" altLang="en-US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s values are real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Clr>
                <a:srgbClr val="F46300"/>
              </a:buClr>
              <a:buSzPct val="70000"/>
              <a:buFont typeface="Wingdings" panose="05000000000000000000" pitchFamily="2" charset="2"/>
              <a:buChar char="n"/>
            </a:pPr>
            <a:r>
              <a:rPr lang="en-US" altLang="en-US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s values defined for all times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Clr>
                <a:srgbClr val="F46300"/>
              </a:buClr>
              <a:buSzPct val="70000"/>
              <a:buFont typeface="Wingdings" panose="05000000000000000000" pitchFamily="2" charset="2"/>
              <a:buChar char="n"/>
            </a:pPr>
            <a:r>
              <a:rPr lang="en-US" altLang="en-US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Finite energy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Clr>
                <a:srgbClr val="F46300"/>
              </a:buClr>
              <a:buSzPct val="70000"/>
              <a:buFont typeface="Wingdings" panose="05000000000000000000" pitchFamily="2" charset="2"/>
              <a:buChar char="n"/>
            </a:pPr>
            <a:r>
              <a:rPr lang="en-US" altLang="en-US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Finite bandwidth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Clr>
                <a:srgbClr val="F46300"/>
              </a:buClr>
              <a:buSzPct val="70000"/>
              <a:buFont typeface="Wingdings" panose="05000000000000000000" pitchFamily="2" charset="2"/>
              <a:buChar char="n"/>
            </a:pPr>
            <a:endParaRPr lang="en-US" altLang="en-US" sz="20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Clr>
                <a:srgbClr val="F46300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Mathematical usage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Clr>
                <a:srgbClr val="F46300"/>
              </a:buClr>
              <a:buSzPct val="70000"/>
              <a:buFont typeface="Wingdings" panose="05000000000000000000" pitchFamily="2" charset="2"/>
              <a:buChar char="n"/>
            </a:pPr>
            <a:r>
              <a:rPr lang="en-US" altLang="en-US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s may be complex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Clr>
                <a:srgbClr val="F46300"/>
              </a:buClr>
              <a:buSzPct val="70000"/>
              <a:buFont typeface="Wingdings" panose="05000000000000000000" pitchFamily="2" charset="2"/>
              <a:buChar char="n"/>
            </a:pPr>
            <a:r>
              <a:rPr lang="en-US" altLang="en-US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s may be singular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Clr>
                <a:srgbClr val="F46300"/>
              </a:buClr>
              <a:buSzPct val="70000"/>
              <a:buFont typeface="Wingdings" panose="05000000000000000000" pitchFamily="2" charset="2"/>
              <a:buChar char="n"/>
            </a:pPr>
            <a:r>
              <a:rPr lang="en-US" altLang="en-US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Infinite energy allowed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Clr>
                <a:srgbClr val="F46300"/>
              </a:buClr>
              <a:buSzPct val="70000"/>
              <a:buFont typeface="Wingdings" panose="05000000000000000000" pitchFamily="2" charset="2"/>
              <a:buChar char="n"/>
            </a:pPr>
            <a:r>
              <a:rPr lang="en-US" altLang="en-US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Infinite bandwidth allowed</a:t>
            </a:r>
          </a:p>
        </p:txBody>
      </p:sp>
      <p:sp>
        <p:nvSpPr>
          <p:cNvPr id="27655" name="Text Box 8"/>
          <p:cNvSpPr txBox="1">
            <a:spLocks noChangeArrowheads="1"/>
          </p:cNvSpPr>
          <p:nvPr/>
        </p:nvSpPr>
        <p:spPr bwMode="auto">
          <a:xfrm>
            <a:off x="4140200" y="4267200"/>
            <a:ext cx="4762500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Energy = how "big" the signal is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Bandwidth = how "fast" the signal is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1600" b="0" dirty="0">
                <a:latin typeface="Arial" panose="020B0604020202020204" pitchFamily="34" charset="0"/>
                <a:cs typeface="Arial" panose="020B0604020202020204" pitchFamily="34" charset="0"/>
              </a:rPr>
              <a:t>(we’ll see the exact definitions later)</a:t>
            </a:r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Show me the money!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5251" y="1509426"/>
            <a:ext cx="8273266" cy="4737261"/>
          </a:xfrm>
        </p:spPr>
        <p:txBody>
          <a:bodyPr/>
          <a:lstStyle/>
          <a:p>
            <a:pPr marL="0" indent="0" defTabSz="461963">
              <a:lnSpc>
                <a:spcPct val="100000"/>
              </a:lnSpc>
              <a:buNone/>
            </a:pPr>
            <a:r>
              <a:rPr lang="en-US" dirty="0"/>
              <a:t>Why are finite energy and bandwidth </a:t>
            </a:r>
            <a:r>
              <a:rPr lang="en-US" i="1" dirty="0"/>
              <a:t>physicality requirements</a:t>
            </a:r>
            <a:r>
              <a:rPr lang="en-US" dirty="0"/>
              <a:t>?</a:t>
            </a:r>
          </a:p>
          <a:p>
            <a:pPr marL="0" indent="0" defTabSz="461963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dirty="0"/>
              <a:t>Energy of a signal is related to energy in physics</a:t>
            </a:r>
          </a:p>
          <a:p>
            <a:pPr marL="0" indent="0" defTabSz="461963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	energy is conserved, so we are willing to pay for it!</a:t>
            </a:r>
          </a:p>
          <a:p>
            <a:pPr marL="0" indent="0" defTabSz="461963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		(electric bill, gas for car, food)</a:t>
            </a:r>
          </a:p>
          <a:p>
            <a:pPr marL="0" indent="0" defTabSz="461963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A signal with infinite energy </a:t>
            </a:r>
          </a:p>
          <a:p>
            <a:pPr marL="0" indent="0" defTabSz="461963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	would cost infinite money to generate!</a:t>
            </a:r>
          </a:p>
          <a:p>
            <a:pPr marL="0" indent="0" defTabSz="461963"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dirty="0"/>
              <a:t>Bandwidth of a signal </a:t>
            </a:r>
          </a:p>
          <a:p>
            <a:pPr marL="0" indent="0" defTabSz="461963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	is related to how much information the signal carries</a:t>
            </a:r>
          </a:p>
          <a:p>
            <a:pPr marL="0" indent="0" defTabSz="461963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		information always decreases (entropy always increases)			so we are willing to pay for it!</a:t>
            </a:r>
          </a:p>
          <a:p>
            <a:pPr marL="0" indent="0" defTabSz="461963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				(Internet, cellular, books, newspapers)</a:t>
            </a:r>
          </a:p>
          <a:p>
            <a:pPr marL="0" indent="0" defTabSz="461963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A signal with infinite bandwidth</a:t>
            </a:r>
          </a:p>
          <a:p>
            <a:pPr marL="0" indent="0" defTabSz="461963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	would cost infinite money to generate!</a:t>
            </a:r>
          </a:p>
          <a:p>
            <a:pPr marL="0" indent="0" defTabSz="461963">
              <a:lnSpc>
                <a:spcPct val="100000"/>
              </a:lnSpc>
              <a:buNone/>
            </a:pPr>
            <a:endParaRPr lang="en-US" dirty="0"/>
          </a:p>
          <a:p>
            <a:pPr marL="0" indent="0" defTabSz="461963">
              <a:lnSpc>
                <a:spcPct val="100000"/>
              </a:lnSpc>
              <a:buNone/>
            </a:pPr>
            <a:r>
              <a:rPr lang="en-US" dirty="0"/>
              <a:t>		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1319677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illegal signals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143" y="1416959"/>
            <a:ext cx="7803213" cy="4922195"/>
          </a:xfrm>
        </p:spPr>
        <p:txBody>
          <a:bodyPr/>
          <a:lstStyle/>
          <a:p>
            <a:pPr marL="0" indent="0" defTabSz="461963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DSP is not just mathematics</a:t>
            </a:r>
          </a:p>
          <a:p>
            <a:pPr marL="0" indent="0" defTabSz="461963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	it is a technology for interaction with the real world</a:t>
            </a:r>
          </a:p>
          <a:p>
            <a:pPr marL="0" indent="0" defTabSz="461963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dirty="0"/>
              <a:t>The conditions guarantee that signals are real objects</a:t>
            </a:r>
          </a:p>
          <a:p>
            <a:pPr marL="0" indent="0" defTabSz="461963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	of the kind we find in the real world</a:t>
            </a:r>
          </a:p>
          <a:p>
            <a:pPr marL="0" indent="0" defTabSz="461963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dirty="0"/>
              <a:t>However, requiring every object to conform to the restrictions</a:t>
            </a:r>
          </a:p>
          <a:p>
            <a:pPr marL="0" indent="0" defTabSz="461963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	would make the mathematics very hard</a:t>
            </a:r>
          </a:p>
          <a:p>
            <a:pPr marL="0" indent="0" defTabSz="461963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dirty="0"/>
              <a:t>So we will often use objects which do not obey the conditions</a:t>
            </a:r>
          </a:p>
          <a:p>
            <a:pPr defTabSz="461963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complex functions/sequences </a:t>
            </a:r>
          </a:p>
          <a:p>
            <a:pPr defTabSz="461963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objects with infinite energy</a:t>
            </a:r>
          </a:p>
          <a:p>
            <a:pPr marL="0" indent="0" defTabSz="461963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and even call them signals!</a:t>
            </a:r>
          </a:p>
          <a:p>
            <a:pPr marL="0" indent="0" defTabSz="461963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dirty="0"/>
              <a:t>But this is just to simplify the math</a:t>
            </a:r>
          </a:p>
          <a:p>
            <a:pPr marL="0" indent="0" defTabSz="461963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	the answers will be the same!</a:t>
            </a:r>
          </a:p>
          <a:p>
            <a:pPr marL="0" indent="0" defTabSz="461963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9257970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Handling</a:t>
            </a:r>
            <a:r>
              <a:rPr lang="en-US" dirty="0"/>
              <a:t> infinite energy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75309"/>
            <a:ext cx="7772400" cy="3931803"/>
          </a:xfrm>
        </p:spPr>
        <p:txBody>
          <a:bodyPr/>
          <a:lstStyle/>
          <a:p>
            <a:pPr marL="0" indent="0" defTabSz="461963">
              <a:buNone/>
            </a:pPr>
            <a:r>
              <a:rPr lang="en-US" dirty="0"/>
              <a:t>Sinusoids</a:t>
            </a:r>
          </a:p>
          <a:p>
            <a:pPr marL="0" indent="0" defTabSz="461963">
              <a:buNone/>
            </a:pPr>
            <a:r>
              <a:rPr lang="en-US" dirty="0"/>
              <a:t>	are among the most important </a:t>
            </a:r>
            <a:r>
              <a:rPr lang="en-US" i="1" dirty="0">
                <a:solidFill>
                  <a:srgbClr val="FF0000"/>
                </a:solidFill>
              </a:rPr>
              <a:t>signals</a:t>
            </a:r>
            <a:r>
              <a:rPr lang="en-US" dirty="0"/>
              <a:t> we will use</a:t>
            </a:r>
          </a:p>
          <a:p>
            <a:pPr marL="0" indent="0" defTabSz="461963">
              <a:buNone/>
            </a:pPr>
            <a:r>
              <a:rPr lang="en-US" dirty="0"/>
              <a:t>But are infinite in extent and thus have infinite energy</a:t>
            </a:r>
          </a:p>
          <a:p>
            <a:pPr marL="0" indent="0" defTabSz="461963">
              <a:buNone/>
            </a:pPr>
            <a:r>
              <a:rPr lang="en-US" dirty="0"/>
              <a:t>So we </a:t>
            </a:r>
            <a:r>
              <a:rPr lang="en-US" i="1" dirty="0"/>
              <a:t>fix</a:t>
            </a:r>
            <a:r>
              <a:rPr lang="en-US" dirty="0"/>
              <a:t> them (limit them to a finite time duration)</a:t>
            </a:r>
          </a:p>
          <a:p>
            <a:pPr marL="0" indent="0" defTabSz="461963">
              <a:spcBef>
                <a:spcPts val="0"/>
              </a:spcBef>
              <a:buNone/>
            </a:pPr>
            <a:r>
              <a:rPr lang="en-US" dirty="0"/>
              <a:t>	by multiplying them by a </a:t>
            </a:r>
            <a:r>
              <a:rPr lang="en-US" i="1" dirty="0"/>
              <a:t>gating signal</a:t>
            </a:r>
          </a:p>
          <a:p>
            <a:pPr marL="0" indent="0" defTabSz="461963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26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2234" y="1624066"/>
            <a:ext cx="2702103" cy="9140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1613" y="1624066"/>
            <a:ext cx="3204306" cy="914025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1373304" y="4776610"/>
            <a:ext cx="5819469" cy="1238036"/>
            <a:chOff x="1373304" y="4776610"/>
            <a:chExt cx="5819469" cy="123803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28109" y="4776610"/>
              <a:ext cx="5743254" cy="1238036"/>
            </a:xfrm>
            <a:prstGeom prst="rect">
              <a:avLst/>
            </a:prstGeom>
          </p:spPr>
        </p:pic>
        <p:cxnSp>
          <p:nvCxnSpPr>
            <p:cNvPr id="20" name="Straight Arrow Connector 19"/>
            <p:cNvCxnSpPr/>
            <p:nvPr/>
          </p:nvCxnSpPr>
          <p:spPr bwMode="auto">
            <a:xfrm>
              <a:off x="7108009" y="5385393"/>
              <a:ext cx="84764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1" name="Straight Arrow Connector 20"/>
            <p:cNvCxnSpPr/>
            <p:nvPr/>
          </p:nvCxnSpPr>
          <p:spPr bwMode="auto">
            <a:xfrm flipH="1">
              <a:off x="1373304" y="5383689"/>
              <a:ext cx="84764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23" name="Group 22"/>
          <p:cNvGrpSpPr/>
          <p:nvPr/>
        </p:nvGrpSpPr>
        <p:grpSpPr>
          <a:xfrm>
            <a:off x="5907640" y="3871959"/>
            <a:ext cx="2717248" cy="531900"/>
            <a:chOff x="5907640" y="3871959"/>
            <a:chExt cx="2717248" cy="53190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77299" y="3975233"/>
              <a:ext cx="2188127" cy="428626"/>
            </a:xfrm>
            <a:prstGeom prst="rect">
              <a:avLst/>
            </a:prstGeom>
          </p:spPr>
        </p:pic>
        <p:cxnSp>
          <p:nvCxnSpPr>
            <p:cNvPr id="11" name="Straight Connector 10"/>
            <p:cNvCxnSpPr/>
            <p:nvPr/>
          </p:nvCxnSpPr>
          <p:spPr bwMode="auto">
            <a:xfrm>
              <a:off x="5907640" y="4383134"/>
              <a:ext cx="271724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Arrow Connector 16"/>
            <p:cNvCxnSpPr/>
            <p:nvPr/>
          </p:nvCxnSpPr>
          <p:spPr bwMode="auto">
            <a:xfrm>
              <a:off x="8209054" y="4380244"/>
              <a:ext cx="84764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9" name="Straight Arrow Connector 18"/>
            <p:cNvCxnSpPr/>
            <p:nvPr/>
          </p:nvCxnSpPr>
          <p:spPr bwMode="auto">
            <a:xfrm flipH="1">
              <a:off x="6008668" y="4388806"/>
              <a:ext cx="84764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2" name="TextBox 21"/>
            <p:cNvSpPr txBox="1"/>
            <p:nvPr/>
          </p:nvSpPr>
          <p:spPr>
            <a:xfrm>
              <a:off x="7566935" y="3871959"/>
              <a:ext cx="23630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0070C0"/>
                  </a:solidFill>
                </a:rPr>
                <a:t>1</a:t>
              </a:r>
              <a:endParaRPr lang="en-US" dirty="0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6721575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isn’t a signal? Part 2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81" y="1308100"/>
            <a:ext cx="6788119" cy="470228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27</a:t>
            </a:fld>
            <a:endParaRPr lang="en-US" altLang="en-US"/>
          </a:p>
        </p:txBody>
      </p:sp>
      <p:sp>
        <p:nvSpPr>
          <p:cNvPr id="3" name="TextBox 2"/>
          <p:cNvSpPr txBox="1"/>
          <p:nvPr/>
        </p:nvSpPr>
        <p:spPr>
          <a:xfrm>
            <a:off x="421241" y="6298058"/>
            <a:ext cx="7715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n-lt"/>
              </a:rPr>
              <a:t>After trying look here - </a:t>
            </a:r>
            <a:r>
              <a:rPr lang="en-US" sz="1800" dirty="0">
                <a:latin typeface="+mn-lt"/>
                <a:hlinkClick r:id="rId3"/>
              </a:rPr>
              <a:t>http://www.dspcsp.com/exercises/X2-1-1.pdf</a:t>
            </a:r>
            <a:r>
              <a:rPr lang="en-US" sz="1800" dirty="0">
                <a:latin typeface="+mn-lt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403E9C-D781-443C-AF72-CCC4928628D0}"/>
              </a:ext>
            </a:extLst>
          </p:cNvPr>
          <p:cNvSpPr txBox="1"/>
          <p:nvPr/>
        </p:nvSpPr>
        <p:spPr>
          <a:xfrm>
            <a:off x="5659654" y="5784888"/>
            <a:ext cx="82777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dirty="0">
                <a:solidFill>
                  <a:schemeClr val="accent6">
                    <a:lumMod val="50000"/>
                  </a:schemeClr>
                </a:solidFill>
                <a:latin typeface="+mj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simulation</a:t>
            </a:r>
            <a:endParaRPr lang="en-US" b="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00564030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7063" y="165100"/>
            <a:ext cx="668655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Some digital signals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638" y="1689100"/>
            <a:ext cx="3656012" cy="491648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chemeClr val="accent6"/>
                </a:solidFill>
              </a:rPr>
              <a:t>Zero signal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chemeClr val="accent6"/>
                </a:solidFill>
              </a:rPr>
              <a:t>	</a:t>
            </a:r>
            <a:r>
              <a:rPr lang="en-US" sz="1600" b="1" dirty="0" err="1">
                <a:solidFill>
                  <a:schemeClr val="accent6"/>
                </a:solidFill>
              </a:rPr>
              <a:t>s</a:t>
            </a:r>
            <a:r>
              <a:rPr lang="en-US" sz="1600" b="1" baseline="-25000" dirty="0" err="1">
                <a:solidFill>
                  <a:schemeClr val="accent6"/>
                </a:solidFill>
              </a:rPr>
              <a:t>n</a:t>
            </a:r>
            <a:r>
              <a:rPr lang="en-US" sz="1600" b="1" dirty="0">
                <a:solidFill>
                  <a:schemeClr val="accent6"/>
                </a:solidFill>
              </a:rPr>
              <a:t> = 0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endParaRPr lang="en-US" sz="1600" b="1" dirty="0">
              <a:solidFill>
                <a:schemeClr val="accent6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endParaRPr lang="en-US" sz="1600" b="1" dirty="0">
              <a:solidFill>
                <a:srgbClr val="FF330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rgbClr val="FF3300"/>
                </a:solidFill>
              </a:rPr>
              <a:t>Constant signal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600" b="1" dirty="0">
                <a:solidFill>
                  <a:srgbClr val="FF3300"/>
                </a:solidFill>
              </a:rPr>
              <a:t>( </a:t>
            </a:r>
            <a:r>
              <a:rPr lang="en-US" sz="1600" b="1" dirty="0">
                <a:solidFill>
                  <a:srgbClr val="FF3300"/>
                </a:solidFill>
                <a:sym typeface="Symbol"/>
              </a:rPr>
              <a:t></a:t>
            </a:r>
            <a:r>
              <a:rPr lang="en-US" sz="1600" b="1" dirty="0">
                <a:solidFill>
                  <a:srgbClr val="FF3300"/>
                </a:solidFill>
              </a:rPr>
              <a:t> energy!) </a:t>
            </a:r>
            <a:r>
              <a:rPr lang="en-US" sz="1600" b="1" dirty="0" err="1">
                <a:solidFill>
                  <a:srgbClr val="FF0000"/>
                </a:solidFill>
              </a:rPr>
              <a:t>s</a:t>
            </a:r>
            <a:r>
              <a:rPr lang="en-US" sz="1600" b="1" baseline="-25000" dirty="0" err="1">
                <a:solidFill>
                  <a:srgbClr val="FF0000"/>
                </a:solidFill>
              </a:rPr>
              <a:t>n</a:t>
            </a:r>
            <a:r>
              <a:rPr lang="en-US" sz="1600" b="1" dirty="0">
                <a:solidFill>
                  <a:srgbClr val="FF0000"/>
                </a:solidFill>
              </a:rPr>
              <a:t> = k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endParaRPr lang="en-US" sz="1600" b="1" dirty="0">
              <a:solidFill>
                <a:schemeClr val="accent6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endParaRPr lang="en-US" sz="1600" b="1" dirty="0">
              <a:solidFill>
                <a:schemeClr val="accent6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chemeClr val="accent6"/>
                </a:solidFill>
              </a:rPr>
              <a:t>Unit Impulse (UI)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600" b="1" dirty="0">
                <a:solidFill>
                  <a:schemeClr val="accent6"/>
                </a:solidFill>
              </a:rPr>
              <a:t>	</a:t>
            </a:r>
            <a:r>
              <a:rPr lang="en-US" sz="1600" b="1" dirty="0" err="1">
                <a:solidFill>
                  <a:schemeClr val="accent6"/>
                </a:solidFill>
              </a:rPr>
              <a:t>s</a:t>
            </a:r>
            <a:r>
              <a:rPr lang="en-US" sz="1600" b="1" baseline="-25000" dirty="0" err="1">
                <a:solidFill>
                  <a:schemeClr val="accent6"/>
                </a:solidFill>
              </a:rPr>
              <a:t>n</a:t>
            </a:r>
            <a:r>
              <a:rPr lang="en-US" sz="1600" b="1" dirty="0">
                <a:solidFill>
                  <a:schemeClr val="accent6"/>
                </a:solidFill>
              </a:rPr>
              <a:t> = </a:t>
            </a:r>
            <a:r>
              <a:rPr lang="el-GR" sz="1600" b="1" dirty="0">
                <a:solidFill>
                  <a:schemeClr val="accent6"/>
                </a:solidFill>
              </a:rPr>
              <a:t>δ</a:t>
            </a:r>
            <a:r>
              <a:rPr lang="en-US" sz="1600" b="1" baseline="-25000" dirty="0">
                <a:solidFill>
                  <a:schemeClr val="accent6"/>
                </a:solidFill>
              </a:rPr>
              <a:t>n,0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endParaRPr lang="en-US" sz="1600" b="1" dirty="0">
              <a:solidFill>
                <a:schemeClr val="accent6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endParaRPr lang="en-US" sz="1600" b="1" dirty="0">
              <a:solidFill>
                <a:schemeClr val="accent6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endParaRPr lang="en-US" sz="1600" b="1" dirty="0">
              <a:solidFill>
                <a:schemeClr val="accent6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chemeClr val="accent6"/>
                </a:solidFill>
              </a:rPr>
              <a:t>Shifted Unit Impulse (SUI)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600" b="1" dirty="0">
                <a:solidFill>
                  <a:schemeClr val="accent6"/>
                </a:solidFill>
              </a:rPr>
              <a:t>	 </a:t>
            </a:r>
            <a:r>
              <a:rPr lang="en-US" sz="1600" b="1" dirty="0" err="1">
                <a:solidFill>
                  <a:schemeClr val="accent6"/>
                </a:solidFill>
              </a:rPr>
              <a:t>s</a:t>
            </a:r>
            <a:r>
              <a:rPr lang="en-US" sz="1600" b="1" baseline="-25000" dirty="0" err="1">
                <a:solidFill>
                  <a:schemeClr val="accent6"/>
                </a:solidFill>
              </a:rPr>
              <a:t>n</a:t>
            </a:r>
            <a:r>
              <a:rPr lang="en-US" sz="1600" b="1" dirty="0">
                <a:solidFill>
                  <a:schemeClr val="accent6"/>
                </a:solidFill>
              </a:rPr>
              <a:t> = </a:t>
            </a:r>
            <a:r>
              <a:rPr lang="el-GR" sz="1600" b="1" dirty="0">
                <a:solidFill>
                  <a:schemeClr val="accent6"/>
                </a:solidFill>
              </a:rPr>
              <a:t>δ</a:t>
            </a:r>
            <a:r>
              <a:rPr lang="en-US" sz="1600" b="1" baseline="-25000" dirty="0" err="1">
                <a:solidFill>
                  <a:schemeClr val="accent6"/>
                </a:solidFill>
              </a:rPr>
              <a:t>n,m</a:t>
            </a:r>
            <a:endParaRPr lang="en-US" sz="1600" b="1" dirty="0">
              <a:solidFill>
                <a:schemeClr val="accent6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endParaRPr lang="en-US" sz="1600" b="1" dirty="0">
              <a:solidFill>
                <a:srgbClr val="FF330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endParaRPr lang="en-US" sz="1600" b="1" dirty="0">
              <a:solidFill>
                <a:srgbClr val="FF330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rgbClr val="FF3300"/>
                </a:solidFill>
              </a:rPr>
              <a:t>Step ( </a:t>
            </a:r>
            <a:r>
              <a:rPr lang="en-US" sz="1600" b="1" dirty="0">
                <a:solidFill>
                  <a:srgbClr val="FF3300"/>
                </a:solidFill>
                <a:sym typeface="Symbol"/>
              </a:rPr>
              <a:t></a:t>
            </a:r>
            <a:r>
              <a:rPr lang="en-US" sz="1600" b="1" dirty="0">
                <a:solidFill>
                  <a:srgbClr val="FF3300"/>
                </a:solidFill>
              </a:rPr>
              <a:t> energy!)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600" b="1" dirty="0">
                <a:solidFill>
                  <a:srgbClr val="FF3300"/>
                </a:solidFill>
              </a:rPr>
              <a:t>	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s</a:t>
            </a:r>
            <a:r>
              <a:rPr lang="en-US" sz="1600" b="1" baseline="-25000" dirty="0" err="1">
                <a:solidFill>
                  <a:srgbClr val="FF0000"/>
                </a:solidFill>
              </a:rPr>
              <a:t>n</a:t>
            </a:r>
            <a:r>
              <a:rPr lang="en-US" sz="1600" b="1" dirty="0">
                <a:solidFill>
                  <a:srgbClr val="FF0000"/>
                </a:solidFill>
              </a:rPr>
              <a:t> = </a:t>
            </a:r>
            <a:r>
              <a:rPr lang="el-GR" sz="1600" b="1" dirty="0">
                <a:solidFill>
                  <a:srgbClr val="FF0000"/>
                </a:solidFill>
              </a:rPr>
              <a:t>θ</a:t>
            </a:r>
            <a:r>
              <a:rPr lang="en-US" sz="1600" b="1" baseline="-25000" dirty="0">
                <a:solidFill>
                  <a:srgbClr val="FF0000"/>
                </a:solidFill>
              </a:rPr>
              <a:t>n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endParaRPr lang="en-US" sz="1600" b="1" dirty="0">
              <a:solidFill>
                <a:srgbClr val="FF33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AC28A7E8-54A7-4FCE-84D3-3713CB34B58D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28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8677" name="Group 268"/>
          <p:cNvGrpSpPr>
            <a:grpSpLocks/>
          </p:cNvGrpSpPr>
          <p:nvPr/>
        </p:nvGrpSpPr>
        <p:grpSpPr bwMode="auto">
          <a:xfrm>
            <a:off x="3050125" y="1512888"/>
            <a:ext cx="4914900" cy="650875"/>
            <a:chOff x="3038475" y="1581150"/>
            <a:chExt cx="4914900" cy="650875"/>
          </a:xfrm>
        </p:grpSpPr>
        <p:cxnSp>
          <p:nvCxnSpPr>
            <p:cNvPr id="6" name="Straight Arrow Connector 5"/>
            <p:cNvCxnSpPr/>
            <p:nvPr/>
          </p:nvCxnSpPr>
          <p:spPr bwMode="auto">
            <a:xfrm>
              <a:off x="3111500" y="1936750"/>
              <a:ext cx="4749800" cy="1587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8856" name="Straight Connector 9"/>
            <p:cNvCxnSpPr>
              <a:cxnSpLocks noChangeShapeType="1"/>
            </p:cNvCxnSpPr>
            <p:nvPr/>
          </p:nvCxnSpPr>
          <p:spPr bwMode="auto">
            <a:xfrm rot="5400000">
              <a:off x="3327400" y="1937178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857" name="Straight Connector 10"/>
            <p:cNvCxnSpPr>
              <a:cxnSpLocks noChangeShapeType="1"/>
            </p:cNvCxnSpPr>
            <p:nvPr/>
          </p:nvCxnSpPr>
          <p:spPr bwMode="auto">
            <a:xfrm rot="5400000">
              <a:off x="3479800" y="1937178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858" name="Straight Connector 11"/>
            <p:cNvCxnSpPr>
              <a:cxnSpLocks noChangeShapeType="1"/>
            </p:cNvCxnSpPr>
            <p:nvPr/>
          </p:nvCxnSpPr>
          <p:spPr bwMode="auto">
            <a:xfrm rot="5400000">
              <a:off x="3632200" y="1937178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859" name="Straight Connector 12"/>
            <p:cNvCxnSpPr>
              <a:cxnSpLocks noChangeShapeType="1"/>
            </p:cNvCxnSpPr>
            <p:nvPr/>
          </p:nvCxnSpPr>
          <p:spPr bwMode="auto">
            <a:xfrm rot="5400000">
              <a:off x="3784600" y="1937178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860" name="Straight Connector 13"/>
            <p:cNvCxnSpPr>
              <a:cxnSpLocks noChangeShapeType="1"/>
            </p:cNvCxnSpPr>
            <p:nvPr/>
          </p:nvCxnSpPr>
          <p:spPr bwMode="auto">
            <a:xfrm rot="5400000">
              <a:off x="3937000" y="1937178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861" name="Straight Connector 36"/>
            <p:cNvCxnSpPr>
              <a:cxnSpLocks noChangeShapeType="1"/>
            </p:cNvCxnSpPr>
            <p:nvPr/>
          </p:nvCxnSpPr>
          <p:spPr bwMode="auto">
            <a:xfrm rot="5400000">
              <a:off x="4086198" y="1933544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862" name="Straight Connector 37"/>
            <p:cNvCxnSpPr>
              <a:cxnSpLocks noChangeShapeType="1"/>
            </p:cNvCxnSpPr>
            <p:nvPr/>
          </p:nvCxnSpPr>
          <p:spPr bwMode="auto">
            <a:xfrm rot="5400000">
              <a:off x="4238598" y="1933544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863" name="Straight Connector 38"/>
            <p:cNvCxnSpPr>
              <a:cxnSpLocks noChangeShapeType="1"/>
            </p:cNvCxnSpPr>
            <p:nvPr/>
          </p:nvCxnSpPr>
          <p:spPr bwMode="auto">
            <a:xfrm rot="5400000">
              <a:off x="4390998" y="1933544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864" name="Straight Connector 39"/>
            <p:cNvCxnSpPr>
              <a:cxnSpLocks noChangeShapeType="1"/>
            </p:cNvCxnSpPr>
            <p:nvPr/>
          </p:nvCxnSpPr>
          <p:spPr bwMode="auto">
            <a:xfrm rot="5400000">
              <a:off x="4543398" y="1933544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865" name="Straight Connector 41"/>
            <p:cNvCxnSpPr>
              <a:cxnSpLocks noChangeShapeType="1"/>
            </p:cNvCxnSpPr>
            <p:nvPr/>
          </p:nvCxnSpPr>
          <p:spPr bwMode="auto">
            <a:xfrm rot="5400000">
              <a:off x="4689683" y="1938509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866" name="Straight Connector 42"/>
            <p:cNvCxnSpPr>
              <a:cxnSpLocks noChangeShapeType="1"/>
            </p:cNvCxnSpPr>
            <p:nvPr/>
          </p:nvCxnSpPr>
          <p:spPr bwMode="auto">
            <a:xfrm rot="5400000">
              <a:off x="4842083" y="1938509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867" name="Straight Connector 43"/>
            <p:cNvCxnSpPr>
              <a:cxnSpLocks noChangeShapeType="1"/>
            </p:cNvCxnSpPr>
            <p:nvPr/>
          </p:nvCxnSpPr>
          <p:spPr bwMode="auto">
            <a:xfrm rot="5400000">
              <a:off x="4994483" y="1938509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868" name="Straight Connector 44"/>
            <p:cNvCxnSpPr>
              <a:cxnSpLocks noChangeShapeType="1"/>
            </p:cNvCxnSpPr>
            <p:nvPr/>
          </p:nvCxnSpPr>
          <p:spPr bwMode="auto">
            <a:xfrm rot="5400000">
              <a:off x="5146883" y="1938509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869" name="Straight Connector 45"/>
            <p:cNvCxnSpPr>
              <a:cxnSpLocks noChangeShapeType="1"/>
            </p:cNvCxnSpPr>
            <p:nvPr/>
          </p:nvCxnSpPr>
          <p:spPr bwMode="auto">
            <a:xfrm rot="5400000">
              <a:off x="5296081" y="1934875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870" name="Straight Connector 46"/>
            <p:cNvCxnSpPr>
              <a:cxnSpLocks noChangeShapeType="1"/>
            </p:cNvCxnSpPr>
            <p:nvPr/>
          </p:nvCxnSpPr>
          <p:spPr bwMode="auto">
            <a:xfrm rot="5400000">
              <a:off x="5448481" y="1934875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871" name="Straight Connector 47"/>
            <p:cNvCxnSpPr>
              <a:cxnSpLocks noChangeShapeType="1"/>
            </p:cNvCxnSpPr>
            <p:nvPr/>
          </p:nvCxnSpPr>
          <p:spPr bwMode="auto">
            <a:xfrm rot="5400000">
              <a:off x="5600881" y="1934875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872" name="Straight Connector 48"/>
            <p:cNvCxnSpPr>
              <a:cxnSpLocks noChangeShapeType="1"/>
            </p:cNvCxnSpPr>
            <p:nvPr/>
          </p:nvCxnSpPr>
          <p:spPr bwMode="auto">
            <a:xfrm rot="5400000">
              <a:off x="5753281" y="1934875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873" name="Straight Connector 55"/>
            <p:cNvCxnSpPr>
              <a:cxnSpLocks noChangeShapeType="1"/>
            </p:cNvCxnSpPr>
            <p:nvPr/>
          </p:nvCxnSpPr>
          <p:spPr bwMode="auto">
            <a:xfrm rot="5400000">
              <a:off x="5901688" y="1934875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874" name="Straight Connector 56"/>
            <p:cNvCxnSpPr>
              <a:cxnSpLocks noChangeShapeType="1"/>
            </p:cNvCxnSpPr>
            <p:nvPr/>
          </p:nvCxnSpPr>
          <p:spPr bwMode="auto">
            <a:xfrm rot="5400000">
              <a:off x="6054088" y="1934875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875" name="Straight Connector 57"/>
            <p:cNvCxnSpPr>
              <a:cxnSpLocks noChangeShapeType="1"/>
            </p:cNvCxnSpPr>
            <p:nvPr/>
          </p:nvCxnSpPr>
          <p:spPr bwMode="auto">
            <a:xfrm rot="5400000">
              <a:off x="6206488" y="1934875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876" name="Straight Connector 58"/>
            <p:cNvCxnSpPr>
              <a:cxnSpLocks noChangeShapeType="1"/>
            </p:cNvCxnSpPr>
            <p:nvPr/>
          </p:nvCxnSpPr>
          <p:spPr bwMode="auto">
            <a:xfrm rot="5400000">
              <a:off x="6352773" y="1939840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877" name="Straight Connector 59"/>
            <p:cNvCxnSpPr>
              <a:cxnSpLocks noChangeShapeType="1"/>
            </p:cNvCxnSpPr>
            <p:nvPr/>
          </p:nvCxnSpPr>
          <p:spPr bwMode="auto">
            <a:xfrm rot="5400000">
              <a:off x="6505173" y="1939840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878" name="Straight Connector 60"/>
            <p:cNvCxnSpPr>
              <a:cxnSpLocks noChangeShapeType="1"/>
            </p:cNvCxnSpPr>
            <p:nvPr/>
          </p:nvCxnSpPr>
          <p:spPr bwMode="auto">
            <a:xfrm rot="5400000">
              <a:off x="6657573" y="1939840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879" name="Straight Connector 61"/>
            <p:cNvCxnSpPr>
              <a:cxnSpLocks noChangeShapeType="1"/>
            </p:cNvCxnSpPr>
            <p:nvPr/>
          </p:nvCxnSpPr>
          <p:spPr bwMode="auto">
            <a:xfrm rot="5400000">
              <a:off x="6809973" y="1939840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880" name="Straight Connector 62"/>
            <p:cNvCxnSpPr>
              <a:cxnSpLocks noChangeShapeType="1"/>
            </p:cNvCxnSpPr>
            <p:nvPr/>
          </p:nvCxnSpPr>
          <p:spPr bwMode="auto">
            <a:xfrm rot="5400000">
              <a:off x="6959171" y="1936206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881" name="Straight Connector 63"/>
            <p:cNvCxnSpPr>
              <a:cxnSpLocks noChangeShapeType="1"/>
            </p:cNvCxnSpPr>
            <p:nvPr/>
          </p:nvCxnSpPr>
          <p:spPr bwMode="auto">
            <a:xfrm rot="5400000">
              <a:off x="7111571" y="1936206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882" name="Straight Connector 64"/>
            <p:cNvCxnSpPr>
              <a:cxnSpLocks noChangeShapeType="1"/>
            </p:cNvCxnSpPr>
            <p:nvPr/>
          </p:nvCxnSpPr>
          <p:spPr bwMode="auto">
            <a:xfrm rot="5400000">
              <a:off x="7263971" y="1936206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883" name="Straight Connector 65"/>
            <p:cNvCxnSpPr>
              <a:cxnSpLocks noChangeShapeType="1"/>
            </p:cNvCxnSpPr>
            <p:nvPr/>
          </p:nvCxnSpPr>
          <p:spPr bwMode="auto">
            <a:xfrm rot="5400000">
              <a:off x="7416371" y="1936206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8884" name="Oval 66"/>
            <p:cNvSpPr>
              <a:spLocks noChangeArrowheads="1"/>
            </p:cNvSpPr>
            <p:nvPr/>
          </p:nvSpPr>
          <p:spPr bwMode="auto">
            <a:xfrm>
              <a:off x="5176299" y="1902210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4972050" y="1919287"/>
              <a:ext cx="454025" cy="27622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200" dirty="0">
                  <a:latin typeface="+mn-lt"/>
                </a:rPr>
                <a:t>n=0</a:t>
              </a:r>
            </a:p>
          </p:txBody>
        </p:sp>
        <p:sp>
          <p:nvSpPr>
            <p:cNvPr id="28886" name="Rectangle 221"/>
            <p:cNvSpPr>
              <a:spLocks noChangeArrowheads="1"/>
            </p:cNvSpPr>
            <p:nvPr/>
          </p:nvSpPr>
          <p:spPr bwMode="auto">
            <a:xfrm>
              <a:off x="3038475" y="1581150"/>
              <a:ext cx="4914900" cy="650875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887" name="Oval 186"/>
            <p:cNvSpPr>
              <a:spLocks noChangeArrowheads="1"/>
            </p:cNvSpPr>
            <p:nvPr/>
          </p:nvSpPr>
          <p:spPr bwMode="auto">
            <a:xfrm>
              <a:off x="5328699" y="1903541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888" name="Oval 220"/>
            <p:cNvSpPr>
              <a:spLocks noChangeArrowheads="1"/>
            </p:cNvSpPr>
            <p:nvPr/>
          </p:nvSpPr>
          <p:spPr bwMode="auto">
            <a:xfrm>
              <a:off x="5481099" y="1904872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889" name="Oval 223"/>
            <p:cNvSpPr>
              <a:spLocks noChangeArrowheads="1"/>
            </p:cNvSpPr>
            <p:nvPr/>
          </p:nvSpPr>
          <p:spPr bwMode="auto">
            <a:xfrm>
              <a:off x="5633499" y="1897099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890" name="Oval 225"/>
            <p:cNvSpPr>
              <a:spLocks noChangeArrowheads="1"/>
            </p:cNvSpPr>
            <p:nvPr/>
          </p:nvSpPr>
          <p:spPr bwMode="auto">
            <a:xfrm>
              <a:off x="5785899" y="1898430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891" name="Oval 227"/>
            <p:cNvSpPr>
              <a:spLocks noChangeArrowheads="1"/>
            </p:cNvSpPr>
            <p:nvPr/>
          </p:nvSpPr>
          <p:spPr bwMode="auto">
            <a:xfrm>
              <a:off x="5938299" y="1899761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892" name="Oval 228"/>
            <p:cNvSpPr>
              <a:spLocks noChangeArrowheads="1"/>
            </p:cNvSpPr>
            <p:nvPr/>
          </p:nvSpPr>
          <p:spPr bwMode="auto">
            <a:xfrm>
              <a:off x="6084349" y="1901092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893" name="Oval 232"/>
            <p:cNvSpPr>
              <a:spLocks noChangeArrowheads="1"/>
            </p:cNvSpPr>
            <p:nvPr/>
          </p:nvSpPr>
          <p:spPr bwMode="auto">
            <a:xfrm>
              <a:off x="6237289" y="1898430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894" name="Oval 233"/>
            <p:cNvSpPr>
              <a:spLocks noChangeArrowheads="1"/>
            </p:cNvSpPr>
            <p:nvPr/>
          </p:nvSpPr>
          <p:spPr bwMode="auto">
            <a:xfrm>
              <a:off x="6389689" y="1899761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895" name="Oval 234"/>
            <p:cNvSpPr>
              <a:spLocks noChangeArrowheads="1"/>
            </p:cNvSpPr>
            <p:nvPr/>
          </p:nvSpPr>
          <p:spPr bwMode="auto">
            <a:xfrm>
              <a:off x="6535739" y="1901092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896" name="Oval 236"/>
            <p:cNvSpPr>
              <a:spLocks noChangeArrowheads="1"/>
            </p:cNvSpPr>
            <p:nvPr/>
          </p:nvSpPr>
          <p:spPr bwMode="auto">
            <a:xfrm>
              <a:off x="6687599" y="1898430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897" name="Oval 237"/>
            <p:cNvSpPr>
              <a:spLocks noChangeArrowheads="1"/>
            </p:cNvSpPr>
            <p:nvPr/>
          </p:nvSpPr>
          <p:spPr bwMode="auto">
            <a:xfrm>
              <a:off x="6839999" y="1899761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898" name="Oval 238"/>
            <p:cNvSpPr>
              <a:spLocks noChangeArrowheads="1"/>
            </p:cNvSpPr>
            <p:nvPr/>
          </p:nvSpPr>
          <p:spPr bwMode="auto">
            <a:xfrm>
              <a:off x="6992399" y="1901092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899" name="Oval 239"/>
            <p:cNvSpPr>
              <a:spLocks noChangeArrowheads="1"/>
            </p:cNvSpPr>
            <p:nvPr/>
          </p:nvSpPr>
          <p:spPr bwMode="auto">
            <a:xfrm>
              <a:off x="7151689" y="1898430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900" name="Oval 240"/>
            <p:cNvSpPr>
              <a:spLocks noChangeArrowheads="1"/>
            </p:cNvSpPr>
            <p:nvPr/>
          </p:nvSpPr>
          <p:spPr bwMode="auto">
            <a:xfrm>
              <a:off x="7297739" y="1899761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901" name="Oval 241"/>
            <p:cNvSpPr>
              <a:spLocks noChangeArrowheads="1"/>
            </p:cNvSpPr>
            <p:nvPr/>
          </p:nvSpPr>
          <p:spPr bwMode="auto">
            <a:xfrm>
              <a:off x="7450139" y="1901092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902" name="Oval 256"/>
            <p:cNvSpPr>
              <a:spLocks noChangeArrowheads="1"/>
            </p:cNvSpPr>
            <p:nvPr/>
          </p:nvSpPr>
          <p:spPr bwMode="auto">
            <a:xfrm>
              <a:off x="3360199" y="1904780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903" name="Oval 257"/>
            <p:cNvSpPr>
              <a:spLocks noChangeArrowheads="1"/>
            </p:cNvSpPr>
            <p:nvPr/>
          </p:nvSpPr>
          <p:spPr bwMode="auto">
            <a:xfrm>
              <a:off x="3512599" y="1906111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904" name="Oval 258"/>
            <p:cNvSpPr>
              <a:spLocks noChangeArrowheads="1"/>
            </p:cNvSpPr>
            <p:nvPr/>
          </p:nvSpPr>
          <p:spPr bwMode="auto">
            <a:xfrm>
              <a:off x="3658649" y="1907442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905" name="Oval 259"/>
            <p:cNvSpPr>
              <a:spLocks noChangeArrowheads="1"/>
            </p:cNvSpPr>
            <p:nvPr/>
          </p:nvSpPr>
          <p:spPr bwMode="auto">
            <a:xfrm>
              <a:off x="3811589" y="1904780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906" name="Oval 260"/>
            <p:cNvSpPr>
              <a:spLocks noChangeArrowheads="1"/>
            </p:cNvSpPr>
            <p:nvPr/>
          </p:nvSpPr>
          <p:spPr bwMode="auto">
            <a:xfrm>
              <a:off x="3963989" y="1906111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907" name="Oval 261"/>
            <p:cNvSpPr>
              <a:spLocks noChangeArrowheads="1"/>
            </p:cNvSpPr>
            <p:nvPr/>
          </p:nvSpPr>
          <p:spPr bwMode="auto">
            <a:xfrm>
              <a:off x="4110039" y="1907442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908" name="Oval 262"/>
            <p:cNvSpPr>
              <a:spLocks noChangeArrowheads="1"/>
            </p:cNvSpPr>
            <p:nvPr/>
          </p:nvSpPr>
          <p:spPr bwMode="auto">
            <a:xfrm>
              <a:off x="4261899" y="1904780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909" name="Oval 263"/>
            <p:cNvSpPr>
              <a:spLocks noChangeArrowheads="1"/>
            </p:cNvSpPr>
            <p:nvPr/>
          </p:nvSpPr>
          <p:spPr bwMode="auto">
            <a:xfrm>
              <a:off x="4414299" y="1906111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910" name="Oval 264"/>
            <p:cNvSpPr>
              <a:spLocks noChangeArrowheads="1"/>
            </p:cNvSpPr>
            <p:nvPr/>
          </p:nvSpPr>
          <p:spPr bwMode="auto">
            <a:xfrm>
              <a:off x="4566699" y="1907442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911" name="Oval 265"/>
            <p:cNvSpPr>
              <a:spLocks noChangeArrowheads="1"/>
            </p:cNvSpPr>
            <p:nvPr/>
          </p:nvSpPr>
          <p:spPr bwMode="auto">
            <a:xfrm>
              <a:off x="4725989" y="1904780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912" name="Oval 266"/>
            <p:cNvSpPr>
              <a:spLocks noChangeArrowheads="1"/>
            </p:cNvSpPr>
            <p:nvPr/>
          </p:nvSpPr>
          <p:spPr bwMode="auto">
            <a:xfrm>
              <a:off x="4872039" y="1906111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913" name="Oval 267"/>
            <p:cNvSpPr>
              <a:spLocks noChangeArrowheads="1"/>
            </p:cNvSpPr>
            <p:nvPr/>
          </p:nvSpPr>
          <p:spPr bwMode="auto">
            <a:xfrm>
              <a:off x="5024439" y="1907442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28678" name="Group 329"/>
          <p:cNvGrpSpPr>
            <a:grpSpLocks/>
          </p:cNvGrpSpPr>
          <p:nvPr/>
        </p:nvGrpSpPr>
        <p:grpSpPr bwMode="auto">
          <a:xfrm>
            <a:off x="3058062" y="2468563"/>
            <a:ext cx="4914900" cy="650875"/>
            <a:chOff x="3018346" y="2509927"/>
            <a:chExt cx="4914900" cy="650875"/>
          </a:xfrm>
        </p:grpSpPr>
        <p:cxnSp>
          <p:nvCxnSpPr>
            <p:cNvPr id="271" name="Straight Arrow Connector 270"/>
            <p:cNvCxnSpPr/>
            <p:nvPr/>
          </p:nvCxnSpPr>
          <p:spPr bwMode="auto">
            <a:xfrm>
              <a:off x="3091371" y="2865527"/>
              <a:ext cx="4749800" cy="1587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8797" name="Straight Connector 271"/>
            <p:cNvCxnSpPr>
              <a:cxnSpLocks noChangeShapeType="1"/>
            </p:cNvCxnSpPr>
            <p:nvPr/>
          </p:nvCxnSpPr>
          <p:spPr bwMode="auto">
            <a:xfrm rot="5400000">
              <a:off x="3307271" y="2865955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98" name="Straight Connector 272"/>
            <p:cNvCxnSpPr>
              <a:cxnSpLocks noChangeShapeType="1"/>
            </p:cNvCxnSpPr>
            <p:nvPr/>
          </p:nvCxnSpPr>
          <p:spPr bwMode="auto">
            <a:xfrm rot="5400000">
              <a:off x="3459671" y="2865955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99" name="Straight Connector 273"/>
            <p:cNvCxnSpPr>
              <a:cxnSpLocks noChangeShapeType="1"/>
            </p:cNvCxnSpPr>
            <p:nvPr/>
          </p:nvCxnSpPr>
          <p:spPr bwMode="auto">
            <a:xfrm rot="5400000">
              <a:off x="3612071" y="2865955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800" name="Straight Connector 274"/>
            <p:cNvCxnSpPr>
              <a:cxnSpLocks noChangeShapeType="1"/>
            </p:cNvCxnSpPr>
            <p:nvPr/>
          </p:nvCxnSpPr>
          <p:spPr bwMode="auto">
            <a:xfrm rot="5400000">
              <a:off x="3764471" y="2865955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801" name="Straight Connector 275"/>
            <p:cNvCxnSpPr>
              <a:cxnSpLocks noChangeShapeType="1"/>
            </p:cNvCxnSpPr>
            <p:nvPr/>
          </p:nvCxnSpPr>
          <p:spPr bwMode="auto">
            <a:xfrm rot="5400000">
              <a:off x="3916871" y="2865955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802" name="Straight Connector 276"/>
            <p:cNvCxnSpPr>
              <a:cxnSpLocks noChangeShapeType="1"/>
            </p:cNvCxnSpPr>
            <p:nvPr/>
          </p:nvCxnSpPr>
          <p:spPr bwMode="auto">
            <a:xfrm rot="5400000">
              <a:off x="4066069" y="2862321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803" name="Straight Connector 277"/>
            <p:cNvCxnSpPr>
              <a:cxnSpLocks noChangeShapeType="1"/>
            </p:cNvCxnSpPr>
            <p:nvPr/>
          </p:nvCxnSpPr>
          <p:spPr bwMode="auto">
            <a:xfrm rot="5400000">
              <a:off x="4218469" y="2862321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804" name="Straight Connector 278"/>
            <p:cNvCxnSpPr>
              <a:cxnSpLocks noChangeShapeType="1"/>
            </p:cNvCxnSpPr>
            <p:nvPr/>
          </p:nvCxnSpPr>
          <p:spPr bwMode="auto">
            <a:xfrm rot="5400000">
              <a:off x="4370869" y="2862321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805" name="Straight Connector 279"/>
            <p:cNvCxnSpPr>
              <a:cxnSpLocks noChangeShapeType="1"/>
            </p:cNvCxnSpPr>
            <p:nvPr/>
          </p:nvCxnSpPr>
          <p:spPr bwMode="auto">
            <a:xfrm rot="5400000">
              <a:off x="4523269" y="2862321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806" name="Straight Connector 280"/>
            <p:cNvCxnSpPr>
              <a:cxnSpLocks noChangeShapeType="1"/>
            </p:cNvCxnSpPr>
            <p:nvPr/>
          </p:nvCxnSpPr>
          <p:spPr bwMode="auto">
            <a:xfrm rot="5400000">
              <a:off x="4669554" y="2867286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807" name="Straight Connector 281"/>
            <p:cNvCxnSpPr>
              <a:cxnSpLocks noChangeShapeType="1"/>
            </p:cNvCxnSpPr>
            <p:nvPr/>
          </p:nvCxnSpPr>
          <p:spPr bwMode="auto">
            <a:xfrm rot="5400000">
              <a:off x="4821954" y="2867286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808" name="Straight Connector 282"/>
            <p:cNvCxnSpPr>
              <a:cxnSpLocks noChangeShapeType="1"/>
            </p:cNvCxnSpPr>
            <p:nvPr/>
          </p:nvCxnSpPr>
          <p:spPr bwMode="auto">
            <a:xfrm rot="5400000">
              <a:off x="4974354" y="2867286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809" name="Straight Connector 283"/>
            <p:cNvCxnSpPr>
              <a:cxnSpLocks noChangeShapeType="1"/>
            </p:cNvCxnSpPr>
            <p:nvPr/>
          </p:nvCxnSpPr>
          <p:spPr bwMode="auto">
            <a:xfrm rot="5400000">
              <a:off x="5126754" y="2867286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810" name="Straight Connector 284"/>
            <p:cNvCxnSpPr>
              <a:cxnSpLocks noChangeShapeType="1"/>
            </p:cNvCxnSpPr>
            <p:nvPr/>
          </p:nvCxnSpPr>
          <p:spPr bwMode="auto">
            <a:xfrm rot="5400000">
              <a:off x="5275952" y="2863652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811" name="Straight Connector 285"/>
            <p:cNvCxnSpPr>
              <a:cxnSpLocks noChangeShapeType="1"/>
            </p:cNvCxnSpPr>
            <p:nvPr/>
          </p:nvCxnSpPr>
          <p:spPr bwMode="auto">
            <a:xfrm rot="5400000">
              <a:off x="5428352" y="2863652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812" name="Straight Connector 286"/>
            <p:cNvCxnSpPr>
              <a:cxnSpLocks noChangeShapeType="1"/>
            </p:cNvCxnSpPr>
            <p:nvPr/>
          </p:nvCxnSpPr>
          <p:spPr bwMode="auto">
            <a:xfrm rot="5400000">
              <a:off x="5580752" y="2863652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813" name="Straight Connector 287"/>
            <p:cNvCxnSpPr>
              <a:cxnSpLocks noChangeShapeType="1"/>
            </p:cNvCxnSpPr>
            <p:nvPr/>
          </p:nvCxnSpPr>
          <p:spPr bwMode="auto">
            <a:xfrm rot="5400000">
              <a:off x="5733152" y="2863652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814" name="Straight Connector 288"/>
            <p:cNvCxnSpPr>
              <a:cxnSpLocks noChangeShapeType="1"/>
            </p:cNvCxnSpPr>
            <p:nvPr/>
          </p:nvCxnSpPr>
          <p:spPr bwMode="auto">
            <a:xfrm rot="5400000">
              <a:off x="5881559" y="2863652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815" name="Straight Connector 289"/>
            <p:cNvCxnSpPr>
              <a:cxnSpLocks noChangeShapeType="1"/>
            </p:cNvCxnSpPr>
            <p:nvPr/>
          </p:nvCxnSpPr>
          <p:spPr bwMode="auto">
            <a:xfrm rot="5400000">
              <a:off x="6033959" y="2863652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816" name="Straight Connector 290"/>
            <p:cNvCxnSpPr>
              <a:cxnSpLocks noChangeShapeType="1"/>
            </p:cNvCxnSpPr>
            <p:nvPr/>
          </p:nvCxnSpPr>
          <p:spPr bwMode="auto">
            <a:xfrm rot="5400000">
              <a:off x="6186359" y="2863652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817" name="Straight Connector 291"/>
            <p:cNvCxnSpPr>
              <a:cxnSpLocks noChangeShapeType="1"/>
            </p:cNvCxnSpPr>
            <p:nvPr/>
          </p:nvCxnSpPr>
          <p:spPr bwMode="auto">
            <a:xfrm rot="5400000">
              <a:off x="6332644" y="2868617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818" name="Straight Connector 292"/>
            <p:cNvCxnSpPr>
              <a:cxnSpLocks noChangeShapeType="1"/>
            </p:cNvCxnSpPr>
            <p:nvPr/>
          </p:nvCxnSpPr>
          <p:spPr bwMode="auto">
            <a:xfrm rot="5400000">
              <a:off x="6485044" y="2868617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819" name="Straight Connector 293"/>
            <p:cNvCxnSpPr>
              <a:cxnSpLocks noChangeShapeType="1"/>
            </p:cNvCxnSpPr>
            <p:nvPr/>
          </p:nvCxnSpPr>
          <p:spPr bwMode="auto">
            <a:xfrm rot="5400000">
              <a:off x="6637444" y="2868617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820" name="Straight Connector 294"/>
            <p:cNvCxnSpPr>
              <a:cxnSpLocks noChangeShapeType="1"/>
            </p:cNvCxnSpPr>
            <p:nvPr/>
          </p:nvCxnSpPr>
          <p:spPr bwMode="auto">
            <a:xfrm rot="5400000">
              <a:off x="6789844" y="2868617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821" name="Straight Connector 295"/>
            <p:cNvCxnSpPr>
              <a:cxnSpLocks noChangeShapeType="1"/>
            </p:cNvCxnSpPr>
            <p:nvPr/>
          </p:nvCxnSpPr>
          <p:spPr bwMode="auto">
            <a:xfrm rot="5400000">
              <a:off x="6939042" y="2864983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822" name="Straight Connector 296"/>
            <p:cNvCxnSpPr>
              <a:cxnSpLocks noChangeShapeType="1"/>
            </p:cNvCxnSpPr>
            <p:nvPr/>
          </p:nvCxnSpPr>
          <p:spPr bwMode="auto">
            <a:xfrm rot="5400000">
              <a:off x="7091442" y="2864983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823" name="Straight Connector 297"/>
            <p:cNvCxnSpPr>
              <a:cxnSpLocks noChangeShapeType="1"/>
            </p:cNvCxnSpPr>
            <p:nvPr/>
          </p:nvCxnSpPr>
          <p:spPr bwMode="auto">
            <a:xfrm rot="5400000">
              <a:off x="7243842" y="2864983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824" name="Straight Connector 298"/>
            <p:cNvCxnSpPr>
              <a:cxnSpLocks noChangeShapeType="1"/>
            </p:cNvCxnSpPr>
            <p:nvPr/>
          </p:nvCxnSpPr>
          <p:spPr bwMode="auto">
            <a:xfrm rot="5400000">
              <a:off x="7396242" y="2864983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8825" name="Oval 299"/>
            <p:cNvSpPr>
              <a:spLocks noChangeArrowheads="1"/>
            </p:cNvSpPr>
            <p:nvPr/>
          </p:nvSpPr>
          <p:spPr bwMode="auto">
            <a:xfrm>
              <a:off x="5156170" y="2641215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01" name="TextBox 300"/>
            <p:cNvSpPr txBox="1"/>
            <p:nvPr/>
          </p:nvSpPr>
          <p:spPr>
            <a:xfrm>
              <a:off x="4961446" y="2848064"/>
              <a:ext cx="452438" cy="27622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200" dirty="0">
                  <a:latin typeface="+mn-lt"/>
                </a:rPr>
                <a:t>n=0</a:t>
              </a:r>
            </a:p>
          </p:txBody>
        </p:sp>
        <p:sp>
          <p:nvSpPr>
            <p:cNvPr id="28827" name="Rectangle 301"/>
            <p:cNvSpPr>
              <a:spLocks noChangeArrowheads="1"/>
            </p:cNvSpPr>
            <p:nvPr/>
          </p:nvSpPr>
          <p:spPr bwMode="auto">
            <a:xfrm>
              <a:off x="3018346" y="2509927"/>
              <a:ext cx="4914900" cy="650875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828" name="Oval 302"/>
            <p:cNvSpPr>
              <a:spLocks noChangeArrowheads="1"/>
            </p:cNvSpPr>
            <p:nvPr/>
          </p:nvSpPr>
          <p:spPr bwMode="auto">
            <a:xfrm>
              <a:off x="5308570" y="2633920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829" name="Oval 303"/>
            <p:cNvSpPr>
              <a:spLocks noChangeArrowheads="1"/>
            </p:cNvSpPr>
            <p:nvPr/>
          </p:nvSpPr>
          <p:spPr bwMode="auto">
            <a:xfrm>
              <a:off x="5460970" y="2635251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830" name="Oval 304"/>
            <p:cNvSpPr>
              <a:spLocks noChangeArrowheads="1"/>
            </p:cNvSpPr>
            <p:nvPr/>
          </p:nvSpPr>
          <p:spPr bwMode="auto">
            <a:xfrm>
              <a:off x="5613370" y="2627478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831" name="Oval 305"/>
            <p:cNvSpPr>
              <a:spLocks noChangeArrowheads="1"/>
            </p:cNvSpPr>
            <p:nvPr/>
          </p:nvSpPr>
          <p:spPr bwMode="auto">
            <a:xfrm>
              <a:off x="5765770" y="2628809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832" name="Oval 306"/>
            <p:cNvSpPr>
              <a:spLocks noChangeArrowheads="1"/>
            </p:cNvSpPr>
            <p:nvPr/>
          </p:nvSpPr>
          <p:spPr bwMode="auto">
            <a:xfrm>
              <a:off x="5918170" y="2630140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833" name="Oval 307"/>
            <p:cNvSpPr>
              <a:spLocks noChangeArrowheads="1"/>
            </p:cNvSpPr>
            <p:nvPr/>
          </p:nvSpPr>
          <p:spPr bwMode="auto">
            <a:xfrm>
              <a:off x="6064220" y="2631471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834" name="Oval 308"/>
            <p:cNvSpPr>
              <a:spLocks noChangeArrowheads="1"/>
            </p:cNvSpPr>
            <p:nvPr/>
          </p:nvSpPr>
          <p:spPr bwMode="auto">
            <a:xfrm>
              <a:off x="6217160" y="2628809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835" name="Oval 309"/>
            <p:cNvSpPr>
              <a:spLocks noChangeArrowheads="1"/>
            </p:cNvSpPr>
            <p:nvPr/>
          </p:nvSpPr>
          <p:spPr bwMode="auto">
            <a:xfrm>
              <a:off x="6369560" y="2630140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836" name="Oval 310"/>
            <p:cNvSpPr>
              <a:spLocks noChangeArrowheads="1"/>
            </p:cNvSpPr>
            <p:nvPr/>
          </p:nvSpPr>
          <p:spPr bwMode="auto">
            <a:xfrm>
              <a:off x="6515610" y="2631471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837" name="Oval 311"/>
            <p:cNvSpPr>
              <a:spLocks noChangeArrowheads="1"/>
            </p:cNvSpPr>
            <p:nvPr/>
          </p:nvSpPr>
          <p:spPr bwMode="auto">
            <a:xfrm>
              <a:off x="6667470" y="2628809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838" name="Oval 312"/>
            <p:cNvSpPr>
              <a:spLocks noChangeArrowheads="1"/>
            </p:cNvSpPr>
            <p:nvPr/>
          </p:nvSpPr>
          <p:spPr bwMode="auto">
            <a:xfrm>
              <a:off x="6819870" y="2630140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839" name="Oval 313"/>
            <p:cNvSpPr>
              <a:spLocks noChangeArrowheads="1"/>
            </p:cNvSpPr>
            <p:nvPr/>
          </p:nvSpPr>
          <p:spPr bwMode="auto">
            <a:xfrm>
              <a:off x="6972270" y="2631471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840" name="Oval 314"/>
            <p:cNvSpPr>
              <a:spLocks noChangeArrowheads="1"/>
            </p:cNvSpPr>
            <p:nvPr/>
          </p:nvSpPr>
          <p:spPr bwMode="auto">
            <a:xfrm>
              <a:off x="7131560" y="2628809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841" name="Oval 315"/>
            <p:cNvSpPr>
              <a:spLocks noChangeArrowheads="1"/>
            </p:cNvSpPr>
            <p:nvPr/>
          </p:nvSpPr>
          <p:spPr bwMode="auto">
            <a:xfrm>
              <a:off x="7277610" y="2630140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842" name="Oval 316"/>
            <p:cNvSpPr>
              <a:spLocks noChangeArrowheads="1"/>
            </p:cNvSpPr>
            <p:nvPr/>
          </p:nvSpPr>
          <p:spPr bwMode="auto">
            <a:xfrm>
              <a:off x="7430010" y="2631471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843" name="Oval 317"/>
            <p:cNvSpPr>
              <a:spLocks noChangeArrowheads="1"/>
            </p:cNvSpPr>
            <p:nvPr/>
          </p:nvSpPr>
          <p:spPr bwMode="auto">
            <a:xfrm>
              <a:off x="3340070" y="2635159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844" name="Oval 318"/>
            <p:cNvSpPr>
              <a:spLocks noChangeArrowheads="1"/>
            </p:cNvSpPr>
            <p:nvPr/>
          </p:nvSpPr>
          <p:spPr bwMode="auto">
            <a:xfrm>
              <a:off x="3492470" y="2636490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845" name="Oval 319"/>
            <p:cNvSpPr>
              <a:spLocks noChangeArrowheads="1"/>
            </p:cNvSpPr>
            <p:nvPr/>
          </p:nvSpPr>
          <p:spPr bwMode="auto">
            <a:xfrm>
              <a:off x="3638520" y="2637821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846" name="Oval 320"/>
            <p:cNvSpPr>
              <a:spLocks noChangeArrowheads="1"/>
            </p:cNvSpPr>
            <p:nvPr/>
          </p:nvSpPr>
          <p:spPr bwMode="auto">
            <a:xfrm>
              <a:off x="3791460" y="2635159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847" name="Oval 321"/>
            <p:cNvSpPr>
              <a:spLocks noChangeArrowheads="1"/>
            </p:cNvSpPr>
            <p:nvPr/>
          </p:nvSpPr>
          <p:spPr bwMode="auto">
            <a:xfrm>
              <a:off x="3943860" y="2636490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848" name="Oval 322"/>
            <p:cNvSpPr>
              <a:spLocks noChangeArrowheads="1"/>
            </p:cNvSpPr>
            <p:nvPr/>
          </p:nvSpPr>
          <p:spPr bwMode="auto">
            <a:xfrm>
              <a:off x="4089910" y="2637821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849" name="Oval 323"/>
            <p:cNvSpPr>
              <a:spLocks noChangeArrowheads="1"/>
            </p:cNvSpPr>
            <p:nvPr/>
          </p:nvSpPr>
          <p:spPr bwMode="auto">
            <a:xfrm>
              <a:off x="4241770" y="2635159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850" name="Oval 324"/>
            <p:cNvSpPr>
              <a:spLocks noChangeArrowheads="1"/>
            </p:cNvSpPr>
            <p:nvPr/>
          </p:nvSpPr>
          <p:spPr bwMode="auto">
            <a:xfrm>
              <a:off x="4394170" y="2636490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851" name="Oval 325"/>
            <p:cNvSpPr>
              <a:spLocks noChangeArrowheads="1"/>
            </p:cNvSpPr>
            <p:nvPr/>
          </p:nvSpPr>
          <p:spPr bwMode="auto">
            <a:xfrm>
              <a:off x="4546570" y="2637821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852" name="Oval 326"/>
            <p:cNvSpPr>
              <a:spLocks noChangeArrowheads="1"/>
            </p:cNvSpPr>
            <p:nvPr/>
          </p:nvSpPr>
          <p:spPr bwMode="auto">
            <a:xfrm>
              <a:off x="4705860" y="2635159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853" name="Oval 327"/>
            <p:cNvSpPr>
              <a:spLocks noChangeArrowheads="1"/>
            </p:cNvSpPr>
            <p:nvPr/>
          </p:nvSpPr>
          <p:spPr bwMode="auto">
            <a:xfrm>
              <a:off x="4851910" y="2636490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854" name="Oval 328"/>
            <p:cNvSpPr>
              <a:spLocks noChangeArrowheads="1"/>
            </p:cNvSpPr>
            <p:nvPr/>
          </p:nvSpPr>
          <p:spPr bwMode="auto">
            <a:xfrm>
              <a:off x="5004310" y="2637821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28679" name="Group 330"/>
          <p:cNvGrpSpPr>
            <a:grpSpLocks/>
          </p:cNvGrpSpPr>
          <p:nvPr/>
        </p:nvGrpSpPr>
        <p:grpSpPr bwMode="auto">
          <a:xfrm>
            <a:off x="3050125" y="3354388"/>
            <a:ext cx="4914900" cy="944562"/>
            <a:chOff x="3038475" y="1252593"/>
            <a:chExt cx="4914900" cy="944912"/>
          </a:xfrm>
        </p:grpSpPr>
        <p:cxnSp>
          <p:nvCxnSpPr>
            <p:cNvPr id="332" name="Straight Arrow Connector 331"/>
            <p:cNvCxnSpPr/>
            <p:nvPr/>
          </p:nvCxnSpPr>
          <p:spPr bwMode="auto">
            <a:xfrm>
              <a:off x="3111500" y="1937059"/>
              <a:ext cx="4749800" cy="1589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8764" name="Straight Connector 332"/>
            <p:cNvCxnSpPr>
              <a:cxnSpLocks noChangeShapeType="1"/>
            </p:cNvCxnSpPr>
            <p:nvPr/>
          </p:nvCxnSpPr>
          <p:spPr bwMode="auto">
            <a:xfrm rot="5400000">
              <a:off x="3327400" y="1937178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65" name="Straight Connector 333"/>
            <p:cNvCxnSpPr>
              <a:cxnSpLocks noChangeShapeType="1"/>
            </p:cNvCxnSpPr>
            <p:nvPr/>
          </p:nvCxnSpPr>
          <p:spPr bwMode="auto">
            <a:xfrm rot="5400000">
              <a:off x="3479800" y="1937178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66" name="Straight Connector 334"/>
            <p:cNvCxnSpPr>
              <a:cxnSpLocks noChangeShapeType="1"/>
            </p:cNvCxnSpPr>
            <p:nvPr/>
          </p:nvCxnSpPr>
          <p:spPr bwMode="auto">
            <a:xfrm rot="5400000">
              <a:off x="3632200" y="1937178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67" name="Straight Connector 335"/>
            <p:cNvCxnSpPr>
              <a:cxnSpLocks noChangeShapeType="1"/>
            </p:cNvCxnSpPr>
            <p:nvPr/>
          </p:nvCxnSpPr>
          <p:spPr bwMode="auto">
            <a:xfrm rot="5400000">
              <a:off x="3784600" y="1937178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68" name="Straight Connector 336"/>
            <p:cNvCxnSpPr>
              <a:cxnSpLocks noChangeShapeType="1"/>
            </p:cNvCxnSpPr>
            <p:nvPr/>
          </p:nvCxnSpPr>
          <p:spPr bwMode="auto">
            <a:xfrm rot="5400000">
              <a:off x="3937000" y="1937178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69" name="Straight Connector 337"/>
            <p:cNvCxnSpPr>
              <a:cxnSpLocks noChangeShapeType="1"/>
            </p:cNvCxnSpPr>
            <p:nvPr/>
          </p:nvCxnSpPr>
          <p:spPr bwMode="auto">
            <a:xfrm rot="5400000">
              <a:off x="4086198" y="1933544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70" name="Straight Connector 338"/>
            <p:cNvCxnSpPr>
              <a:cxnSpLocks noChangeShapeType="1"/>
            </p:cNvCxnSpPr>
            <p:nvPr/>
          </p:nvCxnSpPr>
          <p:spPr bwMode="auto">
            <a:xfrm rot="5400000">
              <a:off x="4238598" y="1933544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71" name="Straight Connector 339"/>
            <p:cNvCxnSpPr>
              <a:cxnSpLocks noChangeShapeType="1"/>
            </p:cNvCxnSpPr>
            <p:nvPr/>
          </p:nvCxnSpPr>
          <p:spPr bwMode="auto">
            <a:xfrm rot="5400000">
              <a:off x="4390998" y="1933544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72" name="Straight Connector 340"/>
            <p:cNvCxnSpPr>
              <a:cxnSpLocks noChangeShapeType="1"/>
            </p:cNvCxnSpPr>
            <p:nvPr/>
          </p:nvCxnSpPr>
          <p:spPr bwMode="auto">
            <a:xfrm rot="5400000">
              <a:off x="4543398" y="1933544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73" name="Straight Connector 341"/>
            <p:cNvCxnSpPr>
              <a:cxnSpLocks noChangeShapeType="1"/>
            </p:cNvCxnSpPr>
            <p:nvPr/>
          </p:nvCxnSpPr>
          <p:spPr bwMode="auto">
            <a:xfrm rot="5400000">
              <a:off x="4689683" y="1938509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74" name="Straight Connector 342"/>
            <p:cNvCxnSpPr>
              <a:cxnSpLocks noChangeShapeType="1"/>
            </p:cNvCxnSpPr>
            <p:nvPr/>
          </p:nvCxnSpPr>
          <p:spPr bwMode="auto">
            <a:xfrm rot="5400000">
              <a:off x="4842083" y="1938509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75" name="Straight Connector 343"/>
            <p:cNvCxnSpPr>
              <a:cxnSpLocks noChangeShapeType="1"/>
            </p:cNvCxnSpPr>
            <p:nvPr/>
          </p:nvCxnSpPr>
          <p:spPr bwMode="auto">
            <a:xfrm rot="5400000">
              <a:off x="4994483" y="1938509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76" name="Straight Connector 344"/>
            <p:cNvCxnSpPr>
              <a:cxnSpLocks noChangeShapeType="1"/>
            </p:cNvCxnSpPr>
            <p:nvPr/>
          </p:nvCxnSpPr>
          <p:spPr bwMode="auto">
            <a:xfrm rot="5400000">
              <a:off x="5146883" y="1938509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77" name="Straight Connector 345"/>
            <p:cNvCxnSpPr>
              <a:cxnSpLocks noChangeShapeType="1"/>
            </p:cNvCxnSpPr>
            <p:nvPr/>
          </p:nvCxnSpPr>
          <p:spPr bwMode="auto">
            <a:xfrm rot="5400000">
              <a:off x="5296081" y="1934875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78" name="Straight Connector 346"/>
            <p:cNvCxnSpPr>
              <a:cxnSpLocks noChangeShapeType="1"/>
            </p:cNvCxnSpPr>
            <p:nvPr/>
          </p:nvCxnSpPr>
          <p:spPr bwMode="auto">
            <a:xfrm rot="5400000">
              <a:off x="5448481" y="1934875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79" name="Straight Connector 347"/>
            <p:cNvCxnSpPr>
              <a:cxnSpLocks noChangeShapeType="1"/>
            </p:cNvCxnSpPr>
            <p:nvPr/>
          </p:nvCxnSpPr>
          <p:spPr bwMode="auto">
            <a:xfrm rot="5400000">
              <a:off x="5600881" y="1934875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80" name="Straight Connector 348"/>
            <p:cNvCxnSpPr>
              <a:cxnSpLocks noChangeShapeType="1"/>
            </p:cNvCxnSpPr>
            <p:nvPr/>
          </p:nvCxnSpPr>
          <p:spPr bwMode="auto">
            <a:xfrm rot="5400000">
              <a:off x="5753281" y="1934875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81" name="Straight Connector 349"/>
            <p:cNvCxnSpPr>
              <a:cxnSpLocks noChangeShapeType="1"/>
            </p:cNvCxnSpPr>
            <p:nvPr/>
          </p:nvCxnSpPr>
          <p:spPr bwMode="auto">
            <a:xfrm rot="5400000">
              <a:off x="5901688" y="1934875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82" name="Straight Connector 350"/>
            <p:cNvCxnSpPr>
              <a:cxnSpLocks noChangeShapeType="1"/>
            </p:cNvCxnSpPr>
            <p:nvPr/>
          </p:nvCxnSpPr>
          <p:spPr bwMode="auto">
            <a:xfrm rot="5400000">
              <a:off x="6054088" y="1934875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83" name="Straight Connector 351"/>
            <p:cNvCxnSpPr>
              <a:cxnSpLocks noChangeShapeType="1"/>
            </p:cNvCxnSpPr>
            <p:nvPr/>
          </p:nvCxnSpPr>
          <p:spPr bwMode="auto">
            <a:xfrm rot="5400000">
              <a:off x="6206488" y="1934875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84" name="Straight Connector 352"/>
            <p:cNvCxnSpPr>
              <a:cxnSpLocks noChangeShapeType="1"/>
            </p:cNvCxnSpPr>
            <p:nvPr/>
          </p:nvCxnSpPr>
          <p:spPr bwMode="auto">
            <a:xfrm rot="5400000">
              <a:off x="6352773" y="1939840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85" name="Straight Connector 353"/>
            <p:cNvCxnSpPr>
              <a:cxnSpLocks noChangeShapeType="1"/>
            </p:cNvCxnSpPr>
            <p:nvPr/>
          </p:nvCxnSpPr>
          <p:spPr bwMode="auto">
            <a:xfrm rot="5400000">
              <a:off x="6505173" y="1939840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86" name="Straight Connector 354"/>
            <p:cNvCxnSpPr>
              <a:cxnSpLocks noChangeShapeType="1"/>
            </p:cNvCxnSpPr>
            <p:nvPr/>
          </p:nvCxnSpPr>
          <p:spPr bwMode="auto">
            <a:xfrm rot="5400000">
              <a:off x="6657573" y="1939840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87" name="Straight Connector 355"/>
            <p:cNvCxnSpPr>
              <a:cxnSpLocks noChangeShapeType="1"/>
            </p:cNvCxnSpPr>
            <p:nvPr/>
          </p:nvCxnSpPr>
          <p:spPr bwMode="auto">
            <a:xfrm rot="5400000">
              <a:off x="6809973" y="1939840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88" name="Straight Connector 356"/>
            <p:cNvCxnSpPr>
              <a:cxnSpLocks noChangeShapeType="1"/>
            </p:cNvCxnSpPr>
            <p:nvPr/>
          </p:nvCxnSpPr>
          <p:spPr bwMode="auto">
            <a:xfrm rot="5400000">
              <a:off x="6959171" y="1936206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89" name="Straight Connector 357"/>
            <p:cNvCxnSpPr>
              <a:cxnSpLocks noChangeShapeType="1"/>
            </p:cNvCxnSpPr>
            <p:nvPr/>
          </p:nvCxnSpPr>
          <p:spPr bwMode="auto">
            <a:xfrm rot="5400000">
              <a:off x="7111571" y="1936206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90" name="Straight Connector 358"/>
            <p:cNvCxnSpPr>
              <a:cxnSpLocks noChangeShapeType="1"/>
            </p:cNvCxnSpPr>
            <p:nvPr/>
          </p:nvCxnSpPr>
          <p:spPr bwMode="auto">
            <a:xfrm rot="5400000">
              <a:off x="7263971" y="1936206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91" name="Straight Connector 359"/>
            <p:cNvCxnSpPr>
              <a:cxnSpLocks noChangeShapeType="1"/>
            </p:cNvCxnSpPr>
            <p:nvPr/>
          </p:nvCxnSpPr>
          <p:spPr bwMode="auto">
            <a:xfrm rot="5400000">
              <a:off x="7416371" y="1936206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8792" name="Oval 360"/>
            <p:cNvSpPr>
              <a:spLocks noChangeArrowheads="1"/>
            </p:cNvSpPr>
            <p:nvPr/>
          </p:nvSpPr>
          <p:spPr bwMode="auto">
            <a:xfrm>
              <a:off x="5168348" y="1355960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62" name="TextBox 361"/>
            <p:cNvSpPr txBox="1"/>
            <p:nvPr/>
          </p:nvSpPr>
          <p:spPr>
            <a:xfrm>
              <a:off x="4960937" y="1252593"/>
              <a:ext cx="319088" cy="26203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100" dirty="0">
                  <a:cs typeface="+mn-cs"/>
                </a:rPr>
                <a:t>1</a:t>
              </a:r>
            </a:p>
          </p:txBody>
        </p:sp>
        <p:sp>
          <p:nvSpPr>
            <p:cNvPr id="363" name="TextBox 362"/>
            <p:cNvSpPr txBox="1"/>
            <p:nvPr/>
          </p:nvSpPr>
          <p:spPr>
            <a:xfrm>
              <a:off x="4984750" y="1921178"/>
              <a:ext cx="454025" cy="27632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200" dirty="0">
                  <a:latin typeface="+mn-lt"/>
                </a:rPr>
                <a:t>n=0</a:t>
              </a:r>
            </a:p>
          </p:txBody>
        </p:sp>
        <p:sp>
          <p:nvSpPr>
            <p:cNvPr id="28795" name="Rectangle 363"/>
            <p:cNvSpPr>
              <a:spLocks noChangeArrowheads="1"/>
            </p:cNvSpPr>
            <p:nvPr/>
          </p:nvSpPr>
          <p:spPr bwMode="auto">
            <a:xfrm>
              <a:off x="3038475" y="1276350"/>
              <a:ext cx="4914900" cy="885825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28680" name="Group 364"/>
          <p:cNvGrpSpPr>
            <a:grpSpLocks/>
          </p:cNvGrpSpPr>
          <p:nvPr/>
        </p:nvGrpSpPr>
        <p:grpSpPr bwMode="auto">
          <a:xfrm>
            <a:off x="3050125" y="4467225"/>
            <a:ext cx="4914900" cy="946150"/>
            <a:chOff x="3038475" y="2243193"/>
            <a:chExt cx="4914900" cy="944912"/>
          </a:xfrm>
        </p:grpSpPr>
        <p:cxnSp>
          <p:nvCxnSpPr>
            <p:cNvPr id="366" name="Straight Arrow Connector 365"/>
            <p:cNvCxnSpPr/>
            <p:nvPr/>
          </p:nvCxnSpPr>
          <p:spPr bwMode="auto">
            <a:xfrm>
              <a:off x="3111500" y="2928096"/>
              <a:ext cx="4749800" cy="1586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8731" name="Straight Connector 366"/>
            <p:cNvCxnSpPr>
              <a:cxnSpLocks noChangeShapeType="1"/>
            </p:cNvCxnSpPr>
            <p:nvPr/>
          </p:nvCxnSpPr>
          <p:spPr bwMode="auto">
            <a:xfrm rot="5400000">
              <a:off x="3327400" y="2927778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32" name="Straight Connector 367"/>
            <p:cNvCxnSpPr>
              <a:cxnSpLocks noChangeShapeType="1"/>
            </p:cNvCxnSpPr>
            <p:nvPr/>
          </p:nvCxnSpPr>
          <p:spPr bwMode="auto">
            <a:xfrm rot="5400000">
              <a:off x="3479800" y="2927778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33" name="Straight Connector 368"/>
            <p:cNvCxnSpPr>
              <a:cxnSpLocks noChangeShapeType="1"/>
            </p:cNvCxnSpPr>
            <p:nvPr/>
          </p:nvCxnSpPr>
          <p:spPr bwMode="auto">
            <a:xfrm rot="5400000">
              <a:off x="3632200" y="2927778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34" name="Straight Connector 369"/>
            <p:cNvCxnSpPr>
              <a:cxnSpLocks noChangeShapeType="1"/>
            </p:cNvCxnSpPr>
            <p:nvPr/>
          </p:nvCxnSpPr>
          <p:spPr bwMode="auto">
            <a:xfrm rot="5400000">
              <a:off x="3784600" y="2927778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35" name="Straight Connector 370"/>
            <p:cNvCxnSpPr>
              <a:cxnSpLocks noChangeShapeType="1"/>
            </p:cNvCxnSpPr>
            <p:nvPr/>
          </p:nvCxnSpPr>
          <p:spPr bwMode="auto">
            <a:xfrm rot="5400000">
              <a:off x="3937000" y="2927778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36" name="Straight Connector 371"/>
            <p:cNvCxnSpPr>
              <a:cxnSpLocks noChangeShapeType="1"/>
            </p:cNvCxnSpPr>
            <p:nvPr/>
          </p:nvCxnSpPr>
          <p:spPr bwMode="auto">
            <a:xfrm rot="5400000">
              <a:off x="4086198" y="2924144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37" name="Straight Connector 372"/>
            <p:cNvCxnSpPr>
              <a:cxnSpLocks noChangeShapeType="1"/>
            </p:cNvCxnSpPr>
            <p:nvPr/>
          </p:nvCxnSpPr>
          <p:spPr bwMode="auto">
            <a:xfrm rot="5400000">
              <a:off x="4238598" y="2924144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38" name="Straight Connector 373"/>
            <p:cNvCxnSpPr>
              <a:cxnSpLocks noChangeShapeType="1"/>
            </p:cNvCxnSpPr>
            <p:nvPr/>
          </p:nvCxnSpPr>
          <p:spPr bwMode="auto">
            <a:xfrm rot="5400000">
              <a:off x="4390998" y="2924144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39" name="Straight Connector 374"/>
            <p:cNvCxnSpPr>
              <a:cxnSpLocks noChangeShapeType="1"/>
            </p:cNvCxnSpPr>
            <p:nvPr/>
          </p:nvCxnSpPr>
          <p:spPr bwMode="auto">
            <a:xfrm rot="5400000">
              <a:off x="4543398" y="2924144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40" name="Straight Connector 375"/>
            <p:cNvCxnSpPr>
              <a:cxnSpLocks noChangeShapeType="1"/>
            </p:cNvCxnSpPr>
            <p:nvPr/>
          </p:nvCxnSpPr>
          <p:spPr bwMode="auto">
            <a:xfrm rot="5400000">
              <a:off x="4689683" y="2929109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41" name="Straight Connector 376"/>
            <p:cNvCxnSpPr>
              <a:cxnSpLocks noChangeShapeType="1"/>
            </p:cNvCxnSpPr>
            <p:nvPr/>
          </p:nvCxnSpPr>
          <p:spPr bwMode="auto">
            <a:xfrm rot="5400000">
              <a:off x="4842083" y="2929109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42" name="Straight Connector 377"/>
            <p:cNvCxnSpPr>
              <a:cxnSpLocks noChangeShapeType="1"/>
            </p:cNvCxnSpPr>
            <p:nvPr/>
          </p:nvCxnSpPr>
          <p:spPr bwMode="auto">
            <a:xfrm rot="5400000">
              <a:off x="4994483" y="2929109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43" name="Straight Connector 378"/>
            <p:cNvCxnSpPr>
              <a:cxnSpLocks noChangeShapeType="1"/>
            </p:cNvCxnSpPr>
            <p:nvPr/>
          </p:nvCxnSpPr>
          <p:spPr bwMode="auto">
            <a:xfrm rot="5400000">
              <a:off x="5146883" y="2929109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44" name="Straight Connector 379"/>
            <p:cNvCxnSpPr>
              <a:cxnSpLocks noChangeShapeType="1"/>
            </p:cNvCxnSpPr>
            <p:nvPr/>
          </p:nvCxnSpPr>
          <p:spPr bwMode="auto">
            <a:xfrm rot="5400000">
              <a:off x="5296081" y="2925475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45" name="Straight Connector 380"/>
            <p:cNvCxnSpPr>
              <a:cxnSpLocks noChangeShapeType="1"/>
            </p:cNvCxnSpPr>
            <p:nvPr/>
          </p:nvCxnSpPr>
          <p:spPr bwMode="auto">
            <a:xfrm rot="5400000">
              <a:off x="5448481" y="2925475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46" name="Straight Connector 381"/>
            <p:cNvCxnSpPr>
              <a:cxnSpLocks noChangeShapeType="1"/>
            </p:cNvCxnSpPr>
            <p:nvPr/>
          </p:nvCxnSpPr>
          <p:spPr bwMode="auto">
            <a:xfrm rot="5400000">
              <a:off x="5600881" y="2925475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47" name="Straight Connector 382"/>
            <p:cNvCxnSpPr>
              <a:cxnSpLocks noChangeShapeType="1"/>
            </p:cNvCxnSpPr>
            <p:nvPr/>
          </p:nvCxnSpPr>
          <p:spPr bwMode="auto">
            <a:xfrm rot="5400000">
              <a:off x="5753281" y="2925475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48" name="Straight Connector 383"/>
            <p:cNvCxnSpPr>
              <a:cxnSpLocks noChangeShapeType="1"/>
            </p:cNvCxnSpPr>
            <p:nvPr/>
          </p:nvCxnSpPr>
          <p:spPr bwMode="auto">
            <a:xfrm rot="5400000">
              <a:off x="5901688" y="2925475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49" name="Straight Connector 384"/>
            <p:cNvCxnSpPr>
              <a:cxnSpLocks noChangeShapeType="1"/>
            </p:cNvCxnSpPr>
            <p:nvPr/>
          </p:nvCxnSpPr>
          <p:spPr bwMode="auto">
            <a:xfrm rot="5400000">
              <a:off x="6054088" y="2925475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50" name="Straight Connector 385"/>
            <p:cNvCxnSpPr>
              <a:cxnSpLocks noChangeShapeType="1"/>
            </p:cNvCxnSpPr>
            <p:nvPr/>
          </p:nvCxnSpPr>
          <p:spPr bwMode="auto">
            <a:xfrm rot="5400000">
              <a:off x="6206488" y="2925475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51" name="Straight Connector 386"/>
            <p:cNvCxnSpPr>
              <a:cxnSpLocks noChangeShapeType="1"/>
            </p:cNvCxnSpPr>
            <p:nvPr/>
          </p:nvCxnSpPr>
          <p:spPr bwMode="auto">
            <a:xfrm rot="5400000">
              <a:off x="6352773" y="2930440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52" name="Straight Connector 387"/>
            <p:cNvCxnSpPr>
              <a:cxnSpLocks noChangeShapeType="1"/>
            </p:cNvCxnSpPr>
            <p:nvPr/>
          </p:nvCxnSpPr>
          <p:spPr bwMode="auto">
            <a:xfrm rot="5400000">
              <a:off x="6505173" y="2930440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53" name="Straight Connector 388"/>
            <p:cNvCxnSpPr>
              <a:cxnSpLocks noChangeShapeType="1"/>
            </p:cNvCxnSpPr>
            <p:nvPr/>
          </p:nvCxnSpPr>
          <p:spPr bwMode="auto">
            <a:xfrm rot="5400000">
              <a:off x="6657573" y="2930440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54" name="Straight Connector 389"/>
            <p:cNvCxnSpPr>
              <a:cxnSpLocks noChangeShapeType="1"/>
            </p:cNvCxnSpPr>
            <p:nvPr/>
          </p:nvCxnSpPr>
          <p:spPr bwMode="auto">
            <a:xfrm rot="5400000">
              <a:off x="6809973" y="2930440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55" name="Straight Connector 390"/>
            <p:cNvCxnSpPr>
              <a:cxnSpLocks noChangeShapeType="1"/>
            </p:cNvCxnSpPr>
            <p:nvPr/>
          </p:nvCxnSpPr>
          <p:spPr bwMode="auto">
            <a:xfrm rot="5400000">
              <a:off x="6959171" y="2926806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56" name="Straight Connector 391"/>
            <p:cNvCxnSpPr>
              <a:cxnSpLocks noChangeShapeType="1"/>
            </p:cNvCxnSpPr>
            <p:nvPr/>
          </p:nvCxnSpPr>
          <p:spPr bwMode="auto">
            <a:xfrm rot="5400000">
              <a:off x="7111571" y="2926806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57" name="Straight Connector 392"/>
            <p:cNvCxnSpPr>
              <a:cxnSpLocks noChangeShapeType="1"/>
            </p:cNvCxnSpPr>
            <p:nvPr/>
          </p:nvCxnSpPr>
          <p:spPr bwMode="auto">
            <a:xfrm rot="5400000">
              <a:off x="7263971" y="2926806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58" name="Straight Connector 393"/>
            <p:cNvCxnSpPr>
              <a:cxnSpLocks noChangeShapeType="1"/>
            </p:cNvCxnSpPr>
            <p:nvPr/>
          </p:nvCxnSpPr>
          <p:spPr bwMode="auto">
            <a:xfrm rot="5400000">
              <a:off x="7416371" y="2926806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8759" name="Oval 394"/>
            <p:cNvSpPr>
              <a:spLocks noChangeArrowheads="1"/>
            </p:cNvSpPr>
            <p:nvPr/>
          </p:nvSpPr>
          <p:spPr bwMode="auto">
            <a:xfrm>
              <a:off x="5320748" y="2346560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96" name="TextBox 395"/>
            <p:cNvSpPr txBox="1"/>
            <p:nvPr/>
          </p:nvSpPr>
          <p:spPr>
            <a:xfrm>
              <a:off x="5113337" y="2243193"/>
              <a:ext cx="319088" cy="26159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100" dirty="0">
                  <a:cs typeface="+mn-cs"/>
                </a:rPr>
                <a:t>1</a:t>
              </a:r>
            </a:p>
          </p:txBody>
        </p:sp>
        <p:sp>
          <p:nvSpPr>
            <p:cNvPr id="397" name="TextBox 396"/>
            <p:cNvSpPr txBox="1"/>
            <p:nvPr/>
          </p:nvSpPr>
          <p:spPr>
            <a:xfrm>
              <a:off x="5127625" y="2910657"/>
              <a:ext cx="454025" cy="27744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200" dirty="0">
                  <a:latin typeface="+mn-lt"/>
                </a:rPr>
                <a:t>n=1</a:t>
              </a:r>
            </a:p>
          </p:txBody>
        </p:sp>
        <p:sp>
          <p:nvSpPr>
            <p:cNvPr id="28762" name="Rectangle 397"/>
            <p:cNvSpPr>
              <a:spLocks noChangeArrowheads="1"/>
            </p:cNvSpPr>
            <p:nvPr/>
          </p:nvSpPr>
          <p:spPr bwMode="auto">
            <a:xfrm>
              <a:off x="3038475" y="2276475"/>
              <a:ext cx="4914900" cy="885825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28681" name="Group 398"/>
          <p:cNvGrpSpPr>
            <a:grpSpLocks/>
          </p:cNvGrpSpPr>
          <p:nvPr/>
        </p:nvGrpSpPr>
        <p:grpSpPr bwMode="auto">
          <a:xfrm>
            <a:off x="3042187" y="5592763"/>
            <a:ext cx="4914900" cy="938212"/>
            <a:chOff x="3057525" y="3436525"/>
            <a:chExt cx="4914900" cy="937597"/>
          </a:xfrm>
        </p:grpSpPr>
        <p:cxnSp>
          <p:nvCxnSpPr>
            <p:cNvPr id="400" name="Straight Arrow Connector 399"/>
            <p:cNvCxnSpPr/>
            <p:nvPr/>
          </p:nvCxnSpPr>
          <p:spPr bwMode="auto">
            <a:xfrm>
              <a:off x="3114675" y="4113943"/>
              <a:ext cx="4749800" cy="1587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8683" name="Straight Connector 400"/>
            <p:cNvCxnSpPr>
              <a:cxnSpLocks noChangeShapeType="1"/>
            </p:cNvCxnSpPr>
            <p:nvPr/>
          </p:nvCxnSpPr>
          <p:spPr bwMode="auto">
            <a:xfrm rot="5400000">
              <a:off x="3330944" y="4113795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684" name="Straight Connector 401"/>
            <p:cNvCxnSpPr>
              <a:cxnSpLocks noChangeShapeType="1"/>
            </p:cNvCxnSpPr>
            <p:nvPr/>
          </p:nvCxnSpPr>
          <p:spPr bwMode="auto">
            <a:xfrm rot="5400000">
              <a:off x="3483344" y="4113795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685" name="Straight Connector 402"/>
            <p:cNvCxnSpPr>
              <a:cxnSpLocks noChangeShapeType="1"/>
            </p:cNvCxnSpPr>
            <p:nvPr/>
          </p:nvCxnSpPr>
          <p:spPr bwMode="auto">
            <a:xfrm rot="5400000">
              <a:off x="3635744" y="4113795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686" name="Straight Connector 403"/>
            <p:cNvCxnSpPr>
              <a:cxnSpLocks noChangeShapeType="1"/>
            </p:cNvCxnSpPr>
            <p:nvPr/>
          </p:nvCxnSpPr>
          <p:spPr bwMode="auto">
            <a:xfrm rot="5400000">
              <a:off x="3788144" y="4113795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687" name="Straight Connector 404"/>
            <p:cNvCxnSpPr>
              <a:cxnSpLocks noChangeShapeType="1"/>
            </p:cNvCxnSpPr>
            <p:nvPr/>
          </p:nvCxnSpPr>
          <p:spPr bwMode="auto">
            <a:xfrm rot="5400000">
              <a:off x="3940544" y="4113795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688" name="Straight Connector 405"/>
            <p:cNvCxnSpPr>
              <a:cxnSpLocks noChangeShapeType="1"/>
            </p:cNvCxnSpPr>
            <p:nvPr/>
          </p:nvCxnSpPr>
          <p:spPr bwMode="auto">
            <a:xfrm rot="5400000">
              <a:off x="4089742" y="4110161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689" name="Straight Connector 406"/>
            <p:cNvCxnSpPr>
              <a:cxnSpLocks noChangeShapeType="1"/>
            </p:cNvCxnSpPr>
            <p:nvPr/>
          </p:nvCxnSpPr>
          <p:spPr bwMode="auto">
            <a:xfrm rot="5400000">
              <a:off x="4242142" y="4110161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690" name="Straight Connector 407"/>
            <p:cNvCxnSpPr>
              <a:cxnSpLocks noChangeShapeType="1"/>
            </p:cNvCxnSpPr>
            <p:nvPr/>
          </p:nvCxnSpPr>
          <p:spPr bwMode="auto">
            <a:xfrm rot="5400000">
              <a:off x="4394542" y="4110161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691" name="Straight Connector 408"/>
            <p:cNvCxnSpPr>
              <a:cxnSpLocks noChangeShapeType="1"/>
            </p:cNvCxnSpPr>
            <p:nvPr/>
          </p:nvCxnSpPr>
          <p:spPr bwMode="auto">
            <a:xfrm rot="5400000">
              <a:off x="4546942" y="4110161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692" name="Straight Connector 409"/>
            <p:cNvCxnSpPr>
              <a:cxnSpLocks noChangeShapeType="1"/>
            </p:cNvCxnSpPr>
            <p:nvPr/>
          </p:nvCxnSpPr>
          <p:spPr bwMode="auto">
            <a:xfrm rot="5400000">
              <a:off x="4693227" y="4115126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693" name="Straight Connector 410"/>
            <p:cNvCxnSpPr>
              <a:cxnSpLocks noChangeShapeType="1"/>
            </p:cNvCxnSpPr>
            <p:nvPr/>
          </p:nvCxnSpPr>
          <p:spPr bwMode="auto">
            <a:xfrm rot="5400000">
              <a:off x="4845627" y="4115126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694" name="Straight Connector 411"/>
            <p:cNvCxnSpPr>
              <a:cxnSpLocks noChangeShapeType="1"/>
            </p:cNvCxnSpPr>
            <p:nvPr/>
          </p:nvCxnSpPr>
          <p:spPr bwMode="auto">
            <a:xfrm rot="5400000">
              <a:off x="4998027" y="4115126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695" name="Straight Connector 412"/>
            <p:cNvCxnSpPr>
              <a:cxnSpLocks noChangeShapeType="1"/>
            </p:cNvCxnSpPr>
            <p:nvPr/>
          </p:nvCxnSpPr>
          <p:spPr bwMode="auto">
            <a:xfrm rot="5400000">
              <a:off x="5150427" y="4115126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696" name="Straight Connector 413"/>
            <p:cNvCxnSpPr>
              <a:cxnSpLocks noChangeShapeType="1"/>
            </p:cNvCxnSpPr>
            <p:nvPr/>
          </p:nvCxnSpPr>
          <p:spPr bwMode="auto">
            <a:xfrm rot="5400000">
              <a:off x="5299625" y="4111492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697" name="Straight Connector 414"/>
            <p:cNvCxnSpPr>
              <a:cxnSpLocks noChangeShapeType="1"/>
            </p:cNvCxnSpPr>
            <p:nvPr/>
          </p:nvCxnSpPr>
          <p:spPr bwMode="auto">
            <a:xfrm rot="5400000">
              <a:off x="5452025" y="4111492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698" name="Straight Connector 415"/>
            <p:cNvCxnSpPr>
              <a:cxnSpLocks noChangeShapeType="1"/>
            </p:cNvCxnSpPr>
            <p:nvPr/>
          </p:nvCxnSpPr>
          <p:spPr bwMode="auto">
            <a:xfrm rot="5400000">
              <a:off x="5604425" y="4111492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699" name="Straight Connector 416"/>
            <p:cNvCxnSpPr>
              <a:cxnSpLocks noChangeShapeType="1"/>
            </p:cNvCxnSpPr>
            <p:nvPr/>
          </p:nvCxnSpPr>
          <p:spPr bwMode="auto">
            <a:xfrm rot="5400000">
              <a:off x="5756825" y="4111492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00" name="Straight Connector 417"/>
            <p:cNvCxnSpPr>
              <a:cxnSpLocks noChangeShapeType="1"/>
            </p:cNvCxnSpPr>
            <p:nvPr/>
          </p:nvCxnSpPr>
          <p:spPr bwMode="auto">
            <a:xfrm rot="5400000">
              <a:off x="5905232" y="4111492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01" name="Straight Connector 418"/>
            <p:cNvCxnSpPr>
              <a:cxnSpLocks noChangeShapeType="1"/>
            </p:cNvCxnSpPr>
            <p:nvPr/>
          </p:nvCxnSpPr>
          <p:spPr bwMode="auto">
            <a:xfrm rot="5400000">
              <a:off x="6057632" y="4111492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02" name="Straight Connector 419"/>
            <p:cNvCxnSpPr>
              <a:cxnSpLocks noChangeShapeType="1"/>
            </p:cNvCxnSpPr>
            <p:nvPr/>
          </p:nvCxnSpPr>
          <p:spPr bwMode="auto">
            <a:xfrm rot="5400000">
              <a:off x="6210032" y="4111492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03" name="Straight Connector 420"/>
            <p:cNvCxnSpPr>
              <a:cxnSpLocks noChangeShapeType="1"/>
            </p:cNvCxnSpPr>
            <p:nvPr/>
          </p:nvCxnSpPr>
          <p:spPr bwMode="auto">
            <a:xfrm rot="5400000">
              <a:off x="6356317" y="4116457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04" name="Straight Connector 421"/>
            <p:cNvCxnSpPr>
              <a:cxnSpLocks noChangeShapeType="1"/>
            </p:cNvCxnSpPr>
            <p:nvPr/>
          </p:nvCxnSpPr>
          <p:spPr bwMode="auto">
            <a:xfrm rot="5400000">
              <a:off x="6508717" y="4116457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05" name="Straight Connector 422"/>
            <p:cNvCxnSpPr>
              <a:cxnSpLocks noChangeShapeType="1"/>
            </p:cNvCxnSpPr>
            <p:nvPr/>
          </p:nvCxnSpPr>
          <p:spPr bwMode="auto">
            <a:xfrm rot="5400000">
              <a:off x="6661117" y="4116457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06" name="Straight Connector 423"/>
            <p:cNvCxnSpPr>
              <a:cxnSpLocks noChangeShapeType="1"/>
            </p:cNvCxnSpPr>
            <p:nvPr/>
          </p:nvCxnSpPr>
          <p:spPr bwMode="auto">
            <a:xfrm rot="5400000">
              <a:off x="6813517" y="4116457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07" name="Straight Connector 424"/>
            <p:cNvCxnSpPr>
              <a:cxnSpLocks noChangeShapeType="1"/>
            </p:cNvCxnSpPr>
            <p:nvPr/>
          </p:nvCxnSpPr>
          <p:spPr bwMode="auto">
            <a:xfrm rot="5400000">
              <a:off x="6962715" y="4112823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08" name="Straight Connector 425"/>
            <p:cNvCxnSpPr>
              <a:cxnSpLocks noChangeShapeType="1"/>
            </p:cNvCxnSpPr>
            <p:nvPr/>
          </p:nvCxnSpPr>
          <p:spPr bwMode="auto">
            <a:xfrm rot="5400000">
              <a:off x="7115115" y="4112823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09" name="Straight Connector 426"/>
            <p:cNvCxnSpPr>
              <a:cxnSpLocks noChangeShapeType="1"/>
            </p:cNvCxnSpPr>
            <p:nvPr/>
          </p:nvCxnSpPr>
          <p:spPr bwMode="auto">
            <a:xfrm rot="5400000">
              <a:off x="7267515" y="4112823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10" name="Straight Connector 427"/>
            <p:cNvCxnSpPr>
              <a:cxnSpLocks noChangeShapeType="1"/>
            </p:cNvCxnSpPr>
            <p:nvPr/>
          </p:nvCxnSpPr>
          <p:spPr bwMode="auto">
            <a:xfrm rot="5400000">
              <a:off x="7419915" y="4112823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8711" name="Oval 428"/>
            <p:cNvSpPr>
              <a:spLocks noChangeArrowheads="1"/>
            </p:cNvSpPr>
            <p:nvPr/>
          </p:nvSpPr>
          <p:spPr bwMode="auto">
            <a:xfrm>
              <a:off x="5171892" y="3532577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30" name="TextBox 429"/>
            <p:cNvSpPr txBox="1"/>
            <p:nvPr/>
          </p:nvSpPr>
          <p:spPr>
            <a:xfrm>
              <a:off x="4892675" y="3436525"/>
              <a:ext cx="317500" cy="2617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100" dirty="0">
                  <a:cs typeface="+mn-cs"/>
                </a:rPr>
                <a:t>1</a:t>
              </a:r>
            </a:p>
          </p:txBody>
        </p:sp>
        <p:sp>
          <p:nvSpPr>
            <p:cNvPr id="431" name="TextBox 430"/>
            <p:cNvSpPr txBox="1"/>
            <p:nvPr/>
          </p:nvSpPr>
          <p:spPr>
            <a:xfrm>
              <a:off x="4989513" y="4096492"/>
              <a:ext cx="452437" cy="27763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200" dirty="0">
                  <a:latin typeface="+mn-lt"/>
                </a:rPr>
                <a:t>n=0</a:t>
              </a:r>
            </a:p>
          </p:txBody>
        </p:sp>
        <p:sp>
          <p:nvSpPr>
            <p:cNvPr id="28714" name="Oval 431"/>
            <p:cNvSpPr>
              <a:spLocks noChangeArrowheads="1"/>
            </p:cNvSpPr>
            <p:nvPr/>
          </p:nvSpPr>
          <p:spPr bwMode="auto">
            <a:xfrm>
              <a:off x="5324292" y="3528800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715" name="Oval 432"/>
            <p:cNvSpPr>
              <a:spLocks noChangeArrowheads="1"/>
            </p:cNvSpPr>
            <p:nvPr/>
          </p:nvSpPr>
          <p:spPr bwMode="auto">
            <a:xfrm>
              <a:off x="5476692" y="3529020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716" name="Oval 433"/>
            <p:cNvSpPr>
              <a:spLocks noChangeArrowheads="1"/>
            </p:cNvSpPr>
            <p:nvPr/>
          </p:nvSpPr>
          <p:spPr bwMode="auto">
            <a:xfrm>
              <a:off x="5629092" y="3529240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717" name="Oval 434"/>
            <p:cNvSpPr>
              <a:spLocks noChangeArrowheads="1"/>
            </p:cNvSpPr>
            <p:nvPr/>
          </p:nvSpPr>
          <p:spPr bwMode="auto">
            <a:xfrm>
              <a:off x="5781492" y="3527717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718" name="Oval 435"/>
            <p:cNvSpPr>
              <a:spLocks noChangeArrowheads="1"/>
            </p:cNvSpPr>
            <p:nvPr/>
          </p:nvSpPr>
          <p:spPr bwMode="auto">
            <a:xfrm>
              <a:off x="5933892" y="3526502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719" name="Oval 436"/>
            <p:cNvSpPr>
              <a:spLocks noChangeArrowheads="1"/>
            </p:cNvSpPr>
            <p:nvPr/>
          </p:nvSpPr>
          <p:spPr bwMode="auto">
            <a:xfrm>
              <a:off x="6086292" y="3525287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720" name="Oval 437"/>
            <p:cNvSpPr>
              <a:spLocks noChangeArrowheads="1"/>
            </p:cNvSpPr>
            <p:nvPr/>
          </p:nvSpPr>
          <p:spPr bwMode="auto">
            <a:xfrm>
              <a:off x="6238692" y="3524072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721" name="Oval 438"/>
            <p:cNvSpPr>
              <a:spLocks noChangeArrowheads="1"/>
            </p:cNvSpPr>
            <p:nvPr/>
          </p:nvSpPr>
          <p:spPr bwMode="auto">
            <a:xfrm>
              <a:off x="6392282" y="3531362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722" name="Oval 439"/>
            <p:cNvSpPr>
              <a:spLocks noChangeArrowheads="1"/>
            </p:cNvSpPr>
            <p:nvPr/>
          </p:nvSpPr>
          <p:spPr bwMode="auto">
            <a:xfrm>
              <a:off x="6544682" y="3527585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723" name="Oval 440"/>
            <p:cNvSpPr>
              <a:spLocks noChangeArrowheads="1"/>
            </p:cNvSpPr>
            <p:nvPr/>
          </p:nvSpPr>
          <p:spPr bwMode="auto">
            <a:xfrm>
              <a:off x="6697082" y="3527805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724" name="Oval 441"/>
            <p:cNvSpPr>
              <a:spLocks noChangeArrowheads="1"/>
            </p:cNvSpPr>
            <p:nvPr/>
          </p:nvSpPr>
          <p:spPr bwMode="auto">
            <a:xfrm>
              <a:off x="6849482" y="3528025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725" name="Oval 442"/>
            <p:cNvSpPr>
              <a:spLocks noChangeArrowheads="1"/>
            </p:cNvSpPr>
            <p:nvPr/>
          </p:nvSpPr>
          <p:spPr bwMode="auto">
            <a:xfrm>
              <a:off x="7001882" y="3526502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726" name="Oval 443"/>
            <p:cNvSpPr>
              <a:spLocks noChangeArrowheads="1"/>
            </p:cNvSpPr>
            <p:nvPr/>
          </p:nvSpPr>
          <p:spPr bwMode="auto">
            <a:xfrm>
              <a:off x="7154282" y="3525287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727" name="Oval 444"/>
            <p:cNvSpPr>
              <a:spLocks noChangeArrowheads="1"/>
            </p:cNvSpPr>
            <p:nvPr/>
          </p:nvSpPr>
          <p:spPr bwMode="auto">
            <a:xfrm>
              <a:off x="7306682" y="3524072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728" name="Oval 445"/>
            <p:cNvSpPr>
              <a:spLocks noChangeArrowheads="1"/>
            </p:cNvSpPr>
            <p:nvPr/>
          </p:nvSpPr>
          <p:spPr bwMode="auto">
            <a:xfrm>
              <a:off x="7459082" y="3522857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729" name="Rectangle 446"/>
            <p:cNvSpPr>
              <a:spLocks noChangeArrowheads="1"/>
            </p:cNvSpPr>
            <p:nvPr/>
          </p:nvSpPr>
          <p:spPr bwMode="auto">
            <a:xfrm>
              <a:off x="3057525" y="3438525"/>
              <a:ext cx="4914900" cy="885825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242" name="TextBox 241"/>
          <p:cNvSpPr txBox="1"/>
          <p:nvPr/>
        </p:nvSpPr>
        <p:spPr>
          <a:xfrm rot="2493315">
            <a:off x="8071275" y="2637083"/>
            <a:ext cx="1016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rgbClr val="002060"/>
                </a:solidFill>
                <a:latin typeface="+mn-lt"/>
              </a:rPr>
              <a:t>dot plot</a:t>
            </a:r>
          </a:p>
        </p:txBody>
      </p:sp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Signals as </a:t>
            </a:r>
            <a:r>
              <a:rPr lang="en-US" i="1" dirty="0"/>
              <a:t>objects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99448" y="1487345"/>
                <a:ext cx="8294428" cy="472238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400" dirty="0"/>
                  <a:t>Signals are </a:t>
                </a:r>
                <a:r>
                  <a:rPr lang="en-US" sz="2400" b="1" dirty="0"/>
                  <a:t>more</a:t>
                </a:r>
                <a:r>
                  <a:rPr lang="en-US" sz="2400" dirty="0"/>
                  <a:t> than just a collection of values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2400" dirty="0"/>
                  <a:t>	</a:t>
                </a:r>
                <a:r>
                  <a:rPr lang="en-US" sz="2000" dirty="0"/>
                  <a:t>(we call the collection of values</a:t>
                </a:r>
                <a:r>
                  <a:rPr lang="en-US" altLang="en-US" sz="2000" dirty="0"/>
                  <a:t> the signal’s representation</a:t>
                </a:r>
                <a:r>
                  <a:rPr lang="en-US" sz="2000" dirty="0"/>
                  <a:t>)</a:t>
                </a:r>
              </a:p>
              <a:p>
                <a:pPr marL="0" indent="0">
                  <a:buNone/>
                </a:pPr>
                <a:r>
                  <a:rPr lang="en-US" sz="2400" dirty="0"/>
                  <a:t>For example, we can perform operations on signals</a:t>
                </a:r>
              </a:p>
              <a:p>
                <a:r>
                  <a:rPr lang="en-US" sz="2400" dirty="0"/>
                  <a:t>gain (and attenuation)  </a:t>
                </a:r>
                <a:r>
                  <a:rPr lang="en-US" altLang="en-US" sz="2400" dirty="0"/>
                  <a:t> y = </a:t>
                </a:r>
                <a14:m>
                  <m:oMath xmlns:m="http://schemas.openxmlformats.org/officeDocument/2006/math">
                    <m:r>
                      <a:rPr lang="en-US" altLang="en-US" sz="240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altLang="en-US" sz="2400" dirty="0"/>
                  <a:t> x  </a:t>
                </a:r>
                <a:r>
                  <a:rPr lang="en-US" altLang="en-US" sz="1800" dirty="0"/>
                  <a:t>g is a </a:t>
                </a:r>
                <a:r>
                  <a:rPr lang="en-US" altLang="en-US" sz="1800" i="1" dirty="0"/>
                  <a:t>number</a:t>
                </a:r>
                <a:r>
                  <a:rPr lang="en-US" altLang="en-US" sz="1800" dirty="0"/>
                  <a:t>, x and y are </a:t>
                </a:r>
                <a:r>
                  <a:rPr lang="en-US" altLang="en-US" sz="1800" i="1" dirty="0"/>
                  <a:t>signals</a:t>
                </a:r>
              </a:p>
              <a:p>
                <a:pPr marL="457200" lvl="1" indent="0">
                  <a:buNone/>
                </a:pPr>
                <a:r>
                  <a:rPr lang="en-US" altLang="en-US" sz="2400" dirty="0"/>
                  <a:t>means  Ɐ</a:t>
                </a:r>
                <a:r>
                  <a:rPr lang="en-US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n= -</a:t>
                </a:r>
                <a:r>
                  <a:rPr lang="en-US" altLang="en-US" sz="2400" dirty="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 … +  </a:t>
                </a:r>
                <a:r>
                  <a:rPr lang="en-US" altLang="en-US" sz="2400" dirty="0"/>
                  <a:t>  </a:t>
                </a:r>
                <a:r>
                  <a:rPr lang="en-US" altLang="en-US" sz="2400" dirty="0" err="1"/>
                  <a:t>y</a:t>
                </a:r>
                <a:r>
                  <a:rPr lang="en-US" altLang="en-US" sz="2400" b="1" baseline="-25000" dirty="0" err="1"/>
                  <a:t>n</a:t>
                </a:r>
                <a:r>
                  <a:rPr lang="en-US" altLang="en-US" sz="2400" dirty="0"/>
                  <a:t> = g </a:t>
                </a:r>
                <a:r>
                  <a:rPr lang="en-US" altLang="en-US" sz="2400" dirty="0" err="1"/>
                  <a:t>x</a:t>
                </a:r>
                <a:r>
                  <a:rPr lang="en-US" altLang="en-US" sz="2400" b="1" baseline="-25000" dirty="0" err="1"/>
                  <a:t>n</a:t>
                </a:r>
                <a:r>
                  <a:rPr lang="en-US" altLang="en-US" sz="2400" b="1" baseline="-25000" dirty="0"/>
                  <a:t>	</a:t>
                </a:r>
                <a:r>
                  <a:rPr lang="en-US" altLang="en-US" sz="1600" dirty="0"/>
                  <a:t> </a:t>
                </a:r>
                <a:r>
                  <a:rPr lang="en-US" altLang="en-US" sz="1600" dirty="0">
                    <a:solidFill>
                      <a:srgbClr val="002060"/>
                    </a:solidFill>
                  </a:rPr>
                  <a:t>Ɐ</a:t>
                </a:r>
                <a:r>
                  <a:rPr lang="en-US" altLang="en-US" sz="16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  -</a:t>
                </a:r>
                <a:r>
                  <a:rPr lang="en-US" altLang="en-US" sz="16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 ≤ t ≤ +    y(t) = g x(t)</a:t>
                </a:r>
                <a:endParaRPr lang="en-US" altLang="en-US" sz="2400" dirty="0">
                  <a:solidFill>
                    <a:srgbClr val="002060"/>
                  </a:solidFill>
                  <a:ea typeface="+mn-ea"/>
                </a:endParaRPr>
              </a:p>
              <a:p>
                <a:pPr marL="0" indent="0">
                  <a:buNone/>
                </a:pPr>
                <a:r>
                  <a:rPr lang="en-US" sz="2400" dirty="0"/>
                  <a:t>	special cases  g = -1 (inversion),    g&lt;0</a:t>
                </a:r>
              </a:p>
              <a:p>
                <a:r>
                  <a:rPr lang="en-US" sz="2400" dirty="0"/>
                  <a:t>add 2 signals       w = x + y	 </a:t>
                </a:r>
                <a:r>
                  <a:rPr lang="en-US" altLang="en-US" sz="1800" dirty="0"/>
                  <a:t>x and y are </a:t>
                </a:r>
                <a:r>
                  <a:rPr lang="en-US" altLang="en-US" sz="1800" i="1" dirty="0"/>
                  <a:t>signals</a:t>
                </a:r>
              </a:p>
              <a:p>
                <a:pPr marL="0" indent="0">
                  <a:buNone/>
                </a:pPr>
                <a:r>
                  <a:rPr lang="en-US" sz="1800" i="1" dirty="0"/>
                  <a:t>	</a:t>
                </a:r>
                <a:r>
                  <a:rPr lang="en-US" altLang="en-US" sz="2400" dirty="0"/>
                  <a:t>means  Ɐ</a:t>
                </a:r>
                <a:r>
                  <a:rPr lang="en-US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n= -</a:t>
                </a:r>
                <a:r>
                  <a:rPr lang="en-US" altLang="en-US" sz="2400" dirty="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 … +  </a:t>
                </a:r>
                <a:r>
                  <a:rPr lang="en-US" altLang="en-US" sz="2400" dirty="0"/>
                  <a:t>  </a:t>
                </a:r>
                <a:r>
                  <a:rPr lang="en-US" altLang="en-US" sz="2400" dirty="0" err="1"/>
                  <a:t>w</a:t>
                </a:r>
                <a:r>
                  <a:rPr lang="en-US" altLang="en-US" sz="2400" b="1" baseline="-25000" dirty="0" err="1"/>
                  <a:t>n</a:t>
                </a:r>
                <a:r>
                  <a:rPr lang="en-US" altLang="en-US" sz="2400" dirty="0"/>
                  <a:t> = </a:t>
                </a:r>
                <a:r>
                  <a:rPr lang="en-US" altLang="en-US" sz="2400" dirty="0" err="1"/>
                  <a:t>x</a:t>
                </a:r>
                <a:r>
                  <a:rPr lang="en-US" altLang="en-US" sz="2400" b="1" baseline="-25000" dirty="0" err="1"/>
                  <a:t>n</a:t>
                </a:r>
                <a:r>
                  <a:rPr lang="en-US" altLang="en-US" sz="2400" b="1" baseline="-25000" dirty="0"/>
                  <a:t> </a:t>
                </a:r>
                <a:r>
                  <a:rPr lang="en-US" sz="2400" dirty="0"/>
                  <a:t>+ </a:t>
                </a:r>
                <a:r>
                  <a:rPr lang="en-US" sz="2400" dirty="0" err="1"/>
                  <a:t>y</a:t>
                </a:r>
                <a:r>
                  <a:rPr lang="en-US" altLang="en-US" sz="2400" b="1" baseline="-25000" dirty="0" err="1"/>
                  <a:t>n</a:t>
                </a:r>
                <a:r>
                  <a:rPr lang="en-US" altLang="en-US" sz="2400" b="1" baseline="-25000" dirty="0"/>
                  <a:t>	</a:t>
                </a:r>
                <a:r>
                  <a:rPr lang="en-US" altLang="en-US" sz="1800" dirty="0">
                    <a:solidFill>
                      <a:srgbClr val="002060"/>
                    </a:solidFill>
                  </a:rPr>
                  <a:t>w(t) = x(t) + y(t)</a:t>
                </a:r>
              </a:p>
              <a:p>
                <a:r>
                  <a:rPr lang="en-US" sz="2400" dirty="0">
                    <a:solidFill>
                      <a:srgbClr val="002060"/>
                    </a:solidFill>
                  </a:rPr>
                  <a:t>what does w = x – y mean?  </a:t>
                </a:r>
              </a:p>
              <a:p>
                <a:pPr>
                  <a:spcBef>
                    <a:spcPts val="0"/>
                  </a:spcBef>
                </a:pPr>
                <a:r>
                  <a:rPr lang="en-US" sz="2400" dirty="0">
                    <a:solidFill>
                      <a:srgbClr val="002060"/>
                    </a:solidFill>
                  </a:rPr>
                  <a:t>what does w = ax + by mean? </a:t>
                </a:r>
                <a:r>
                  <a:rPr lang="en-US" sz="1800" dirty="0">
                    <a:solidFill>
                      <a:srgbClr val="002060"/>
                    </a:solidFill>
                  </a:rPr>
                  <a:t>(</a:t>
                </a:r>
                <a:r>
                  <a:rPr lang="en-US" altLang="en-US" sz="1800" dirty="0" err="1">
                    <a:solidFill>
                      <a:srgbClr val="002060"/>
                    </a:solidFill>
                  </a:rPr>
                  <a:t>a,b</a:t>
                </a:r>
                <a:r>
                  <a:rPr lang="en-US" altLang="en-US" sz="1800" dirty="0">
                    <a:solidFill>
                      <a:srgbClr val="002060"/>
                    </a:solidFill>
                  </a:rPr>
                  <a:t> </a:t>
                </a:r>
                <a:r>
                  <a:rPr lang="en-US" altLang="en-US" sz="1800" i="1" dirty="0">
                    <a:solidFill>
                      <a:srgbClr val="002060"/>
                    </a:solidFill>
                  </a:rPr>
                  <a:t>numbers</a:t>
                </a:r>
                <a:r>
                  <a:rPr lang="en-US" altLang="en-US" sz="1800" dirty="0">
                    <a:solidFill>
                      <a:srgbClr val="002060"/>
                    </a:solidFill>
                  </a:rPr>
                  <a:t>, </a:t>
                </a:r>
                <a:r>
                  <a:rPr lang="en-US" altLang="en-US" sz="1800" dirty="0" err="1">
                    <a:solidFill>
                      <a:srgbClr val="002060"/>
                    </a:solidFill>
                  </a:rPr>
                  <a:t>w,x,y</a:t>
                </a:r>
                <a:r>
                  <a:rPr lang="en-US" altLang="en-US" sz="1800" dirty="0">
                    <a:solidFill>
                      <a:srgbClr val="002060"/>
                    </a:solidFill>
                  </a:rPr>
                  <a:t>  </a:t>
                </a:r>
                <a:r>
                  <a:rPr lang="en-US" altLang="en-US" sz="1800" i="1" dirty="0">
                    <a:solidFill>
                      <a:srgbClr val="002060"/>
                    </a:solidFill>
                  </a:rPr>
                  <a:t>signals)</a:t>
                </a:r>
                <a:endParaRPr lang="en-US" altLang="en-US" sz="2400" i="1" dirty="0">
                  <a:solidFill>
                    <a:srgbClr val="002060"/>
                  </a:solidFill>
                </a:endParaRP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9448" y="1487345"/>
                <a:ext cx="8294428" cy="4722385"/>
              </a:xfrm>
              <a:blipFill rotWithShape="0">
                <a:blip r:embed="rId2"/>
                <a:stretch>
                  <a:fillRect l="-1176" t="-258" b="-78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9467813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144" y="1308100"/>
            <a:ext cx="7860018" cy="5310188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sz="2000" b="1" dirty="0"/>
              <a:t>Lecture attendance </a:t>
            </a:r>
            <a:r>
              <a:rPr lang="en-US" sz="2000" dirty="0"/>
              <a:t>is mandatory 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attendance checked from the third lecture on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active participation is better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if you can’t make it now and again – there will be recordings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The official course text is DSPCSP (see </a:t>
            </a:r>
            <a:r>
              <a:rPr lang="en-US" sz="2000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www.dspcsp.com</a:t>
            </a:r>
            <a:r>
              <a:rPr lang="en-US" sz="2000" dirty="0"/>
              <a:t>)</a:t>
            </a:r>
          </a:p>
          <a:p>
            <a:pPr marL="0" indent="0">
              <a:spcBef>
                <a:spcPts val="0"/>
              </a:spcBef>
              <a:buNone/>
              <a:tabLst>
                <a:tab pos="360363" algn="l"/>
              </a:tabLst>
            </a:pPr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	</a:t>
            </a:r>
            <a:r>
              <a:rPr lang="en-US" sz="2000" dirty="0"/>
              <a:t>Please read the chapter material as needed!</a:t>
            </a:r>
          </a:p>
          <a:p>
            <a:pPr>
              <a:spcBef>
                <a:spcPts val="1200"/>
              </a:spcBef>
            </a:pPr>
            <a:r>
              <a:rPr lang="en-US" sz="2000" b="1" dirty="0"/>
              <a:t>Homework assignments</a:t>
            </a:r>
            <a:r>
              <a:rPr lang="en-US" sz="2000" dirty="0"/>
              <a:t> are not a requirement</a:t>
            </a:r>
          </a:p>
          <a:p>
            <a:pPr>
              <a:spcBef>
                <a:spcPts val="1800"/>
              </a:spcBef>
            </a:pPr>
            <a:r>
              <a:rPr lang="en-US" sz="2000" dirty="0"/>
              <a:t>Problems?  email author@dspcsp.com or use the forum</a:t>
            </a:r>
          </a:p>
          <a:p>
            <a:pPr>
              <a:spcBef>
                <a:spcPts val="1800"/>
              </a:spcBef>
            </a:pPr>
            <a:r>
              <a:rPr lang="en-US" sz="2000" dirty="0"/>
              <a:t>I am not on the regular university staff </a:t>
            </a:r>
          </a:p>
          <a:p>
            <a:pPr marL="0" indent="0" defTabSz="360363">
              <a:spcBef>
                <a:spcPts val="0"/>
              </a:spcBef>
              <a:buNone/>
            </a:pPr>
            <a:r>
              <a:rPr lang="en-US" sz="2000" dirty="0"/>
              <a:t>	but teach useful subjects in order to influence your life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8135640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4470" y="1671892"/>
            <a:ext cx="4665867" cy="7229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17754" y="1494503"/>
                <a:ext cx="7740445" cy="461261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How can we capture the </a:t>
                </a:r>
                <a:r>
                  <a:rPr lang="en-US" i="1" dirty="0"/>
                  <a:t>size</a:t>
                </a:r>
                <a:r>
                  <a:rPr lang="en-US" dirty="0"/>
                  <a:t> of a signal? </a:t>
                </a:r>
              </a:p>
              <a:p>
                <a:pPr marL="0" indent="0">
                  <a:buNone/>
                </a:pPr>
                <a:r>
                  <a:rPr lang="en-US" dirty="0"/>
                  <a:t>the maximum value?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the average value ?</a:t>
                </a:r>
              </a:p>
              <a:p>
                <a:pPr marL="0" indent="0">
                  <a:buNone/>
                </a:pPr>
                <a:r>
                  <a:rPr lang="en-US" dirty="0"/>
                  <a:t>  both of these are zero! 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C00000"/>
                    </a:solidFill>
                  </a:rPr>
                  <a:t>(this is the DC component!)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The natural definition is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|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𝑑𝑡</m:t>
                        </m:r>
                      </m:e>
                    </m:nary>
                  </m:oMath>
                </a14:m>
                <a:r>
                  <a:rPr lang="en-US" sz="2800" dirty="0"/>
                  <a:t>               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∑"/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=−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|</m:t>
                            </m:r>
                          </m:e>
                          <m:sup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sz="2800" dirty="0"/>
              </a:p>
              <a:p>
                <a:pPr marL="0" indent="0">
                  <a:buNone/>
                </a:pPr>
                <a:endParaRPr lang="en-US" sz="2400" dirty="0">
                  <a:solidFill>
                    <a:srgbClr val="002060"/>
                  </a:solidFill>
                </a:endParaRP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002060"/>
                    </a:solidFill>
                  </a:rPr>
                  <a:t>Can you think of other </a:t>
                </a:r>
                <a:r>
                  <a:rPr lang="en-US" sz="2400" i="1" dirty="0">
                    <a:solidFill>
                      <a:srgbClr val="002060"/>
                    </a:solidFill>
                  </a:rPr>
                  <a:t>good</a:t>
                </a:r>
                <a:r>
                  <a:rPr lang="en-US" sz="2400" dirty="0">
                    <a:solidFill>
                      <a:srgbClr val="002060"/>
                    </a:solidFill>
                  </a:rPr>
                  <a:t> definitions?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17754" y="1494503"/>
                <a:ext cx="7740445" cy="4612610"/>
              </a:xfrm>
              <a:blipFill>
                <a:blip r:embed="rId3"/>
                <a:stretch>
                  <a:fillRect l="-1261" t="-528" b="-19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30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3867" y="3319794"/>
            <a:ext cx="1966451" cy="3892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6057" y="2805008"/>
            <a:ext cx="2414280" cy="141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879497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2022" y="3431641"/>
            <a:ext cx="6639632" cy="103117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91A076FE-0DF6-43AA-B79F-418639EB9CD1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31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8210" name="Rectangle 2"/>
          <p:cNvSpPr>
            <a:spLocks noGrp="1" noChangeArrowheads="1"/>
          </p:cNvSpPr>
          <p:nvPr>
            <p:ph type="title"/>
          </p:nvPr>
        </p:nvSpPr>
        <p:spPr>
          <a:xfrm>
            <a:off x="655093" y="165100"/>
            <a:ext cx="7969795" cy="10207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Deterministic vs stochastic signals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0999" y="1001714"/>
            <a:ext cx="8530989" cy="5262608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2400" dirty="0"/>
              <a:t>Signals (analog or digital) can be </a:t>
            </a:r>
            <a:r>
              <a:rPr lang="en-US" altLang="en-US" sz="2400" i="1" dirty="0"/>
              <a:t>	deterministic</a:t>
            </a:r>
            <a:r>
              <a:rPr lang="en-US" altLang="en-US" sz="2400" dirty="0"/>
              <a:t> or </a:t>
            </a:r>
            <a:r>
              <a:rPr lang="en-US" altLang="en-US" sz="2400" i="1" dirty="0"/>
              <a:t>stochastic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2400" i="1" dirty="0"/>
              <a:t>deterministic </a:t>
            </a:r>
            <a:r>
              <a:rPr lang="en-US" altLang="en-US" sz="2400" dirty="0"/>
              <a:t>means that there is some algorithm</a:t>
            </a:r>
          </a:p>
          <a:p>
            <a:pPr marL="457200" lvl="1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2400" dirty="0"/>
              <a:t>that enables us to predict the signal for all time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2400" i="1" dirty="0"/>
              <a:t>Stochastic means nondeterministic</a:t>
            </a:r>
          </a:p>
          <a:p>
            <a:pPr marL="457200" lvl="1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2400" dirty="0"/>
              <a:t>the signal is </a:t>
            </a:r>
            <a:r>
              <a:rPr lang="en-US" altLang="en-US" sz="2400" i="1" dirty="0"/>
              <a:t>random</a:t>
            </a:r>
            <a:r>
              <a:rPr lang="en-US" altLang="en-US" sz="2400" dirty="0"/>
              <a:t> in some sense</a:t>
            </a:r>
          </a:p>
          <a:p>
            <a:pPr marL="0" indent="0" eaLnBrk="1" hangingPunct="1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altLang="en-US" sz="2400" dirty="0"/>
              <a:t>The most stochastic signal of them all is </a:t>
            </a:r>
            <a:r>
              <a:rPr lang="en-US" altLang="en-US" sz="2400" i="1" dirty="0"/>
              <a:t>white noise </a:t>
            </a:r>
          </a:p>
          <a:p>
            <a:pPr marL="0" indent="0" defTabSz="341313" eaLnBrk="1" hangingPunct="1">
              <a:lnSpc>
                <a:spcPct val="100000"/>
              </a:lnSpc>
              <a:spcBef>
                <a:spcPts val="600"/>
              </a:spcBef>
              <a:buNone/>
            </a:pPr>
            <a:endParaRPr lang="en-US" altLang="en-US" sz="2400" dirty="0"/>
          </a:p>
          <a:p>
            <a:pPr marL="0" indent="0" defTabSz="341313" eaLnBrk="1" hangingPunct="1">
              <a:lnSpc>
                <a:spcPct val="100000"/>
              </a:lnSpc>
              <a:spcBef>
                <a:spcPts val="600"/>
              </a:spcBef>
              <a:buNone/>
            </a:pPr>
            <a:endParaRPr lang="en-US" altLang="en-US" sz="2400" dirty="0"/>
          </a:p>
          <a:p>
            <a:pPr marL="0" indent="0" defTabSz="341313" eaLnBrk="1" hangingPunct="1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en-US" sz="2400" dirty="0"/>
              <a:t>	</a:t>
            </a:r>
            <a:r>
              <a:rPr lang="en-US" altLang="en-US" sz="2000" dirty="0"/>
              <a:t>even if we observe white noise </a:t>
            </a:r>
            <a:r>
              <a:rPr lang="en-US" altLang="en-US" sz="2000" dirty="0" err="1"/>
              <a:t>w</a:t>
            </a:r>
            <a:r>
              <a:rPr lang="en-US" altLang="en-US" sz="2000" b="1" baseline="-25000" dirty="0" err="1"/>
              <a:t>n</a:t>
            </a:r>
            <a:r>
              <a:rPr lang="en-US" altLang="en-US" sz="2000" dirty="0"/>
              <a:t> from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 to n</a:t>
            </a:r>
          </a:p>
          <a:p>
            <a:pPr marL="0" indent="0" defTabSz="463550" eaLnBrk="1" hangingPunct="1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		we can’t say anything about w</a:t>
            </a:r>
            <a:r>
              <a:rPr lang="en-US" altLang="en-US" sz="2000" b="1" baseline="-25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n+1</a:t>
            </a:r>
          </a:p>
          <a:p>
            <a:pPr marL="0" indent="0" defTabSz="463550" eaLnBrk="1" hangingPunct="1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    example of non-white stochastic signal</a:t>
            </a:r>
          </a:p>
          <a:p>
            <a:pPr marL="0" indent="0" defTabSz="463550" eaLnBrk="1" hangingPunct="1">
              <a:lnSpc>
                <a:spcPct val="100000"/>
              </a:lnSpc>
              <a:spcBef>
                <a:spcPts val="600"/>
              </a:spcBef>
              <a:buNone/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marL="0" indent="0" defTabSz="463550" eaLnBrk="1" hangingPunct="1">
              <a:lnSpc>
                <a:spcPct val="100000"/>
              </a:lnSpc>
              <a:spcBef>
                <a:spcPts val="600"/>
              </a:spcBef>
              <a:buNone/>
            </a:pPr>
            <a:endParaRPr lang="en-US" altLang="en-US" sz="2400" dirty="0"/>
          </a:p>
          <a:p>
            <a:pPr eaLnBrk="1" hangingPunct="1">
              <a:lnSpc>
                <a:spcPct val="100000"/>
              </a:lnSpc>
              <a:spcBef>
                <a:spcPts val="1200"/>
              </a:spcBef>
            </a:pPr>
            <a:endParaRPr lang="en-US" alt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676" y="5478700"/>
            <a:ext cx="7346868" cy="11395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2493315">
            <a:off x="7815647" y="3705514"/>
            <a:ext cx="1212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rgbClr val="002060"/>
                </a:solidFill>
                <a:latin typeface="+mn-lt"/>
              </a:rPr>
              <a:t>stem plot</a:t>
            </a:r>
          </a:p>
        </p:txBody>
      </p:sp>
    </p:spTree>
    <p:extLst>
      <p:ext uri="{BB962C8B-B14F-4D97-AF65-F5344CB8AC3E}">
        <p14:creationId xmlns:p14="http://schemas.microsoft.com/office/powerpoint/2010/main" val="1542368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 uiExpand="1" build="p"/>
      <p:bldP spid="5" grpId="0" uiExpan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91A076FE-0DF6-43AA-B79F-418639EB9CD1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32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8210" name="Rectangle 2"/>
          <p:cNvSpPr>
            <a:spLocks noGrp="1" noChangeArrowheads="1"/>
          </p:cNvSpPr>
          <p:nvPr>
            <p:ph type="title"/>
          </p:nvPr>
        </p:nvSpPr>
        <p:spPr>
          <a:xfrm>
            <a:off x="655093" y="165100"/>
            <a:ext cx="7969795" cy="10207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Periodic signals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01713"/>
            <a:ext cx="8629436" cy="5440029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2400" dirty="0"/>
              <a:t>Signals (analog or digital) can be periodic</a:t>
            </a:r>
          </a:p>
          <a:p>
            <a:pPr eaLnBrk="1" hangingPunct="1">
              <a:lnSpc>
                <a:spcPct val="100000"/>
              </a:lnSpc>
              <a:spcBef>
                <a:spcPts val="1200"/>
              </a:spcBef>
            </a:pPr>
            <a:r>
              <a:rPr lang="en-US" altLang="en-US" sz="2400" dirty="0"/>
              <a:t>Analog periodic signal  p(t)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2400" dirty="0"/>
              <a:t>	</a:t>
            </a:r>
            <a:r>
              <a:rPr lang="en-US" altLang="en-US" sz="3200" dirty="0"/>
              <a:t>ⱻ </a:t>
            </a:r>
            <a:r>
              <a:rPr lang="en-US" altLang="en-US" sz="2400" dirty="0"/>
              <a:t>T &gt; 0 </a:t>
            </a:r>
            <a:r>
              <a:rPr lang="en-US" altLang="en-US" sz="2400" dirty="0" err="1"/>
              <a:t>s.t.</a:t>
            </a:r>
            <a:r>
              <a:rPr lang="en-US" altLang="en-US" sz="2400" dirty="0"/>
              <a:t> Ɐ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  -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 ≤ t ≤ +      p(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t+T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) = p(t)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		the smallest such T is called the </a:t>
            </a:r>
            <a:r>
              <a:rPr lang="en-US" altLang="en-US" sz="2400" i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period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en-US" altLang="en-US" sz="2400" i="1" dirty="0"/>
          </a:p>
          <a:p>
            <a:pPr marL="0" indent="0" eaLnBrk="1" hangingPunct="1">
              <a:lnSpc>
                <a:spcPct val="100000"/>
              </a:lnSpc>
              <a:spcBef>
                <a:spcPts val="1200"/>
              </a:spcBef>
              <a:buNone/>
            </a:pPr>
            <a:endParaRPr lang="en-US" altLang="en-US" sz="2400" dirty="0"/>
          </a:p>
          <a:p>
            <a:pPr marL="0" indent="0" eaLnBrk="1" hangingPunct="1">
              <a:lnSpc>
                <a:spcPct val="100000"/>
              </a:lnSpc>
              <a:spcBef>
                <a:spcPts val="1200"/>
              </a:spcBef>
              <a:buNone/>
            </a:pPr>
            <a:endParaRPr lang="en-US" altLang="en-US" sz="2400" dirty="0"/>
          </a:p>
          <a:p>
            <a:pPr eaLnBrk="1" hangingPunct="1">
              <a:lnSpc>
                <a:spcPct val="100000"/>
              </a:lnSpc>
              <a:spcBef>
                <a:spcPts val="600"/>
              </a:spcBef>
            </a:pPr>
            <a:r>
              <a:rPr lang="en-US" altLang="en-US" sz="2400" dirty="0"/>
              <a:t>Digital periodic signal </a:t>
            </a:r>
            <a:r>
              <a:rPr lang="en-US" altLang="en-US" sz="2400" dirty="0" err="1"/>
              <a:t>p</a:t>
            </a:r>
            <a:r>
              <a:rPr lang="en-US" altLang="en-US" sz="2400" b="1" baseline="-25000" dirty="0" err="1"/>
              <a:t>n</a:t>
            </a:r>
            <a:endParaRPr lang="en-US" altLang="en-US" sz="2400" b="1" baseline="-250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3200" dirty="0"/>
              <a:t>	ⱻ </a:t>
            </a:r>
            <a:r>
              <a:rPr lang="en-US" altLang="en-US" sz="2400" dirty="0"/>
              <a:t>N &gt; 0 </a:t>
            </a:r>
            <a:r>
              <a:rPr lang="en-US" altLang="en-US" sz="2400" dirty="0" err="1"/>
              <a:t>s.t.</a:t>
            </a:r>
            <a:r>
              <a:rPr lang="en-US" altLang="en-US" sz="2400" dirty="0"/>
              <a:t> Ɐ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n= -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 … +      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p</a:t>
            </a:r>
            <a:r>
              <a:rPr lang="en-US" altLang="en-US" sz="2400" b="1" baseline="-25000" dirty="0" err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n+N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=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p</a:t>
            </a:r>
            <a:r>
              <a:rPr lang="en-US" altLang="en-US" sz="2400" b="1" baseline="-25000" dirty="0" err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n</a:t>
            </a:r>
            <a:endParaRPr lang="en-US" altLang="en-US" sz="2400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		the smallest such N is called the </a:t>
            </a:r>
            <a:r>
              <a:rPr lang="en-US" altLang="en-US" sz="2400" i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period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	Is the digital sinusoid </a:t>
            </a:r>
            <a:r>
              <a:rPr lang="en-US" alt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s</a:t>
            </a:r>
            <a:r>
              <a:rPr lang="en-US" altLang="en-US" sz="2000" b="1" baseline="-25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n</a:t>
            </a:r>
            <a:r>
              <a:rPr lang="en-US" alt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= A sin (</a:t>
            </a:r>
            <a:r>
              <a:rPr lang="el-GR" alt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ω</a:t>
            </a:r>
            <a:r>
              <a:rPr lang="en-US" alt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n) always periodic? If not, when is it?</a:t>
            </a:r>
            <a:endParaRPr lang="en-US" altLang="en-US" sz="2000" dirty="0">
              <a:solidFill>
                <a:srgbClr val="002060"/>
              </a:solidFill>
            </a:endParaRPr>
          </a:p>
          <a:p>
            <a:pPr marL="0" indent="0" eaLnBrk="1" hangingPunct="1"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altLang="en-US" sz="2400" dirty="0"/>
              <a:t>Only deterministic signals can be </a:t>
            </a:r>
            <a:r>
              <a:rPr lang="en-US" altLang="en-US" sz="2400" i="1" dirty="0"/>
              <a:t>periodic</a:t>
            </a:r>
            <a:r>
              <a:rPr lang="en-US" altLang="en-US" sz="2400" dirty="0"/>
              <a:t> </a:t>
            </a:r>
            <a:endParaRPr lang="en-US" altLang="en-US" sz="2400" i="1" dirty="0"/>
          </a:p>
          <a:p>
            <a:pPr marL="0" indent="0" eaLnBrk="1" hangingPunct="1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sz="2400" dirty="0"/>
              <a:t>	</a:t>
            </a:r>
            <a:r>
              <a:rPr lang="en-US" altLang="en-US" sz="2400" dirty="0">
                <a:solidFill>
                  <a:srgbClr val="002060"/>
                </a:solidFill>
              </a:rPr>
              <a:t>why can’t a periodic signal be stochastic?</a:t>
            </a:r>
          </a:p>
          <a:p>
            <a:pPr marL="0" indent="0" eaLnBrk="1" hangingPunct="1">
              <a:lnSpc>
                <a:spcPct val="100000"/>
              </a:lnSpc>
              <a:spcBef>
                <a:spcPts val="1200"/>
              </a:spcBef>
              <a:buNone/>
            </a:pPr>
            <a:endParaRPr lang="en-US" altLang="en-US" sz="2400" i="1" dirty="0"/>
          </a:p>
        </p:txBody>
      </p:sp>
      <p:grpSp>
        <p:nvGrpSpPr>
          <p:cNvPr id="15" name="Group 14"/>
          <p:cNvGrpSpPr/>
          <p:nvPr/>
        </p:nvGrpSpPr>
        <p:grpSpPr>
          <a:xfrm>
            <a:off x="1229435" y="2783538"/>
            <a:ext cx="6248400" cy="1578059"/>
            <a:chOff x="1229435" y="2783538"/>
            <a:chExt cx="6248400" cy="157805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29435" y="2975212"/>
              <a:ext cx="6248400" cy="1386385"/>
            </a:xfrm>
            <a:prstGeom prst="rect">
              <a:avLst/>
            </a:prstGeom>
          </p:spPr>
        </p:pic>
        <p:cxnSp>
          <p:nvCxnSpPr>
            <p:cNvPr id="7" name="Straight Arrow Connector 6"/>
            <p:cNvCxnSpPr/>
            <p:nvPr/>
          </p:nvCxnSpPr>
          <p:spPr bwMode="auto">
            <a:xfrm>
              <a:off x="2402006" y="3835022"/>
              <a:ext cx="2074460" cy="1364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8" name="TextBox 7"/>
            <p:cNvSpPr txBox="1"/>
            <p:nvPr/>
          </p:nvSpPr>
          <p:spPr>
            <a:xfrm>
              <a:off x="3111689" y="3776319"/>
              <a:ext cx="16240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1800" b="0" dirty="0" err="1"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t+T</a:t>
              </a:r>
              <a:endParaRPr lang="en-US" sz="1800" b="0" dirty="0"/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2374710" y="3789967"/>
              <a:ext cx="95534" cy="72351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4465093" y="3819535"/>
              <a:ext cx="95534" cy="72351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 bwMode="auto">
            <a:xfrm>
              <a:off x="1733265" y="2975212"/>
              <a:ext cx="204716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>
              <a:off x="1719621" y="2920615"/>
              <a:ext cx="0" cy="9553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Connector 16"/>
            <p:cNvCxnSpPr/>
            <p:nvPr/>
          </p:nvCxnSpPr>
          <p:spPr bwMode="auto">
            <a:xfrm>
              <a:off x="3796357" y="2922887"/>
              <a:ext cx="0" cy="9553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8" name="TextBox 17"/>
            <p:cNvSpPr txBox="1"/>
            <p:nvPr/>
          </p:nvSpPr>
          <p:spPr>
            <a:xfrm>
              <a:off x="2470243" y="2783538"/>
              <a:ext cx="32754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en-US" sz="1800" b="0" dirty="0"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T</a:t>
              </a:r>
              <a:endParaRPr lang="en-US" sz="1800" b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82053438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5675" y="165100"/>
            <a:ext cx="7669213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Some periodic digital “signals”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1050" y="1317625"/>
            <a:ext cx="2460625" cy="5159375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rgbClr val="FF3300"/>
                </a:solidFill>
              </a:rPr>
              <a:t>Square wave</a:t>
            </a:r>
          </a:p>
          <a:p>
            <a:pPr>
              <a:buFont typeface="Wingdings" pitchFamily="2" charset="2"/>
              <a:buNone/>
              <a:defRPr/>
            </a:pPr>
            <a:endParaRPr lang="en-US" sz="1600" b="1" dirty="0">
              <a:solidFill>
                <a:schemeClr val="accent6"/>
              </a:solidFill>
            </a:endParaRPr>
          </a:p>
          <a:p>
            <a:pPr>
              <a:buFont typeface="Wingdings" pitchFamily="2" charset="2"/>
              <a:buNone/>
              <a:defRPr/>
            </a:pPr>
            <a:endParaRPr lang="en-US" sz="1600" b="1" dirty="0">
              <a:solidFill>
                <a:schemeClr val="accent6"/>
              </a:solidFill>
            </a:endParaRPr>
          </a:p>
          <a:p>
            <a:pPr>
              <a:buFont typeface="Wingdings" pitchFamily="2" charset="2"/>
              <a:buNone/>
              <a:defRPr/>
            </a:pPr>
            <a:endParaRPr lang="en-US" sz="1600" b="1" dirty="0">
              <a:solidFill>
                <a:srgbClr val="FF3300"/>
              </a:solidFill>
            </a:endParaRPr>
          </a:p>
          <a:p>
            <a:pPr>
              <a:buFont typeface="Wingdings" pitchFamily="2" charset="2"/>
              <a:buNone/>
              <a:defRPr/>
            </a:pPr>
            <a:endParaRPr lang="en-US" sz="1600" b="1" dirty="0">
              <a:solidFill>
                <a:srgbClr val="FF3300"/>
              </a:solidFill>
            </a:endParaRPr>
          </a:p>
          <a:p>
            <a:pPr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rgbClr val="FF3300"/>
                </a:solidFill>
              </a:rPr>
              <a:t>Triangle wave</a:t>
            </a:r>
          </a:p>
          <a:p>
            <a:pPr>
              <a:buFont typeface="Wingdings" pitchFamily="2" charset="2"/>
              <a:buNone/>
              <a:defRPr/>
            </a:pPr>
            <a:endParaRPr lang="en-US" sz="1600" b="1" dirty="0">
              <a:solidFill>
                <a:schemeClr val="accent6"/>
              </a:solidFill>
            </a:endParaRPr>
          </a:p>
          <a:p>
            <a:pPr>
              <a:buFont typeface="Wingdings" pitchFamily="2" charset="2"/>
              <a:buNone/>
              <a:defRPr/>
            </a:pPr>
            <a:endParaRPr lang="en-US" sz="1600" b="1" dirty="0">
              <a:solidFill>
                <a:srgbClr val="FF3300"/>
              </a:solidFill>
            </a:endParaRPr>
          </a:p>
          <a:p>
            <a:pPr>
              <a:buFont typeface="Wingdings" pitchFamily="2" charset="2"/>
              <a:buNone/>
              <a:defRPr/>
            </a:pPr>
            <a:endParaRPr lang="en-US" sz="1600" b="1" dirty="0">
              <a:solidFill>
                <a:srgbClr val="FF3300"/>
              </a:solidFill>
            </a:endParaRPr>
          </a:p>
          <a:p>
            <a:pPr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rgbClr val="FF3300"/>
                </a:solidFill>
              </a:rPr>
              <a:t>Saw tooth</a:t>
            </a:r>
          </a:p>
          <a:p>
            <a:pPr>
              <a:buFont typeface="Wingdings" pitchFamily="2" charset="2"/>
              <a:buNone/>
              <a:defRPr/>
            </a:pPr>
            <a:endParaRPr lang="en-US" sz="1600" b="1" dirty="0">
              <a:solidFill>
                <a:schemeClr val="accent6"/>
              </a:solidFill>
            </a:endParaRPr>
          </a:p>
          <a:p>
            <a:pPr>
              <a:buFont typeface="Wingdings" pitchFamily="2" charset="2"/>
              <a:buNone/>
              <a:defRPr/>
            </a:pPr>
            <a:endParaRPr lang="en-US" sz="1600" b="1" dirty="0">
              <a:solidFill>
                <a:srgbClr val="FF3300"/>
              </a:solidFill>
            </a:endParaRPr>
          </a:p>
          <a:p>
            <a:pPr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rgbClr val="FF3300"/>
                </a:solidFill>
              </a:rPr>
              <a:t>Sinusoid 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rgbClr val="FF3300"/>
                </a:solidFill>
              </a:rPr>
              <a:t>(not always periodic!)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1F5FB056-7942-48F4-AEC0-D9DD934368A1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33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9701" name="Group 228"/>
          <p:cNvGrpSpPr>
            <a:grpSpLocks/>
          </p:cNvGrpSpPr>
          <p:nvPr/>
        </p:nvGrpSpPr>
        <p:grpSpPr bwMode="auto">
          <a:xfrm>
            <a:off x="2795588" y="1062038"/>
            <a:ext cx="5033962" cy="1355725"/>
            <a:chOff x="2920641" y="5379625"/>
            <a:chExt cx="5032734" cy="1354550"/>
          </a:xfrm>
        </p:grpSpPr>
        <p:grpSp>
          <p:nvGrpSpPr>
            <p:cNvPr id="29885" name="Group 186"/>
            <p:cNvGrpSpPr>
              <a:grpSpLocks/>
            </p:cNvGrpSpPr>
            <p:nvPr/>
          </p:nvGrpSpPr>
          <p:grpSpPr bwMode="auto">
            <a:xfrm>
              <a:off x="2920641" y="5379625"/>
              <a:ext cx="4944203" cy="1347460"/>
              <a:chOff x="2920641" y="4122325"/>
              <a:chExt cx="4944203" cy="1347460"/>
            </a:xfrm>
          </p:grpSpPr>
          <p:cxnSp>
            <p:nvCxnSpPr>
              <p:cNvPr id="121" name="Straight Arrow Connector 120"/>
              <p:cNvCxnSpPr/>
              <p:nvPr/>
            </p:nvCxnSpPr>
            <p:spPr bwMode="auto">
              <a:xfrm>
                <a:off x="3114269" y="4799599"/>
                <a:ext cx="4750228" cy="1587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accent6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29888" name="Straight Connector 121"/>
              <p:cNvCxnSpPr>
                <a:cxnSpLocks noChangeShapeType="1"/>
              </p:cNvCxnSpPr>
              <p:nvPr/>
            </p:nvCxnSpPr>
            <p:spPr bwMode="auto">
              <a:xfrm rot="5400000">
                <a:off x="3330944" y="4799595"/>
                <a:ext cx="12700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9889" name="Straight Connector 122"/>
              <p:cNvCxnSpPr>
                <a:cxnSpLocks noChangeShapeType="1"/>
              </p:cNvCxnSpPr>
              <p:nvPr/>
            </p:nvCxnSpPr>
            <p:spPr bwMode="auto">
              <a:xfrm rot="5400000">
                <a:off x="3483344" y="4799595"/>
                <a:ext cx="12700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9890" name="Straight Connector 123"/>
              <p:cNvCxnSpPr>
                <a:cxnSpLocks noChangeShapeType="1"/>
              </p:cNvCxnSpPr>
              <p:nvPr/>
            </p:nvCxnSpPr>
            <p:spPr bwMode="auto">
              <a:xfrm rot="5400000">
                <a:off x="3635744" y="4799595"/>
                <a:ext cx="12700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9891" name="Straight Connector 124"/>
              <p:cNvCxnSpPr>
                <a:cxnSpLocks noChangeShapeType="1"/>
              </p:cNvCxnSpPr>
              <p:nvPr/>
            </p:nvCxnSpPr>
            <p:spPr bwMode="auto">
              <a:xfrm rot="5400000">
                <a:off x="3788144" y="4799595"/>
                <a:ext cx="12700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9892" name="Straight Connector 125"/>
              <p:cNvCxnSpPr>
                <a:cxnSpLocks noChangeShapeType="1"/>
              </p:cNvCxnSpPr>
              <p:nvPr/>
            </p:nvCxnSpPr>
            <p:spPr bwMode="auto">
              <a:xfrm rot="5400000">
                <a:off x="3940544" y="4799595"/>
                <a:ext cx="12700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9893" name="Straight Connector 126"/>
              <p:cNvCxnSpPr>
                <a:cxnSpLocks noChangeShapeType="1"/>
              </p:cNvCxnSpPr>
              <p:nvPr/>
            </p:nvCxnSpPr>
            <p:spPr bwMode="auto">
              <a:xfrm rot="5400000">
                <a:off x="4089742" y="4795961"/>
                <a:ext cx="12700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9894" name="Straight Connector 127"/>
              <p:cNvCxnSpPr>
                <a:cxnSpLocks noChangeShapeType="1"/>
              </p:cNvCxnSpPr>
              <p:nvPr/>
            </p:nvCxnSpPr>
            <p:spPr bwMode="auto">
              <a:xfrm rot="5400000">
                <a:off x="4242142" y="4795961"/>
                <a:ext cx="12700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9895" name="Straight Connector 128"/>
              <p:cNvCxnSpPr>
                <a:cxnSpLocks noChangeShapeType="1"/>
              </p:cNvCxnSpPr>
              <p:nvPr/>
            </p:nvCxnSpPr>
            <p:spPr bwMode="auto">
              <a:xfrm rot="5400000">
                <a:off x="4394542" y="4795961"/>
                <a:ext cx="12700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9896" name="Straight Connector 129"/>
              <p:cNvCxnSpPr>
                <a:cxnSpLocks noChangeShapeType="1"/>
              </p:cNvCxnSpPr>
              <p:nvPr/>
            </p:nvCxnSpPr>
            <p:spPr bwMode="auto">
              <a:xfrm rot="5400000">
                <a:off x="4546942" y="4795961"/>
                <a:ext cx="12700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9897" name="Straight Connector 130"/>
              <p:cNvCxnSpPr>
                <a:cxnSpLocks noChangeShapeType="1"/>
              </p:cNvCxnSpPr>
              <p:nvPr/>
            </p:nvCxnSpPr>
            <p:spPr bwMode="auto">
              <a:xfrm rot="5400000">
                <a:off x="4693227" y="4800926"/>
                <a:ext cx="12700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9898" name="Straight Connector 131"/>
              <p:cNvCxnSpPr>
                <a:cxnSpLocks noChangeShapeType="1"/>
              </p:cNvCxnSpPr>
              <p:nvPr/>
            </p:nvCxnSpPr>
            <p:spPr bwMode="auto">
              <a:xfrm rot="5400000">
                <a:off x="4845627" y="4800926"/>
                <a:ext cx="12700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9899" name="Straight Connector 132"/>
              <p:cNvCxnSpPr>
                <a:cxnSpLocks noChangeShapeType="1"/>
              </p:cNvCxnSpPr>
              <p:nvPr/>
            </p:nvCxnSpPr>
            <p:spPr bwMode="auto">
              <a:xfrm rot="5400000">
                <a:off x="4998027" y="4800926"/>
                <a:ext cx="12700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9900" name="Straight Connector 133"/>
              <p:cNvCxnSpPr>
                <a:cxnSpLocks noChangeShapeType="1"/>
              </p:cNvCxnSpPr>
              <p:nvPr/>
            </p:nvCxnSpPr>
            <p:spPr bwMode="auto">
              <a:xfrm rot="5400000">
                <a:off x="5150427" y="4800926"/>
                <a:ext cx="12700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9901" name="Straight Connector 134"/>
              <p:cNvCxnSpPr>
                <a:cxnSpLocks noChangeShapeType="1"/>
              </p:cNvCxnSpPr>
              <p:nvPr/>
            </p:nvCxnSpPr>
            <p:spPr bwMode="auto">
              <a:xfrm rot="5400000">
                <a:off x="5299625" y="4797292"/>
                <a:ext cx="12700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9902" name="Straight Connector 135"/>
              <p:cNvCxnSpPr>
                <a:cxnSpLocks noChangeShapeType="1"/>
              </p:cNvCxnSpPr>
              <p:nvPr/>
            </p:nvCxnSpPr>
            <p:spPr bwMode="auto">
              <a:xfrm rot="5400000">
                <a:off x="5452025" y="4797292"/>
                <a:ext cx="12700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9903" name="Straight Connector 136"/>
              <p:cNvCxnSpPr>
                <a:cxnSpLocks noChangeShapeType="1"/>
              </p:cNvCxnSpPr>
              <p:nvPr/>
            </p:nvCxnSpPr>
            <p:spPr bwMode="auto">
              <a:xfrm rot="5400000">
                <a:off x="5604425" y="4797292"/>
                <a:ext cx="12700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9904" name="Straight Connector 137"/>
              <p:cNvCxnSpPr>
                <a:cxnSpLocks noChangeShapeType="1"/>
              </p:cNvCxnSpPr>
              <p:nvPr/>
            </p:nvCxnSpPr>
            <p:spPr bwMode="auto">
              <a:xfrm rot="5400000">
                <a:off x="5756825" y="4797292"/>
                <a:ext cx="12700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9905" name="Straight Connector 138"/>
              <p:cNvCxnSpPr>
                <a:cxnSpLocks noChangeShapeType="1"/>
              </p:cNvCxnSpPr>
              <p:nvPr/>
            </p:nvCxnSpPr>
            <p:spPr bwMode="auto">
              <a:xfrm rot="5400000">
                <a:off x="5905232" y="4797292"/>
                <a:ext cx="12700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9906" name="Straight Connector 139"/>
              <p:cNvCxnSpPr>
                <a:cxnSpLocks noChangeShapeType="1"/>
              </p:cNvCxnSpPr>
              <p:nvPr/>
            </p:nvCxnSpPr>
            <p:spPr bwMode="auto">
              <a:xfrm rot="5400000">
                <a:off x="6057632" y="4797292"/>
                <a:ext cx="12700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9907" name="Straight Connector 140"/>
              <p:cNvCxnSpPr>
                <a:cxnSpLocks noChangeShapeType="1"/>
              </p:cNvCxnSpPr>
              <p:nvPr/>
            </p:nvCxnSpPr>
            <p:spPr bwMode="auto">
              <a:xfrm rot="5400000">
                <a:off x="6210032" y="4797292"/>
                <a:ext cx="12700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9908" name="Straight Connector 141"/>
              <p:cNvCxnSpPr>
                <a:cxnSpLocks noChangeShapeType="1"/>
              </p:cNvCxnSpPr>
              <p:nvPr/>
            </p:nvCxnSpPr>
            <p:spPr bwMode="auto">
              <a:xfrm rot="5400000">
                <a:off x="6356317" y="4802257"/>
                <a:ext cx="12700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9909" name="Straight Connector 142"/>
              <p:cNvCxnSpPr>
                <a:cxnSpLocks noChangeShapeType="1"/>
              </p:cNvCxnSpPr>
              <p:nvPr/>
            </p:nvCxnSpPr>
            <p:spPr bwMode="auto">
              <a:xfrm rot="5400000">
                <a:off x="6508717" y="4802257"/>
                <a:ext cx="12700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9910" name="Straight Connector 143"/>
              <p:cNvCxnSpPr>
                <a:cxnSpLocks noChangeShapeType="1"/>
              </p:cNvCxnSpPr>
              <p:nvPr/>
            </p:nvCxnSpPr>
            <p:spPr bwMode="auto">
              <a:xfrm rot="5400000">
                <a:off x="6661117" y="4802257"/>
                <a:ext cx="12700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9911" name="Straight Connector 144"/>
              <p:cNvCxnSpPr>
                <a:cxnSpLocks noChangeShapeType="1"/>
              </p:cNvCxnSpPr>
              <p:nvPr/>
            </p:nvCxnSpPr>
            <p:spPr bwMode="auto">
              <a:xfrm rot="5400000">
                <a:off x="6813517" y="4802257"/>
                <a:ext cx="12700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9912" name="Straight Connector 145"/>
              <p:cNvCxnSpPr>
                <a:cxnSpLocks noChangeShapeType="1"/>
              </p:cNvCxnSpPr>
              <p:nvPr/>
            </p:nvCxnSpPr>
            <p:spPr bwMode="auto">
              <a:xfrm rot="5400000">
                <a:off x="6962715" y="4798623"/>
                <a:ext cx="12700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9913" name="Straight Connector 146"/>
              <p:cNvCxnSpPr>
                <a:cxnSpLocks noChangeShapeType="1"/>
              </p:cNvCxnSpPr>
              <p:nvPr/>
            </p:nvCxnSpPr>
            <p:spPr bwMode="auto">
              <a:xfrm rot="5400000">
                <a:off x="7115115" y="4798623"/>
                <a:ext cx="12700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9914" name="Straight Connector 147"/>
              <p:cNvCxnSpPr>
                <a:cxnSpLocks noChangeShapeType="1"/>
              </p:cNvCxnSpPr>
              <p:nvPr/>
            </p:nvCxnSpPr>
            <p:spPr bwMode="auto">
              <a:xfrm rot="5400000">
                <a:off x="7267515" y="4798623"/>
                <a:ext cx="12700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9915" name="Straight Connector 148"/>
              <p:cNvCxnSpPr>
                <a:cxnSpLocks noChangeShapeType="1"/>
              </p:cNvCxnSpPr>
              <p:nvPr/>
            </p:nvCxnSpPr>
            <p:spPr bwMode="auto">
              <a:xfrm rot="5400000">
                <a:off x="7419915" y="4798623"/>
                <a:ext cx="12700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9916" name="Oval 149"/>
              <p:cNvSpPr>
                <a:spLocks noChangeArrowheads="1"/>
              </p:cNvSpPr>
              <p:nvPr/>
            </p:nvSpPr>
            <p:spPr bwMode="auto">
              <a:xfrm>
                <a:off x="5171892" y="4218377"/>
                <a:ext cx="63610" cy="63610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51" name="TextBox 150"/>
              <p:cNvSpPr txBox="1"/>
              <p:nvPr/>
            </p:nvSpPr>
            <p:spPr>
              <a:xfrm>
                <a:off x="3606274" y="4122325"/>
                <a:ext cx="317423" cy="26171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100" dirty="0">
                    <a:cs typeface="+mn-cs"/>
                  </a:rPr>
                  <a:t>1</a:t>
                </a:r>
              </a:p>
            </p:txBody>
          </p:sp>
          <p:sp>
            <p:nvSpPr>
              <p:cNvPr id="152" name="TextBox 151"/>
              <p:cNvSpPr txBox="1"/>
              <p:nvPr/>
            </p:nvSpPr>
            <p:spPr>
              <a:xfrm>
                <a:off x="4988649" y="4783738"/>
                <a:ext cx="453914" cy="27598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200" dirty="0">
                    <a:latin typeface="+mn-lt"/>
                  </a:rPr>
                  <a:t>n=0</a:t>
                </a:r>
              </a:p>
            </p:txBody>
          </p:sp>
          <p:sp>
            <p:nvSpPr>
              <p:cNvPr id="29919" name="Oval 152"/>
              <p:cNvSpPr>
                <a:spLocks noChangeArrowheads="1"/>
              </p:cNvSpPr>
              <p:nvPr/>
            </p:nvSpPr>
            <p:spPr bwMode="auto">
              <a:xfrm>
                <a:off x="5324292" y="4214600"/>
                <a:ext cx="63610" cy="63610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9920" name="Oval 153"/>
              <p:cNvSpPr>
                <a:spLocks noChangeArrowheads="1"/>
              </p:cNvSpPr>
              <p:nvPr/>
            </p:nvSpPr>
            <p:spPr bwMode="auto">
              <a:xfrm>
                <a:off x="5476692" y="4214820"/>
                <a:ext cx="63610" cy="63610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9921" name="Oval 154"/>
              <p:cNvSpPr>
                <a:spLocks noChangeArrowheads="1"/>
              </p:cNvSpPr>
              <p:nvPr/>
            </p:nvSpPr>
            <p:spPr bwMode="auto">
              <a:xfrm>
                <a:off x="5629092" y="4215040"/>
                <a:ext cx="63610" cy="63610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9922" name="Oval 155"/>
              <p:cNvSpPr>
                <a:spLocks noChangeArrowheads="1"/>
              </p:cNvSpPr>
              <p:nvPr/>
            </p:nvSpPr>
            <p:spPr bwMode="auto">
              <a:xfrm>
                <a:off x="5781492" y="5318417"/>
                <a:ext cx="63610" cy="63610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9923" name="Oval 156"/>
              <p:cNvSpPr>
                <a:spLocks noChangeArrowheads="1"/>
              </p:cNvSpPr>
              <p:nvPr/>
            </p:nvSpPr>
            <p:spPr bwMode="auto">
              <a:xfrm>
                <a:off x="5933892" y="5317202"/>
                <a:ext cx="63610" cy="63610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9924" name="Oval 157"/>
              <p:cNvSpPr>
                <a:spLocks noChangeArrowheads="1"/>
              </p:cNvSpPr>
              <p:nvPr/>
            </p:nvSpPr>
            <p:spPr bwMode="auto">
              <a:xfrm>
                <a:off x="6086292" y="5315987"/>
                <a:ext cx="63610" cy="63610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9925" name="Oval 158"/>
              <p:cNvSpPr>
                <a:spLocks noChangeArrowheads="1"/>
              </p:cNvSpPr>
              <p:nvPr/>
            </p:nvSpPr>
            <p:spPr bwMode="auto">
              <a:xfrm>
                <a:off x="6238692" y="5314772"/>
                <a:ext cx="63610" cy="63610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9926" name="Oval 159"/>
              <p:cNvSpPr>
                <a:spLocks noChangeArrowheads="1"/>
              </p:cNvSpPr>
              <p:nvPr/>
            </p:nvSpPr>
            <p:spPr bwMode="auto">
              <a:xfrm>
                <a:off x="6392282" y="4217162"/>
                <a:ext cx="63610" cy="63610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9927" name="Oval 160"/>
              <p:cNvSpPr>
                <a:spLocks noChangeArrowheads="1"/>
              </p:cNvSpPr>
              <p:nvPr/>
            </p:nvSpPr>
            <p:spPr bwMode="auto">
              <a:xfrm>
                <a:off x="6544682" y="4213385"/>
                <a:ext cx="63610" cy="63610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9928" name="Oval 161"/>
              <p:cNvSpPr>
                <a:spLocks noChangeArrowheads="1"/>
              </p:cNvSpPr>
              <p:nvPr/>
            </p:nvSpPr>
            <p:spPr bwMode="auto">
              <a:xfrm>
                <a:off x="6697082" y="4213605"/>
                <a:ext cx="63610" cy="63610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9929" name="Oval 162"/>
              <p:cNvSpPr>
                <a:spLocks noChangeArrowheads="1"/>
              </p:cNvSpPr>
              <p:nvPr/>
            </p:nvSpPr>
            <p:spPr bwMode="auto">
              <a:xfrm>
                <a:off x="6849482" y="4213825"/>
                <a:ext cx="63610" cy="63610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9930" name="Oval 163"/>
              <p:cNvSpPr>
                <a:spLocks noChangeArrowheads="1"/>
              </p:cNvSpPr>
              <p:nvPr/>
            </p:nvSpPr>
            <p:spPr bwMode="auto">
              <a:xfrm>
                <a:off x="7001882" y="5317202"/>
                <a:ext cx="63610" cy="63610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9931" name="Oval 164"/>
              <p:cNvSpPr>
                <a:spLocks noChangeArrowheads="1"/>
              </p:cNvSpPr>
              <p:nvPr/>
            </p:nvSpPr>
            <p:spPr bwMode="auto">
              <a:xfrm>
                <a:off x="7154282" y="5315987"/>
                <a:ext cx="63610" cy="63610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9932" name="Oval 165"/>
              <p:cNvSpPr>
                <a:spLocks noChangeArrowheads="1"/>
              </p:cNvSpPr>
              <p:nvPr/>
            </p:nvSpPr>
            <p:spPr bwMode="auto">
              <a:xfrm>
                <a:off x="7306682" y="5314772"/>
                <a:ext cx="63610" cy="63610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9933" name="Oval 166"/>
              <p:cNvSpPr>
                <a:spLocks noChangeArrowheads="1"/>
              </p:cNvSpPr>
              <p:nvPr/>
            </p:nvSpPr>
            <p:spPr bwMode="auto">
              <a:xfrm>
                <a:off x="7459082" y="5313557"/>
                <a:ext cx="63610" cy="63610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9934" name="Oval 167"/>
              <p:cNvSpPr>
                <a:spLocks noChangeArrowheads="1"/>
              </p:cNvSpPr>
              <p:nvPr/>
            </p:nvSpPr>
            <p:spPr bwMode="auto">
              <a:xfrm>
                <a:off x="3190692" y="5318417"/>
                <a:ext cx="63610" cy="63610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9935" name="Oval 168"/>
              <p:cNvSpPr>
                <a:spLocks noChangeArrowheads="1"/>
              </p:cNvSpPr>
              <p:nvPr/>
            </p:nvSpPr>
            <p:spPr bwMode="auto">
              <a:xfrm>
                <a:off x="3343092" y="5317202"/>
                <a:ext cx="63610" cy="63610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9936" name="Oval 169"/>
              <p:cNvSpPr>
                <a:spLocks noChangeArrowheads="1"/>
              </p:cNvSpPr>
              <p:nvPr/>
            </p:nvSpPr>
            <p:spPr bwMode="auto">
              <a:xfrm>
                <a:off x="3495492" y="5315987"/>
                <a:ext cx="63610" cy="63610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9937" name="Oval 170"/>
              <p:cNvSpPr>
                <a:spLocks noChangeArrowheads="1"/>
              </p:cNvSpPr>
              <p:nvPr/>
            </p:nvSpPr>
            <p:spPr bwMode="auto">
              <a:xfrm>
                <a:off x="3647892" y="5314772"/>
                <a:ext cx="63610" cy="63610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9938" name="Oval 171"/>
              <p:cNvSpPr>
                <a:spLocks noChangeArrowheads="1"/>
              </p:cNvSpPr>
              <p:nvPr/>
            </p:nvSpPr>
            <p:spPr bwMode="auto">
              <a:xfrm>
                <a:off x="4411082" y="5317202"/>
                <a:ext cx="63610" cy="63610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9939" name="Oval 172"/>
              <p:cNvSpPr>
                <a:spLocks noChangeArrowheads="1"/>
              </p:cNvSpPr>
              <p:nvPr/>
            </p:nvSpPr>
            <p:spPr bwMode="auto">
              <a:xfrm>
                <a:off x="4563482" y="5315987"/>
                <a:ext cx="63610" cy="63610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9940" name="Oval 173"/>
              <p:cNvSpPr>
                <a:spLocks noChangeArrowheads="1"/>
              </p:cNvSpPr>
              <p:nvPr/>
            </p:nvSpPr>
            <p:spPr bwMode="auto">
              <a:xfrm>
                <a:off x="4715882" y="5314772"/>
                <a:ext cx="63610" cy="63610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9941" name="Oval 174"/>
              <p:cNvSpPr>
                <a:spLocks noChangeArrowheads="1"/>
              </p:cNvSpPr>
              <p:nvPr/>
            </p:nvSpPr>
            <p:spPr bwMode="auto">
              <a:xfrm>
                <a:off x="4868282" y="5313557"/>
                <a:ext cx="63610" cy="63610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9942" name="Oval 179"/>
              <p:cNvSpPr>
                <a:spLocks noChangeArrowheads="1"/>
              </p:cNvSpPr>
              <p:nvPr/>
            </p:nvSpPr>
            <p:spPr bwMode="auto">
              <a:xfrm>
                <a:off x="3839582" y="4226687"/>
                <a:ext cx="63610" cy="63610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9943" name="Oval 180"/>
              <p:cNvSpPr>
                <a:spLocks noChangeArrowheads="1"/>
              </p:cNvSpPr>
              <p:nvPr/>
            </p:nvSpPr>
            <p:spPr bwMode="auto">
              <a:xfrm>
                <a:off x="3991982" y="4222910"/>
                <a:ext cx="63610" cy="63610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9944" name="Oval 181"/>
              <p:cNvSpPr>
                <a:spLocks noChangeArrowheads="1"/>
              </p:cNvSpPr>
              <p:nvPr/>
            </p:nvSpPr>
            <p:spPr bwMode="auto">
              <a:xfrm>
                <a:off x="4144382" y="4223130"/>
                <a:ext cx="63610" cy="63610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9945" name="Oval 182"/>
              <p:cNvSpPr>
                <a:spLocks noChangeArrowheads="1"/>
              </p:cNvSpPr>
              <p:nvPr/>
            </p:nvSpPr>
            <p:spPr bwMode="auto">
              <a:xfrm>
                <a:off x="4296782" y="4223350"/>
                <a:ext cx="63610" cy="63610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29946" name="Straight Connector 183"/>
              <p:cNvCxnSpPr>
                <a:cxnSpLocks noChangeShapeType="1"/>
              </p:cNvCxnSpPr>
              <p:nvPr/>
            </p:nvCxnSpPr>
            <p:spPr bwMode="auto">
              <a:xfrm rot="5400000">
                <a:off x="3169019" y="4799595"/>
                <a:ext cx="12700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86" name="TextBox 185"/>
              <p:cNvSpPr txBox="1"/>
              <p:nvPr/>
            </p:nvSpPr>
            <p:spPr>
              <a:xfrm>
                <a:off x="2920641" y="5208819"/>
                <a:ext cx="317423" cy="26171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100" dirty="0">
                    <a:cs typeface="+mn-cs"/>
                  </a:rPr>
                  <a:t>-1</a:t>
                </a:r>
              </a:p>
            </p:txBody>
          </p:sp>
        </p:grpSp>
        <p:sp>
          <p:nvSpPr>
            <p:cNvPr id="29886" name="Rectangle 226"/>
            <p:cNvSpPr>
              <a:spLocks noChangeArrowheads="1"/>
            </p:cNvSpPr>
            <p:nvPr/>
          </p:nvSpPr>
          <p:spPr bwMode="auto">
            <a:xfrm>
              <a:off x="2981325" y="5391150"/>
              <a:ext cx="4972050" cy="1343025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29702" name="Group 322"/>
          <p:cNvGrpSpPr>
            <a:grpSpLocks/>
          </p:cNvGrpSpPr>
          <p:nvPr/>
        </p:nvGrpSpPr>
        <p:grpSpPr bwMode="auto">
          <a:xfrm>
            <a:off x="2871788" y="2579688"/>
            <a:ext cx="4972050" cy="1343025"/>
            <a:chOff x="2850961" y="3069325"/>
            <a:chExt cx="4972050" cy="1343025"/>
          </a:xfrm>
        </p:grpSpPr>
        <p:cxnSp>
          <p:nvCxnSpPr>
            <p:cNvPr id="224" name="Straight Arrow Connector 223"/>
            <p:cNvCxnSpPr/>
            <p:nvPr/>
          </p:nvCxnSpPr>
          <p:spPr bwMode="auto">
            <a:xfrm>
              <a:off x="2965261" y="3715437"/>
              <a:ext cx="4749800" cy="1588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9826" name="Straight Connector 225"/>
            <p:cNvCxnSpPr>
              <a:cxnSpLocks noChangeShapeType="1"/>
            </p:cNvCxnSpPr>
            <p:nvPr/>
          </p:nvCxnSpPr>
          <p:spPr bwMode="auto">
            <a:xfrm rot="5400000">
              <a:off x="3181530" y="3716020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827" name="Straight Connector 227"/>
            <p:cNvCxnSpPr>
              <a:cxnSpLocks noChangeShapeType="1"/>
            </p:cNvCxnSpPr>
            <p:nvPr/>
          </p:nvCxnSpPr>
          <p:spPr bwMode="auto">
            <a:xfrm rot="5400000">
              <a:off x="3333930" y="3716020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828" name="Straight Connector 228"/>
            <p:cNvCxnSpPr>
              <a:cxnSpLocks noChangeShapeType="1"/>
            </p:cNvCxnSpPr>
            <p:nvPr/>
          </p:nvCxnSpPr>
          <p:spPr bwMode="auto">
            <a:xfrm rot="5400000">
              <a:off x="3486330" y="3716020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829" name="Straight Connector 229"/>
            <p:cNvCxnSpPr>
              <a:cxnSpLocks noChangeShapeType="1"/>
            </p:cNvCxnSpPr>
            <p:nvPr/>
          </p:nvCxnSpPr>
          <p:spPr bwMode="auto">
            <a:xfrm rot="5400000">
              <a:off x="3638730" y="3716020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830" name="Straight Connector 230"/>
            <p:cNvCxnSpPr>
              <a:cxnSpLocks noChangeShapeType="1"/>
            </p:cNvCxnSpPr>
            <p:nvPr/>
          </p:nvCxnSpPr>
          <p:spPr bwMode="auto">
            <a:xfrm rot="5400000">
              <a:off x="3791130" y="3716020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831" name="Straight Connector 231"/>
            <p:cNvCxnSpPr>
              <a:cxnSpLocks noChangeShapeType="1"/>
            </p:cNvCxnSpPr>
            <p:nvPr/>
          </p:nvCxnSpPr>
          <p:spPr bwMode="auto">
            <a:xfrm rot="5400000">
              <a:off x="3940328" y="3712386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832" name="Straight Connector 232"/>
            <p:cNvCxnSpPr>
              <a:cxnSpLocks noChangeShapeType="1"/>
            </p:cNvCxnSpPr>
            <p:nvPr/>
          </p:nvCxnSpPr>
          <p:spPr bwMode="auto">
            <a:xfrm rot="5400000">
              <a:off x="4092728" y="3712386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833" name="Straight Connector 233"/>
            <p:cNvCxnSpPr>
              <a:cxnSpLocks noChangeShapeType="1"/>
            </p:cNvCxnSpPr>
            <p:nvPr/>
          </p:nvCxnSpPr>
          <p:spPr bwMode="auto">
            <a:xfrm rot="5400000">
              <a:off x="4245128" y="3712386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834" name="Straight Connector 234"/>
            <p:cNvCxnSpPr>
              <a:cxnSpLocks noChangeShapeType="1"/>
            </p:cNvCxnSpPr>
            <p:nvPr/>
          </p:nvCxnSpPr>
          <p:spPr bwMode="auto">
            <a:xfrm rot="5400000">
              <a:off x="4397528" y="3712386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835" name="Straight Connector 235"/>
            <p:cNvCxnSpPr>
              <a:cxnSpLocks noChangeShapeType="1"/>
            </p:cNvCxnSpPr>
            <p:nvPr/>
          </p:nvCxnSpPr>
          <p:spPr bwMode="auto">
            <a:xfrm rot="5400000">
              <a:off x="4543813" y="3717351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836" name="Straight Connector 236"/>
            <p:cNvCxnSpPr>
              <a:cxnSpLocks noChangeShapeType="1"/>
            </p:cNvCxnSpPr>
            <p:nvPr/>
          </p:nvCxnSpPr>
          <p:spPr bwMode="auto">
            <a:xfrm rot="5400000">
              <a:off x="4696213" y="3717351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837" name="Straight Connector 237"/>
            <p:cNvCxnSpPr>
              <a:cxnSpLocks noChangeShapeType="1"/>
            </p:cNvCxnSpPr>
            <p:nvPr/>
          </p:nvCxnSpPr>
          <p:spPr bwMode="auto">
            <a:xfrm rot="5400000">
              <a:off x="4848613" y="3717351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838" name="Straight Connector 238"/>
            <p:cNvCxnSpPr>
              <a:cxnSpLocks noChangeShapeType="1"/>
            </p:cNvCxnSpPr>
            <p:nvPr/>
          </p:nvCxnSpPr>
          <p:spPr bwMode="auto">
            <a:xfrm rot="5400000">
              <a:off x="5001013" y="3717351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839" name="Straight Connector 239"/>
            <p:cNvCxnSpPr>
              <a:cxnSpLocks noChangeShapeType="1"/>
            </p:cNvCxnSpPr>
            <p:nvPr/>
          </p:nvCxnSpPr>
          <p:spPr bwMode="auto">
            <a:xfrm rot="5400000">
              <a:off x="5150211" y="3713717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840" name="Straight Connector 240"/>
            <p:cNvCxnSpPr>
              <a:cxnSpLocks noChangeShapeType="1"/>
            </p:cNvCxnSpPr>
            <p:nvPr/>
          </p:nvCxnSpPr>
          <p:spPr bwMode="auto">
            <a:xfrm rot="5400000">
              <a:off x="5302611" y="3713717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841" name="Straight Connector 241"/>
            <p:cNvCxnSpPr>
              <a:cxnSpLocks noChangeShapeType="1"/>
            </p:cNvCxnSpPr>
            <p:nvPr/>
          </p:nvCxnSpPr>
          <p:spPr bwMode="auto">
            <a:xfrm rot="5400000">
              <a:off x="5455011" y="3713717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842" name="Straight Connector 242"/>
            <p:cNvCxnSpPr>
              <a:cxnSpLocks noChangeShapeType="1"/>
            </p:cNvCxnSpPr>
            <p:nvPr/>
          </p:nvCxnSpPr>
          <p:spPr bwMode="auto">
            <a:xfrm rot="5400000">
              <a:off x="5607411" y="3713717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843" name="Straight Connector 243"/>
            <p:cNvCxnSpPr>
              <a:cxnSpLocks noChangeShapeType="1"/>
            </p:cNvCxnSpPr>
            <p:nvPr/>
          </p:nvCxnSpPr>
          <p:spPr bwMode="auto">
            <a:xfrm rot="5400000">
              <a:off x="5755818" y="3713717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844" name="Straight Connector 244"/>
            <p:cNvCxnSpPr>
              <a:cxnSpLocks noChangeShapeType="1"/>
            </p:cNvCxnSpPr>
            <p:nvPr/>
          </p:nvCxnSpPr>
          <p:spPr bwMode="auto">
            <a:xfrm rot="5400000">
              <a:off x="5908218" y="3713717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845" name="Straight Connector 245"/>
            <p:cNvCxnSpPr>
              <a:cxnSpLocks noChangeShapeType="1"/>
            </p:cNvCxnSpPr>
            <p:nvPr/>
          </p:nvCxnSpPr>
          <p:spPr bwMode="auto">
            <a:xfrm rot="5400000">
              <a:off x="6060618" y="3713717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846" name="Straight Connector 246"/>
            <p:cNvCxnSpPr>
              <a:cxnSpLocks noChangeShapeType="1"/>
            </p:cNvCxnSpPr>
            <p:nvPr/>
          </p:nvCxnSpPr>
          <p:spPr bwMode="auto">
            <a:xfrm rot="5400000">
              <a:off x="6206903" y="3718682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847" name="Straight Connector 247"/>
            <p:cNvCxnSpPr>
              <a:cxnSpLocks noChangeShapeType="1"/>
            </p:cNvCxnSpPr>
            <p:nvPr/>
          </p:nvCxnSpPr>
          <p:spPr bwMode="auto">
            <a:xfrm rot="5400000">
              <a:off x="6359303" y="3718682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848" name="Straight Connector 248"/>
            <p:cNvCxnSpPr>
              <a:cxnSpLocks noChangeShapeType="1"/>
            </p:cNvCxnSpPr>
            <p:nvPr/>
          </p:nvCxnSpPr>
          <p:spPr bwMode="auto">
            <a:xfrm rot="5400000">
              <a:off x="6511703" y="3718682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849" name="Straight Connector 249"/>
            <p:cNvCxnSpPr>
              <a:cxnSpLocks noChangeShapeType="1"/>
            </p:cNvCxnSpPr>
            <p:nvPr/>
          </p:nvCxnSpPr>
          <p:spPr bwMode="auto">
            <a:xfrm rot="5400000">
              <a:off x="6664103" y="3718682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850" name="Straight Connector 250"/>
            <p:cNvCxnSpPr>
              <a:cxnSpLocks noChangeShapeType="1"/>
            </p:cNvCxnSpPr>
            <p:nvPr/>
          </p:nvCxnSpPr>
          <p:spPr bwMode="auto">
            <a:xfrm rot="5400000">
              <a:off x="6813301" y="3715048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851" name="Straight Connector 251"/>
            <p:cNvCxnSpPr>
              <a:cxnSpLocks noChangeShapeType="1"/>
            </p:cNvCxnSpPr>
            <p:nvPr/>
          </p:nvCxnSpPr>
          <p:spPr bwMode="auto">
            <a:xfrm rot="5400000">
              <a:off x="6965701" y="3715048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852" name="Straight Connector 252"/>
            <p:cNvCxnSpPr>
              <a:cxnSpLocks noChangeShapeType="1"/>
            </p:cNvCxnSpPr>
            <p:nvPr/>
          </p:nvCxnSpPr>
          <p:spPr bwMode="auto">
            <a:xfrm rot="5400000">
              <a:off x="7118101" y="3715048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853" name="Straight Connector 253"/>
            <p:cNvCxnSpPr>
              <a:cxnSpLocks noChangeShapeType="1"/>
            </p:cNvCxnSpPr>
            <p:nvPr/>
          </p:nvCxnSpPr>
          <p:spPr bwMode="auto">
            <a:xfrm rot="5400000">
              <a:off x="7270501" y="3715048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9854" name="Oval 254"/>
            <p:cNvSpPr>
              <a:spLocks noChangeArrowheads="1"/>
            </p:cNvSpPr>
            <p:nvPr/>
          </p:nvSpPr>
          <p:spPr bwMode="auto">
            <a:xfrm>
              <a:off x="5041528" y="3582477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855" name="Oval 257"/>
            <p:cNvSpPr>
              <a:spLocks noChangeArrowheads="1"/>
            </p:cNvSpPr>
            <p:nvPr/>
          </p:nvSpPr>
          <p:spPr bwMode="auto">
            <a:xfrm>
              <a:off x="5174878" y="3388200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856" name="Oval 278"/>
            <p:cNvSpPr>
              <a:spLocks noChangeArrowheads="1"/>
            </p:cNvSpPr>
            <p:nvPr/>
          </p:nvSpPr>
          <p:spPr bwMode="auto">
            <a:xfrm>
              <a:off x="4756968" y="3945447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857" name="Oval 279"/>
            <p:cNvSpPr>
              <a:spLocks noChangeArrowheads="1"/>
            </p:cNvSpPr>
            <p:nvPr/>
          </p:nvSpPr>
          <p:spPr bwMode="auto">
            <a:xfrm>
              <a:off x="4890318" y="3801357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cxnSp>
          <p:nvCxnSpPr>
            <p:cNvPr id="29858" name="Straight Connector 284"/>
            <p:cNvCxnSpPr>
              <a:cxnSpLocks noChangeShapeType="1"/>
            </p:cNvCxnSpPr>
            <p:nvPr/>
          </p:nvCxnSpPr>
          <p:spPr bwMode="auto">
            <a:xfrm rot="5400000">
              <a:off x="3019605" y="3716020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9859" name="Rectangle 220"/>
            <p:cNvSpPr>
              <a:spLocks noChangeArrowheads="1"/>
            </p:cNvSpPr>
            <p:nvPr/>
          </p:nvSpPr>
          <p:spPr bwMode="auto">
            <a:xfrm>
              <a:off x="2850961" y="3069325"/>
              <a:ext cx="4972050" cy="1343025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860" name="Oval 292"/>
            <p:cNvSpPr>
              <a:spLocks noChangeArrowheads="1"/>
            </p:cNvSpPr>
            <p:nvPr/>
          </p:nvSpPr>
          <p:spPr bwMode="auto">
            <a:xfrm>
              <a:off x="5328468" y="3572952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861" name="Oval 294"/>
            <p:cNvSpPr>
              <a:spLocks noChangeArrowheads="1"/>
            </p:cNvSpPr>
            <p:nvPr/>
          </p:nvSpPr>
          <p:spPr bwMode="auto">
            <a:xfrm>
              <a:off x="5622553" y="3964497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862" name="Oval 295"/>
            <p:cNvSpPr>
              <a:spLocks noChangeArrowheads="1"/>
            </p:cNvSpPr>
            <p:nvPr/>
          </p:nvSpPr>
          <p:spPr bwMode="auto">
            <a:xfrm>
              <a:off x="5479678" y="3801357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863" name="Oval 297"/>
            <p:cNvSpPr>
              <a:spLocks noChangeArrowheads="1"/>
            </p:cNvSpPr>
            <p:nvPr/>
          </p:nvSpPr>
          <p:spPr bwMode="auto">
            <a:xfrm>
              <a:off x="5946403" y="3582477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864" name="Oval 298"/>
            <p:cNvSpPr>
              <a:spLocks noChangeArrowheads="1"/>
            </p:cNvSpPr>
            <p:nvPr/>
          </p:nvSpPr>
          <p:spPr bwMode="auto">
            <a:xfrm>
              <a:off x="6079753" y="3388200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865" name="Oval 300"/>
            <p:cNvSpPr>
              <a:spLocks noChangeArrowheads="1"/>
            </p:cNvSpPr>
            <p:nvPr/>
          </p:nvSpPr>
          <p:spPr bwMode="auto">
            <a:xfrm>
              <a:off x="5795193" y="3801357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866" name="Oval 301"/>
            <p:cNvSpPr>
              <a:spLocks noChangeArrowheads="1"/>
            </p:cNvSpPr>
            <p:nvPr/>
          </p:nvSpPr>
          <p:spPr bwMode="auto">
            <a:xfrm>
              <a:off x="6233343" y="3572952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867" name="Oval 302"/>
            <p:cNvSpPr>
              <a:spLocks noChangeArrowheads="1"/>
            </p:cNvSpPr>
            <p:nvPr/>
          </p:nvSpPr>
          <p:spPr bwMode="auto">
            <a:xfrm>
              <a:off x="6527428" y="3964497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868" name="Oval 303"/>
            <p:cNvSpPr>
              <a:spLocks noChangeArrowheads="1"/>
            </p:cNvSpPr>
            <p:nvPr/>
          </p:nvSpPr>
          <p:spPr bwMode="auto">
            <a:xfrm>
              <a:off x="6384553" y="3801357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869" name="Oval 304"/>
            <p:cNvSpPr>
              <a:spLocks noChangeArrowheads="1"/>
            </p:cNvSpPr>
            <p:nvPr/>
          </p:nvSpPr>
          <p:spPr bwMode="auto">
            <a:xfrm>
              <a:off x="6851278" y="3582477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870" name="Oval 305"/>
            <p:cNvSpPr>
              <a:spLocks noChangeArrowheads="1"/>
            </p:cNvSpPr>
            <p:nvPr/>
          </p:nvSpPr>
          <p:spPr bwMode="auto">
            <a:xfrm>
              <a:off x="6984628" y="3388200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871" name="Oval 306"/>
            <p:cNvSpPr>
              <a:spLocks noChangeArrowheads="1"/>
            </p:cNvSpPr>
            <p:nvPr/>
          </p:nvSpPr>
          <p:spPr bwMode="auto">
            <a:xfrm>
              <a:off x="6700068" y="3801357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872" name="Oval 307"/>
            <p:cNvSpPr>
              <a:spLocks noChangeArrowheads="1"/>
            </p:cNvSpPr>
            <p:nvPr/>
          </p:nvSpPr>
          <p:spPr bwMode="auto">
            <a:xfrm>
              <a:off x="7138218" y="3572952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873" name="Oval 309"/>
            <p:cNvSpPr>
              <a:spLocks noChangeArrowheads="1"/>
            </p:cNvSpPr>
            <p:nvPr/>
          </p:nvSpPr>
          <p:spPr bwMode="auto">
            <a:xfrm>
              <a:off x="7289428" y="3801357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874" name="Oval 310"/>
            <p:cNvSpPr>
              <a:spLocks noChangeArrowheads="1"/>
            </p:cNvSpPr>
            <p:nvPr/>
          </p:nvSpPr>
          <p:spPr bwMode="auto">
            <a:xfrm>
              <a:off x="3231778" y="3582477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875" name="Oval 311"/>
            <p:cNvSpPr>
              <a:spLocks noChangeArrowheads="1"/>
            </p:cNvSpPr>
            <p:nvPr/>
          </p:nvSpPr>
          <p:spPr bwMode="auto">
            <a:xfrm>
              <a:off x="3374653" y="3397725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876" name="Oval 313"/>
            <p:cNvSpPr>
              <a:spLocks noChangeArrowheads="1"/>
            </p:cNvSpPr>
            <p:nvPr/>
          </p:nvSpPr>
          <p:spPr bwMode="auto">
            <a:xfrm>
              <a:off x="3071043" y="3810882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877" name="Oval 314"/>
            <p:cNvSpPr>
              <a:spLocks noChangeArrowheads="1"/>
            </p:cNvSpPr>
            <p:nvPr/>
          </p:nvSpPr>
          <p:spPr bwMode="auto">
            <a:xfrm>
              <a:off x="3528243" y="3572952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878" name="Oval 315"/>
            <p:cNvSpPr>
              <a:spLocks noChangeArrowheads="1"/>
            </p:cNvSpPr>
            <p:nvPr/>
          </p:nvSpPr>
          <p:spPr bwMode="auto">
            <a:xfrm>
              <a:off x="3831853" y="3964497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879" name="Oval 316"/>
            <p:cNvSpPr>
              <a:spLocks noChangeArrowheads="1"/>
            </p:cNvSpPr>
            <p:nvPr/>
          </p:nvSpPr>
          <p:spPr bwMode="auto">
            <a:xfrm>
              <a:off x="3679453" y="3810882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880" name="Oval 317"/>
            <p:cNvSpPr>
              <a:spLocks noChangeArrowheads="1"/>
            </p:cNvSpPr>
            <p:nvPr/>
          </p:nvSpPr>
          <p:spPr bwMode="auto">
            <a:xfrm>
              <a:off x="4146178" y="3582477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881" name="Oval 318"/>
            <p:cNvSpPr>
              <a:spLocks noChangeArrowheads="1"/>
            </p:cNvSpPr>
            <p:nvPr/>
          </p:nvSpPr>
          <p:spPr bwMode="auto">
            <a:xfrm>
              <a:off x="4279528" y="3397725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882" name="Oval 319"/>
            <p:cNvSpPr>
              <a:spLocks noChangeArrowheads="1"/>
            </p:cNvSpPr>
            <p:nvPr/>
          </p:nvSpPr>
          <p:spPr bwMode="auto">
            <a:xfrm>
              <a:off x="3985443" y="3801357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883" name="Oval 320"/>
            <p:cNvSpPr>
              <a:spLocks noChangeArrowheads="1"/>
            </p:cNvSpPr>
            <p:nvPr/>
          </p:nvSpPr>
          <p:spPr bwMode="auto">
            <a:xfrm>
              <a:off x="4433118" y="3572952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884" name="Oval 321"/>
            <p:cNvSpPr>
              <a:spLocks noChangeArrowheads="1"/>
            </p:cNvSpPr>
            <p:nvPr/>
          </p:nvSpPr>
          <p:spPr bwMode="auto">
            <a:xfrm>
              <a:off x="4584328" y="3801357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29703" name="Group 397"/>
          <p:cNvGrpSpPr>
            <a:grpSpLocks/>
          </p:cNvGrpSpPr>
          <p:nvPr/>
        </p:nvGrpSpPr>
        <p:grpSpPr bwMode="auto">
          <a:xfrm>
            <a:off x="2882900" y="4052888"/>
            <a:ext cx="4972050" cy="896937"/>
            <a:chOff x="2850961" y="4829175"/>
            <a:chExt cx="4972050" cy="897625"/>
          </a:xfrm>
        </p:grpSpPr>
        <p:cxnSp>
          <p:nvCxnSpPr>
            <p:cNvPr id="325" name="Straight Arrow Connector 324"/>
            <p:cNvCxnSpPr/>
            <p:nvPr/>
          </p:nvCxnSpPr>
          <p:spPr bwMode="auto">
            <a:xfrm>
              <a:off x="2946211" y="5572695"/>
              <a:ext cx="4749800" cy="1588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9766" name="Straight Connector 325"/>
            <p:cNvCxnSpPr>
              <a:cxnSpLocks noChangeShapeType="1"/>
            </p:cNvCxnSpPr>
            <p:nvPr/>
          </p:nvCxnSpPr>
          <p:spPr bwMode="auto">
            <a:xfrm rot="5400000">
              <a:off x="3162480" y="5573395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67" name="Straight Connector 326"/>
            <p:cNvCxnSpPr>
              <a:cxnSpLocks noChangeShapeType="1"/>
            </p:cNvCxnSpPr>
            <p:nvPr/>
          </p:nvCxnSpPr>
          <p:spPr bwMode="auto">
            <a:xfrm rot="5400000">
              <a:off x="3314880" y="5573395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68" name="Straight Connector 327"/>
            <p:cNvCxnSpPr>
              <a:cxnSpLocks noChangeShapeType="1"/>
            </p:cNvCxnSpPr>
            <p:nvPr/>
          </p:nvCxnSpPr>
          <p:spPr bwMode="auto">
            <a:xfrm rot="5400000">
              <a:off x="3467280" y="5573395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69" name="Straight Connector 328"/>
            <p:cNvCxnSpPr>
              <a:cxnSpLocks noChangeShapeType="1"/>
            </p:cNvCxnSpPr>
            <p:nvPr/>
          </p:nvCxnSpPr>
          <p:spPr bwMode="auto">
            <a:xfrm rot="5400000">
              <a:off x="3619680" y="5573395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70" name="Straight Connector 329"/>
            <p:cNvCxnSpPr>
              <a:cxnSpLocks noChangeShapeType="1"/>
            </p:cNvCxnSpPr>
            <p:nvPr/>
          </p:nvCxnSpPr>
          <p:spPr bwMode="auto">
            <a:xfrm rot="5400000">
              <a:off x="3772080" y="5573395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71" name="Straight Connector 330"/>
            <p:cNvCxnSpPr>
              <a:cxnSpLocks noChangeShapeType="1"/>
            </p:cNvCxnSpPr>
            <p:nvPr/>
          </p:nvCxnSpPr>
          <p:spPr bwMode="auto">
            <a:xfrm rot="5400000">
              <a:off x="3921278" y="5569761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72" name="Straight Connector 331"/>
            <p:cNvCxnSpPr>
              <a:cxnSpLocks noChangeShapeType="1"/>
            </p:cNvCxnSpPr>
            <p:nvPr/>
          </p:nvCxnSpPr>
          <p:spPr bwMode="auto">
            <a:xfrm rot="5400000">
              <a:off x="4073678" y="5569761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73" name="Straight Connector 332"/>
            <p:cNvCxnSpPr>
              <a:cxnSpLocks noChangeShapeType="1"/>
            </p:cNvCxnSpPr>
            <p:nvPr/>
          </p:nvCxnSpPr>
          <p:spPr bwMode="auto">
            <a:xfrm rot="5400000">
              <a:off x="4226078" y="5569761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74" name="Straight Connector 333"/>
            <p:cNvCxnSpPr>
              <a:cxnSpLocks noChangeShapeType="1"/>
            </p:cNvCxnSpPr>
            <p:nvPr/>
          </p:nvCxnSpPr>
          <p:spPr bwMode="auto">
            <a:xfrm rot="5400000">
              <a:off x="4378478" y="5569761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75" name="Straight Connector 334"/>
            <p:cNvCxnSpPr>
              <a:cxnSpLocks noChangeShapeType="1"/>
            </p:cNvCxnSpPr>
            <p:nvPr/>
          </p:nvCxnSpPr>
          <p:spPr bwMode="auto">
            <a:xfrm rot="5400000">
              <a:off x="4524763" y="5574726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76" name="Straight Connector 335"/>
            <p:cNvCxnSpPr>
              <a:cxnSpLocks noChangeShapeType="1"/>
            </p:cNvCxnSpPr>
            <p:nvPr/>
          </p:nvCxnSpPr>
          <p:spPr bwMode="auto">
            <a:xfrm rot="5400000">
              <a:off x="4677163" y="5574726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77" name="Straight Connector 336"/>
            <p:cNvCxnSpPr>
              <a:cxnSpLocks noChangeShapeType="1"/>
            </p:cNvCxnSpPr>
            <p:nvPr/>
          </p:nvCxnSpPr>
          <p:spPr bwMode="auto">
            <a:xfrm rot="5400000">
              <a:off x="4829563" y="5574726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78" name="Straight Connector 337"/>
            <p:cNvCxnSpPr>
              <a:cxnSpLocks noChangeShapeType="1"/>
            </p:cNvCxnSpPr>
            <p:nvPr/>
          </p:nvCxnSpPr>
          <p:spPr bwMode="auto">
            <a:xfrm rot="5400000">
              <a:off x="4981963" y="5574726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79" name="Straight Connector 338"/>
            <p:cNvCxnSpPr>
              <a:cxnSpLocks noChangeShapeType="1"/>
            </p:cNvCxnSpPr>
            <p:nvPr/>
          </p:nvCxnSpPr>
          <p:spPr bwMode="auto">
            <a:xfrm rot="5400000">
              <a:off x="5131161" y="5571092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80" name="Straight Connector 339"/>
            <p:cNvCxnSpPr>
              <a:cxnSpLocks noChangeShapeType="1"/>
            </p:cNvCxnSpPr>
            <p:nvPr/>
          </p:nvCxnSpPr>
          <p:spPr bwMode="auto">
            <a:xfrm rot="5400000">
              <a:off x="5283561" y="5571092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81" name="Straight Connector 340"/>
            <p:cNvCxnSpPr>
              <a:cxnSpLocks noChangeShapeType="1"/>
            </p:cNvCxnSpPr>
            <p:nvPr/>
          </p:nvCxnSpPr>
          <p:spPr bwMode="auto">
            <a:xfrm rot="5400000">
              <a:off x="5435961" y="5571092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82" name="Straight Connector 341"/>
            <p:cNvCxnSpPr>
              <a:cxnSpLocks noChangeShapeType="1"/>
            </p:cNvCxnSpPr>
            <p:nvPr/>
          </p:nvCxnSpPr>
          <p:spPr bwMode="auto">
            <a:xfrm rot="5400000">
              <a:off x="5588361" y="5571092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83" name="Straight Connector 342"/>
            <p:cNvCxnSpPr>
              <a:cxnSpLocks noChangeShapeType="1"/>
            </p:cNvCxnSpPr>
            <p:nvPr/>
          </p:nvCxnSpPr>
          <p:spPr bwMode="auto">
            <a:xfrm rot="5400000">
              <a:off x="5736768" y="5571092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84" name="Straight Connector 343"/>
            <p:cNvCxnSpPr>
              <a:cxnSpLocks noChangeShapeType="1"/>
            </p:cNvCxnSpPr>
            <p:nvPr/>
          </p:nvCxnSpPr>
          <p:spPr bwMode="auto">
            <a:xfrm rot="5400000">
              <a:off x="5889168" y="5571092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85" name="Straight Connector 344"/>
            <p:cNvCxnSpPr>
              <a:cxnSpLocks noChangeShapeType="1"/>
            </p:cNvCxnSpPr>
            <p:nvPr/>
          </p:nvCxnSpPr>
          <p:spPr bwMode="auto">
            <a:xfrm rot="5400000">
              <a:off x="6041568" y="5571092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86" name="Straight Connector 345"/>
            <p:cNvCxnSpPr>
              <a:cxnSpLocks noChangeShapeType="1"/>
            </p:cNvCxnSpPr>
            <p:nvPr/>
          </p:nvCxnSpPr>
          <p:spPr bwMode="auto">
            <a:xfrm rot="5400000">
              <a:off x="6187853" y="5576057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87" name="Straight Connector 346"/>
            <p:cNvCxnSpPr>
              <a:cxnSpLocks noChangeShapeType="1"/>
            </p:cNvCxnSpPr>
            <p:nvPr/>
          </p:nvCxnSpPr>
          <p:spPr bwMode="auto">
            <a:xfrm rot="5400000">
              <a:off x="6340253" y="5576057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88" name="Straight Connector 347"/>
            <p:cNvCxnSpPr>
              <a:cxnSpLocks noChangeShapeType="1"/>
            </p:cNvCxnSpPr>
            <p:nvPr/>
          </p:nvCxnSpPr>
          <p:spPr bwMode="auto">
            <a:xfrm rot="5400000">
              <a:off x="6492653" y="5576057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89" name="Straight Connector 348"/>
            <p:cNvCxnSpPr>
              <a:cxnSpLocks noChangeShapeType="1"/>
            </p:cNvCxnSpPr>
            <p:nvPr/>
          </p:nvCxnSpPr>
          <p:spPr bwMode="auto">
            <a:xfrm rot="5400000">
              <a:off x="6645053" y="5576057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90" name="Straight Connector 349"/>
            <p:cNvCxnSpPr>
              <a:cxnSpLocks noChangeShapeType="1"/>
            </p:cNvCxnSpPr>
            <p:nvPr/>
          </p:nvCxnSpPr>
          <p:spPr bwMode="auto">
            <a:xfrm rot="5400000">
              <a:off x="6794251" y="5572423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91" name="Straight Connector 350"/>
            <p:cNvCxnSpPr>
              <a:cxnSpLocks noChangeShapeType="1"/>
            </p:cNvCxnSpPr>
            <p:nvPr/>
          </p:nvCxnSpPr>
          <p:spPr bwMode="auto">
            <a:xfrm rot="5400000">
              <a:off x="6946651" y="5572423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92" name="Straight Connector 351"/>
            <p:cNvCxnSpPr>
              <a:cxnSpLocks noChangeShapeType="1"/>
            </p:cNvCxnSpPr>
            <p:nvPr/>
          </p:nvCxnSpPr>
          <p:spPr bwMode="auto">
            <a:xfrm rot="5400000">
              <a:off x="7099051" y="5572423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93" name="Straight Connector 352"/>
            <p:cNvCxnSpPr>
              <a:cxnSpLocks noChangeShapeType="1"/>
            </p:cNvCxnSpPr>
            <p:nvPr/>
          </p:nvCxnSpPr>
          <p:spPr bwMode="auto">
            <a:xfrm rot="5400000">
              <a:off x="7251451" y="5572423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9794" name="Oval 353"/>
            <p:cNvSpPr>
              <a:spLocks noChangeArrowheads="1"/>
            </p:cNvSpPr>
            <p:nvPr/>
          </p:nvSpPr>
          <p:spPr bwMode="auto">
            <a:xfrm>
              <a:off x="3955678" y="5163627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795" name="Oval 354"/>
            <p:cNvSpPr>
              <a:spLocks noChangeArrowheads="1"/>
            </p:cNvSpPr>
            <p:nvPr/>
          </p:nvSpPr>
          <p:spPr bwMode="auto">
            <a:xfrm>
              <a:off x="4089028" y="4969350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796" name="Oval 355"/>
            <p:cNvSpPr>
              <a:spLocks noChangeArrowheads="1"/>
            </p:cNvSpPr>
            <p:nvPr/>
          </p:nvSpPr>
          <p:spPr bwMode="auto">
            <a:xfrm>
              <a:off x="3661593" y="5526597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797" name="Oval 356"/>
            <p:cNvSpPr>
              <a:spLocks noChangeArrowheads="1"/>
            </p:cNvSpPr>
            <p:nvPr/>
          </p:nvSpPr>
          <p:spPr bwMode="auto">
            <a:xfrm>
              <a:off x="3804468" y="5382507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cxnSp>
          <p:nvCxnSpPr>
            <p:cNvPr id="29798" name="Straight Connector 357"/>
            <p:cNvCxnSpPr>
              <a:cxnSpLocks noChangeShapeType="1"/>
            </p:cNvCxnSpPr>
            <p:nvPr/>
          </p:nvCxnSpPr>
          <p:spPr bwMode="auto">
            <a:xfrm rot="5400000">
              <a:off x="3000555" y="5573395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9799" name="Rectangle 358"/>
            <p:cNvSpPr>
              <a:spLocks noChangeArrowheads="1"/>
            </p:cNvSpPr>
            <p:nvPr/>
          </p:nvSpPr>
          <p:spPr bwMode="auto">
            <a:xfrm>
              <a:off x="2850961" y="4829175"/>
              <a:ext cx="4972050" cy="897625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800" name="Oval 360"/>
            <p:cNvSpPr>
              <a:spLocks noChangeArrowheads="1"/>
            </p:cNvSpPr>
            <p:nvPr/>
          </p:nvSpPr>
          <p:spPr bwMode="auto">
            <a:xfrm>
              <a:off x="4260478" y="5536122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801" name="Oval 362"/>
            <p:cNvSpPr>
              <a:spLocks noChangeArrowheads="1"/>
            </p:cNvSpPr>
            <p:nvPr/>
          </p:nvSpPr>
          <p:spPr bwMode="auto">
            <a:xfrm>
              <a:off x="4584328" y="5154102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802" name="Oval 363"/>
            <p:cNvSpPr>
              <a:spLocks noChangeArrowheads="1"/>
            </p:cNvSpPr>
            <p:nvPr/>
          </p:nvSpPr>
          <p:spPr bwMode="auto">
            <a:xfrm>
              <a:off x="4717678" y="4959825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803" name="Oval 364"/>
            <p:cNvSpPr>
              <a:spLocks noChangeArrowheads="1"/>
            </p:cNvSpPr>
            <p:nvPr/>
          </p:nvSpPr>
          <p:spPr bwMode="auto">
            <a:xfrm>
              <a:off x="4433118" y="5372982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804" name="Oval 366"/>
            <p:cNvSpPr>
              <a:spLocks noChangeArrowheads="1"/>
            </p:cNvSpPr>
            <p:nvPr/>
          </p:nvSpPr>
          <p:spPr bwMode="auto">
            <a:xfrm>
              <a:off x="4870078" y="5536122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805" name="Oval 368"/>
            <p:cNvSpPr>
              <a:spLocks noChangeArrowheads="1"/>
            </p:cNvSpPr>
            <p:nvPr/>
          </p:nvSpPr>
          <p:spPr bwMode="auto">
            <a:xfrm>
              <a:off x="5193928" y="5154102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806" name="Oval 369"/>
            <p:cNvSpPr>
              <a:spLocks noChangeArrowheads="1"/>
            </p:cNvSpPr>
            <p:nvPr/>
          </p:nvSpPr>
          <p:spPr bwMode="auto">
            <a:xfrm>
              <a:off x="5327278" y="4959825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807" name="Oval 370"/>
            <p:cNvSpPr>
              <a:spLocks noChangeArrowheads="1"/>
            </p:cNvSpPr>
            <p:nvPr/>
          </p:nvSpPr>
          <p:spPr bwMode="auto">
            <a:xfrm>
              <a:off x="5042718" y="5372982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808" name="Oval 377"/>
            <p:cNvSpPr>
              <a:spLocks noChangeArrowheads="1"/>
            </p:cNvSpPr>
            <p:nvPr/>
          </p:nvSpPr>
          <p:spPr bwMode="auto">
            <a:xfrm>
              <a:off x="3041278" y="5536122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809" name="Oval 379"/>
            <p:cNvSpPr>
              <a:spLocks noChangeArrowheads="1"/>
            </p:cNvSpPr>
            <p:nvPr/>
          </p:nvSpPr>
          <p:spPr bwMode="auto">
            <a:xfrm>
              <a:off x="3355603" y="5154102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810" name="Oval 380"/>
            <p:cNvSpPr>
              <a:spLocks noChangeArrowheads="1"/>
            </p:cNvSpPr>
            <p:nvPr/>
          </p:nvSpPr>
          <p:spPr bwMode="auto">
            <a:xfrm>
              <a:off x="3488953" y="4969350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811" name="Oval 381"/>
            <p:cNvSpPr>
              <a:spLocks noChangeArrowheads="1"/>
            </p:cNvSpPr>
            <p:nvPr/>
          </p:nvSpPr>
          <p:spPr bwMode="auto">
            <a:xfrm>
              <a:off x="3194868" y="5372982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812" name="Oval 384"/>
            <p:cNvSpPr>
              <a:spLocks noChangeArrowheads="1"/>
            </p:cNvSpPr>
            <p:nvPr/>
          </p:nvSpPr>
          <p:spPr bwMode="auto">
            <a:xfrm>
              <a:off x="5470153" y="5536122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813" name="Oval 385"/>
            <p:cNvSpPr>
              <a:spLocks noChangeArrowheads="1"/>
            </p:cNvSpPr>
            <p:nvPr/>
          </p:nvSpPr>
          <p:spPr bwMode="auto">
            <a:xfrm>
              <a:off x="5794003" y="5154102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814" name="Oval 386"/>
            <p:cNvSpPr>
              <a:spLocks noChangeArrowheads="1"/>
            </p:cNvSpPr>
            <p:nvPr/>
          </p:nvSpPr>
          <p:spPr bwMode="auto">
            <a:xfrm>
              <a:off x="5927353" y="4959825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815" name="Oval 387"/>
            <p:cNvSpPr>
              <a:spLocks noChangeArrowheads="1"/>
            </p:cNvSpPr>
            <p:nvPr/>
          </p:nvSpPr>
          <p:spPr bwMode="auto">
            <a:xfrm>
              <a:off x="5642793" y="5372982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816" name="Oval 388"/>
            <p:cNvSpPr>
              <a:spLocks noChangeArrowheads="1"/>
            </p:cNvSpPr>
            <p:nvPr/>
          </p:nvSpPr>
          <p:spPr bwMode="auto">
            <a:xfrm>
              <a:off x="6079753" y="5536122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817" name="Oval 389"/>
            <p:cNvSpPr>
              <a:spLocks noChangeArrowheads="1"/>
            </p:cNvSpPr>
            <p:nvPr/>
          </p:nvSpPr>
          <p:spPr bwMode="auto">
            <a:xfrm>
              <a:off x="6403603" y="5154102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818" name="Oval 390"/>
            <p:cNvSpPr>
              <a:spLocks noChangeArrowheads="1"/>
            </p:cNvSpPr>
            <p:nvPr/>
          </p:nvSpPr>
          <p:spPr bwMode="auto">
            <a:xfrm>
              <a:off x="6536953" y="4959825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819" name="Oval 391"/>
            <p:cNvSpPr>
              <a:spLocks noChangeArrowheads="1"/>
            </p:cNvSpPr>
            <p:nvPr/>
          </p:nvSpPr>
          <p:spPr bwMode="auto">
            <a:xfrm>
              <a:off x="6252393" y="5372982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820" name="Oval 392"/>
            <p:cNvSpPr>
              <a:spLocks noChangeArrowheads="1"/>
            </p:cNvSpPr>
            <p:nvPr/>
          </p:nvSpPr>
          <p:spPr bwMode="auto">
            <a:xfrm>
              <a:off x="6689353" y="5536122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821" name="Oval 393"/>
            <p:cNvSpPr>
              <a:spLocks noChangeArrowheads="1"/>
            </p:cNvSpPr>
            <p:nvPr/>
          </p:nvSpPr>
          <p:spPr bwMode="auto">
            <a:xfrm>
              <a:off x="7013203" y="5154102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822" name="Oval 394"/>
            <p:cNvSpPr>
              <a:spLocks noChangeArrowheads="1"/>
            </p:cNvSpPr>
            <p:nvPr/>
          </p:nvSpPr>
          <p:spPr bwMode="auto">
            <a:xfrm>
              <a:off x="7146553" y="4959825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823" name="Oval 395"/>
            <p:cNvSpPr>
              <a:spLocks noChangeArrowheads="1"/>
            </p:cNvSpPr>
            <p:nvPr/>
          </p:nvSpPr>
          <p:spPr bwMode="auto">
            <a:xfrm>
              <a:off x="6861993" y="5372982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824" name="Oval 396"/>
            <p:cNvSpPr>
              <a:spLocks noChangeArrowheads="1"/>
            </p:cNvSpPr>
            <p:nvPr/>
          </p:nvSpPr>
          <p:spPr bwMode="auto">
            <a:xfrm>
              <a:off x="7298953" y="5540850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29704" name="Group 459"/>
          <p:cNvGrpSpPr>
            <a:grpSpLocks/>
          </p:cNvGrpSpPr>
          <p:nvPr/>
        </p:nvGrpSpPr>
        <p:grpSpPr bwMode="auto">
          <a:xfrm>
            <a:off x="2889250" y="5164138"/>
            <a:ext cx="4972050" cy="1343025"/>
            <a:chOff x="2889724" y="5164086"/>
            <a:chExt cx="4972050" cy="1343025"/>
          </a:xfrm>
        </p:grpSpPr>
        <p:cxnSp>
          <p:nvCxnSpPr>
            <p:cNvPr id="400" name="Straight Arrow Connector 399"/>
            <p:cNvCxnSpPr/>
            <p:nvPr/>
          </p:nvCxnSpPr>
          <p:spPr bwMode="auto">
            <a:xfrm>
              <a:off x="3004024" y="5810198"/>
              <a:ext cx="4749800" cy="1588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9706" name="Straight Connector 400"/>
            <p:cNvCxnSpPr>
              <a:cxnSpLocks noChangeShapeType="1"/>
            </p:cNvCxnSpPr>
            <p:nvPr/>
          </p:nvCxnSpPr>
          <p:spPr bwMode="auto">
            <a:xfrm rot="5400000">
              <a:off x="3220293" y="5810781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07" name="Straight Connector 401"/>
            <p:cNvCxnSpPr>
              <a:cxnSpLocks noChangeShapeType="1"/>
            </p:cNvCxnSpPr>
            <p:nvPr/>
          </p:nvCxnSpPr>
          <p:spPr bwMode="auto">
            <a:xfrm rot="5400000">
              <a:off x="3372693" y="5810781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08" name="Straight Connector 402"/>
            <p:cNvCxnSpPr>
              <a:cxnSpLocks noChangeShapeType="1"/>
            </p:cNvCxnSpPr>
            <p:nvPr/>
          </p:nvCxnSpPr>
          <p:spPr bwMode="auto">
            <a:xfrm rot="5400000">
              <a:off x="3525093" y="5810781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09" name="Straight Connector 403"/>
            <p:cNvCxnSpPr>
              <a:cxnSpLocks noChangeShapeType="1"/>
            </p:cNvCxnSpPr>
            <p:nvPr/>
          </p:nvCxnSpPr>
          <p:spPr bwMode="auto">
            <a:xfrm rot="5400000">
              <a:off x="3677493" y="5810781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10" name="Straight Connector 404"/>
            <p:cNvCxnSpPr>
              <a:cxnSpLocks noChangeShapeType="1"/>
            </p:cNvCxnSpPr>
            <p:nvPr/>
          </p:nvCxnSpPr>
          <p:spPr bwMode="auto">
            <a:xfrm rot="5400000">
              <a:off x="3829893" y="5810781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11" name="Straight Connector 405"/>
            <p:cNvCxnSpPr>
              <a:cxnSpLocks noChangeShapeType="1"/>
            </p:cNvCxnSpPr>
            <p:nvPr/>
          </p:nvCxnSpPr>
          <p:spPr bwMode="auto">
            <a:xfrm rot="5400000">
              <a:off x="3979091" y="5807147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12" name="Straight Connector 406"/>
            <p:cNvCxnSpPr>
              <a:cxnSpLocks noChangeShapeType="1"/>
            </p:cNvCxnSpPr>
            <p:nvPr/>
          </p:nvCxnSpPr>
          <p:spPr bwMode="auto">
            <a:xfrm rot="5400000">
              <a:off x="4131491" y="5807147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13" name="Straight Connector 407"/>
            <p:cNvCxnSpPr>
              <a:cxnSpLocks noChangeShapeType="1"/>
            </p:cNvCxnSpPr>
            <p:nvPr/>
          </p:nvCxnSpPr>
          <p:spPr bwMode="auto">
            <a:xfrm rot="5400000">
              <a:off x="4283891" y="5807147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14" name="Straight Connector 408"/>
            <p:cNvCxnSpPr>
              <a:cxnSpLocks noChangeShapeType="1"/>
            </p:cNvCxnSpPr>
            <p:nvPr/>
          </p:nvCxnSpPr>
          <p:spPr bwMode="auto">
            <a:xfrm rot="5400000">
              <a:off x="4436291" y="5807147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15" name="Straight Connector 409"/>
            <p:cNvCxnSpPr>
              <a:cxnSpLocks noChangeShapeType="1"/>
            </p:cNvCxnSpPr>
            <p:nvPr/>
          </p:nvCxnSpPr>
          <p:spPr bwMode="auto">
            <a:xfrm rot="5400000">
              <a:off x="4582576" y="5812112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16" name="Straight Connector 410"/>
            <p:cNvCxnSpPr>
              <a:cxnSpLocks noChangeShapeType="1"/>
            </p:cNvCxnSpPr>
            <p:nvPr/>
          </p:nvCxnSpPr>
          <p:spPr bwMode="auto">
            <a:xfrm rot="5400000">
              <a:off x="4734976" y="5812112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17" name="Straight Connector 411"/>
            <p:cNvCxnSpPr>
              <a:cxnSpLocks noChangeShapeType="1"/>
            </p:cNvCxnSpPr>
            <p:nvPr/>
          </p:nvCxnSpPr>
          <p:spPr bwMode="auto">
            <a:xfrm rot="5400000">
              <a:off x="4887376" y="5812112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18" name="Straight Connector 412"/>
            <p:cNvCxnSpPr>
              <a:cxnSpLocks noChangeShapeType="1"/>
            </p:cNvCxnSpPr>
            <p:nvPr/>
          </p:nvCxnSpPr>
          <p:spPr bwMode="auto">
            <a:xfrm rot="5400000">
              <a:off x="5039776" y="5812112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19" name="Straight Connector 413"/>
            <p:cNvCxnSpPr>
              <a:cxnSpLocks noChangeShapeType="1"/>
            </p:cNvCxnSpPr>
            <p:nvPr/>
          </p:nvCxnSpPr>
          <p:spPr bwMode="auto">
            <a:xfrm rot="5400000">
              <a:off x="5188974" y="5808478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20" name="Straight Connector 414"/>
            <p:cNvCxnSpPr>
              <a:cxnSpLocks noChangeShapeType="1"/>
            </p:cNvCxnSpPr>
            <p:nvPr/>
          </p:nvCxnSpPr>
          <p:spPr bwMode="auto">
            <a:xfrm rot="5400000">
              <a:off x="5341374" y="5808478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21" name="Straight Connector 415"/>
            <p:cNvCxnSpPr>
              <a:cxnSpLocks noChangeShapeType="1"/>
            </p:cNvCxnSpPr>
            <p:nvPr/>
          </p:nvCxnSpPr>
          <p:spPr bwMode="auto">
            <a:xfrm rot="5400000">
              <a:off x="5493774" y="5808478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22" name="Straight Connector 416"/>
            <p:cNvCxnSpPr>
              <a:cxnSpLocks noChangeShapeType="1"/>
            </p:cNvCxnSpPr>
            <p:nvPr/>
          </p:nvCxnSpPr>
          <p:spPr bwMode="auto">
            <a:xfrm rot="5400000">
              <a:off x="5646174" y="5808478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23" name="Straight Connector 417"/>
            <p:cNvCxnSpPr>
              <a:cxnSpLocks noChangeShapeType="1"/>
            </p:cNvCxnSpPr>
            <p:nvPr/>
          </p:nvCxnSpPr>
          <p:spPr bwMode="auto">
            <a:xfrm rot="5400000">
              <a:off x="5794581" y="5808478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24" name="Straight Connector 418"/>
            <p:cNvCxnSpPr>
              <a:cxnSpLocks noChangeShapeType="1"/>
            </p:cNvCxnSpPr>
            <p:nvPr/>
          </p:nvCxnSpPr>
          <p:spPr bwMode="auto">
            <a:xfrm rot="5400000">
              <a:off x="5946981" y="5808478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25" name="Straight Connector 419"/>
            <p:cNvCxnSpPr>
              <a:cxnSpLocks noChangeShapeType="1"/>
            </p:cNvCxnSpPr>
            <p:nvPr/>
          </p:nvCxnSpPr>
          <p:spPr bwMode="auto">
            <a:xfrm rot="5400000">
              <a:off x="6099381" y="5808478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26" name="Straight Connector 420"/>
            <p:cNvCxnSpPr>
              <a:cxnSpLocks noChangeShapeType="1"/>
            </p:cNvCxnSpPr>
            <p:nvPr/>
          </p:nvCxnSpPr>
          <p:spPr bwMode="auto">
            <a:xfrm rot="5400000">
              <a:off x="6245666" y="5813443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27" name="Straight Connector 421"/>
            <p:cNvCxnSpPr>
              <a:cxnSpLocks noChangeShapeType="1"/>
            </p:cNvCxnSpPr>
            <p:nvPr/>
          </p:nvCxnSpPr>
          <p:spPr bwMode="auto">
            <a:xfrm rot="5400000">
              <a:off x="6398066" y="5813443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28" name="Straight Connector 422"/>
            <p:cNvCxnSpPr>
              <a:cxnSpLocks noChangeShapeType="1"/>
            </p:cNvCxnSpPr>
            <p:nvPr/>
          </p:nvCxnSpPr>
          <p:spPr bwMode="auto">
            <a:xfrm rot="5400000">
              <a:off x="6550466" y="5813443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29" name="Straight Connector 423"/>
            <p:cNvCxnSpPr>
              <a:cxnSpLocks noChangeShapeType="1"/>
            </p:cNvCxnSpPr>
            <p:nvPr/>
          </p:nvCxnSpPr>
          <p:spPr bwMode="auto">
            <a:xfrm rot="5400000">
              <a:off x="6702866" y="5813443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30" name="Straight Connector 424"/>
            <p:cNvCxnSpPr>
              <a:cxnSpLocks noChangeShapeType="1"/>
            </p:cNvCxnSpPr>
            <p:nvPr/>
          </p:nvCxnSpPr>
          <p:spPr bwMode="auto">
            <a:xfrm rot="5400000">
              <a:off x="6852064" y="5809809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31" name="Straight Connector 425"/>
            <p:cNvCxnSpPr>
              <a:cxnSpLocks noChangeShapeType="1"/>
            </p:cNvCxnSpPr>
            <p:nvPr/>
          </p:nvCxnSpPr>
          <p:spPr bwMode="auto">
            <a:xfrm rot="5400000">
              <a:off x="7004464" y="5809809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32" name="Straight Connector 426"/>
            <p:cNvCxnSpPr>
              <a:cxnSpLocks noChangeShapeType="1"/>
            </p:cNvCxnSpPr>
            <p:nvPr/>
          </p:nvCxnSpPr>
          <p:spPr bwMode="auto">
            <a:xfrm rot="5400000">
              <a:off x="7156864" y="5809809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33" name="Straight Connector 427"/>
            <p:cNvCxnSpPr>
              <a:cxnSpLocks noChangeShapeType="1"/>
            </p:cNvCxnSpPr>
            <p:nvPr/>
          </p:nvCxnSpPr>
          <p:spPr bwMode="auto">
            <a:xfrm rot="5400000">
              <a:off x="7309264" y="5809809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9734" name="Oval 428"/>
            <p:cNvSpPr>
              <a:spLocks noChangeArrowheads="1"/>
            </p:cNvSpPr>
            <p:nvPr/>
          </p:nvSpPr>
          <p:spPr bwMode="auto">
            <a:xfrm>
              <a:off x="5080291" y="5639138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735" name="Oval 429"/>
            <p:cNvSpPr>
              <a:spLocks noChangeArrowheads="1"/>
            </p:cNvSpPr>
            <p:nvPr/>
          </p:nvSpPr>
          <p:spPr bwMode="auto">
            <a:xfrm>
              <a:off x="5213641" y="5482961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736" name="Oval 430"/>
            <p:cNvSpPr>
              <a:spLocks noChangeArrowheads="1"/>
            </p:cNvSpPr>
            <p:nvPr/>
          </p:nvSpPr>
          <p:spPr bwMode="auto">
            <a:xfrm>
              <a:off x="4795731" y="6040208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737" name="Oval 431"/>
            <p:cNvSpPr>
              <a:spLocks noChangeArrowheads="1"/>
            </p:cNvSpPr>
            <p:nvPr/>
          </p:nvSpPr>
          <p:spPr bwMode="auto">
            <a:xfrm>
              <a:off x="4929081" y="5934218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cxnSp>
          <p:nvCxnSpPr>
            <p:cNvPr id="29738" name="Straight Connector 432"/>
            <p:cNvCxnSpPr>
              <a:cxnSpLocks noChangeShapeType="1"/>
            </p:cNvCxnSpPr>
            <p:nvPr/>
          </p:nvCxnSpPr>
          <p:spPr bwMode="auto">
            <a:xfrm rot="5400000">
              <a:off x="3058368" y="5810781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9739" name="Rectangle 433"/>
            <p:cNvSpPr>
              <a:spLocks noChangeArrowheads="1"/>
            </p:cNvSpPr>
            <p:nvPr/>
          </p:nvSpPr>
          <p:spPr bwMode="auto">
            <a:xfrm>
              <a:off x="2889724" y="5164086"/>
              <a:ext cx="4972050" cy="1343025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740" name="Oval 434"/>
            <p:cNvSpPr>
              <a:spLocks noChangeArrowheads="1"/>
            </p:cNvSpPr>
            <p:nvPr/>
          </p:nvSpPr>
          <p:spPr bwMode="auto">
            <a:xfrm>
              <a:off x="5367231" y="5639138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741" name="Oval 435"/>
            <p:cNvSpPr>
              <a:spLocks noChangeArrowheads="1"/>
            </p:cNvSpPr>
            <p:nvPr/>
          </p:nvSpPr>
          <p:spPr bwMode="auto">
            <a:xfrm>
              <a:off x="5661316" y="6059258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742" name="Oval 436"/>
            <p:cNvSpPr>
              <a:spLocks noChangeArrowheads="1"/>
            </p:cNvSpPr>
            <p:nvPr/>
          </p:nvSpPr>
          <p:spPr bwMode="auto">
            <a:xfrm>
              <a:off x="5518441" y="5943743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743" name="Oval 437"/>
            <p:cNvSpPr>
              <a:spLocks noChangeArrowheads="1"/>
            </p:cNvSpPr>
            <p:nvPr/>
          </p:nvSpPr>
          <p:spPr bwMode="auto">
            <a:xfrm>
              <a:off x="5985166" y="5620088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744" name="Oval 438"/>
            <p:cNvSpPr>
              <a:spLocks noChangeArrowheads="1"/>
            </p:cNvSpPr>
            <p:nvPr/>
          </p:nvSpPr>
          <p:spPr bwMode="auto">
            <a:xfrm>
              <a:off x="6118516" y="5482961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745" name="Oval 439"/>
            <p:cNvSpPr>
              <a:spLocks noChangeArrowheads="1"/>
            </p:cNvSpPr>
            <p:nvPr/>
          </p:nvSpPr>
          <p:spPr bwMode="auto">
            <a:xfrm>
              <a:off x="5833956" y="5943743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746" name="Oval 440"/>
            <p:cNvSpPr>
              <a:spLocks noChangeArrowheads="1"/>
            </p:cNvSpPr>
            <p:nvPr/>
          </p:nvSpPr>
          <p:spPr bwMode="auto">
            <a:xfrm>
              <a:off x="6272106" y="5610563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747" name="Oval 441"/>
            <p:cNvSpPr>
              <a:spLocks noChangeArrowheads="1"/>
            </p:cNvSpPr>
            <p:nvPr/>
          </p:nvSpPr>
          <p:spPr bwMode="auto">
            <a:xfrm>
              <a:off x="6566191" y="6059258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748" name="Oval 442"/>
            <p:cNvSpPr>
              <a:spLocks noChangeArrowheads="1"/>
            </p:cNvSpPr>
            <p:nvPr/>
          </p:nvSpPr>
          <p:spPr bwMode="auto">
            <a:xfrm>
              <a:off x="6423316" y="5943743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749" name="Oval 443"/>
            <p:cNvSpPr>
              <a:spLocks noChangeArrowheads="1"/>
            </p:cNvSpPr>
            <p:nvPr/>
          </p:nvSpPr>
          <p:spPr bwMode="auto">
            <a:xfrm>
              <a:off x="6890041" y="5620088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750" name="Oval 444"/>
            <p:cNvSpPr>
              <a:spLocks noChangeArrowheads="1"/>
            </p:cNvSpPr>
            <p:nvPr/>
          </p:nvSpPr>
          <p:spPr bwMode="auto">
            <a:xfrm>
              <a:off x="7023391" y="5482961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751" name="Oval 445"/>
            <p:cNvSpPr>
              <a:spLocks noChangeArrowheads="1"/>
            </p:cNvSpPr>
            <p:nvPr/>
          </p:nvSpPr>
          <p:spPr bwMode="auto">
            <a:xfrm>
              <a:off x="6738831" y="5943743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752" name="Oval 446"/>
            <p:cNvSpPr>
              <a:spLocks noChangeArrowheads="1"/>
            </p:cNvSpPr>
            <p:nvPr/>
          </p:nvSpPr>
          <p:spPr bwMode="auto">
            <a:xfrm>
              <a:off x="7176981" y="5610563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753" name="Oval 447"/>
            <p:cNvSpPr>
              <a:spLocks noChangeArrowheads="1"/>
            </p:cNvSpPr>
            <p:nvPr/>
          </p:nvSpPr>
          <p:spPr bwMode="auto">
            <a:xfrm>
              <a:off x="7328191" y="5943743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754" name="Oval 448"/>
            <p:cNvSpPr>
              <a:spLocks noChangeArrowheads="1"/>
            </p:cNvSpPr>
            <p:nvPr/>
          </p:nvSpPr>
          <p:spPr bwMode="auto">
            <a:xfrm>
              <a:off x="3270541" y="5639138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755" name="Oval 449"/>
            <p:cNvSpPr>
              <a:spLocks noChangeArrowheads="1"/>
            </p:cNvSpPr>
            <p:nvPr/>
          </p:nvSpPr>
          <p:spPr bwMode="auto">
            <a:xfrm>
              <a:off x="3413416" y="5492486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756" name="Oval 450"/>
            <p:cNvSpPr>
              <a:spLocks noChangeArrowheads="1"/>
            </p:cNvSpPr>
            <p:nvPr/>
          </p:nvSpPr>
          <p:spPr bwMode="auto">
            <a:xfrm>
              <a:off x="3109806" y="5905643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757" name="Oval 451"/>
            <p:cNvSpPr>
              <a:spLocks noChangeArrowheads="1"/>
            </p:cNvSpPr>
            <p:nvPr/>
          </p:nvSpPr>
          <p:spPr bwMode="auto">
            <a:xfrm>
              <a:off x="3567006" y="5629613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758" name="Oval 452"/>
            <p:cNvSpPr>
              <a:spLocks noChangeArrowheads="1"/>
            </p:cNvSpPr>
            <p:nvPr/>
          </p:nvSpPr>
          <p:spPr bwMode="auto">
            <a:xfrm>
              <a:off x="3870616" y="6059258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759" name="Oval 453"/>
            <p:cNvSpPr>
              <a:spLocks noChangeArrowheads="1"/>
            </p:cNvSpPr>
            <p:nvPr/>
          </p:nvSpPr>
          <p:spPr bwMode="auto">
            <a:xfrm>
              <a:off x="3718216" y="5934218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760" name="Oval 454"/>
            <p:cNvSpPr>
              <a:spLocks noChangeArrowheads="1"/>
            </p:cNvSpPr>
            <p:nvPr/>
          </p:nvSpPr>
          <p:spPr bwMode="auto">
            <a:xfrm>
              <a:off x="4175416" y="5639138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761" name="Oval 455"/>
            <p:cNvSpPr>
              <a:spLocks noChangeArrowheads="1"/>
            </p:cNvSpPr>
            <p:nvPr/>
          </p:nvSpPr>
          <p:spPr bwMode="auto">
            <a:xfrm>
              <a:off x="4318291" y="5492486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762" name="Oval 456"/>
            <p:cNvSpPr>
              <a:spLocks noChangeArrowheads="1"/>
            </p:cNvSpPr>
            <p:nvPr/>
          </p:nvSpPr>
          <p:spPr bwMode="auto">
            <a:xfrm>
              <a:off x="4024206" y="5934218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763" name="Oval 457"/>
            <p:cNvSpPr>
              <a:spLocks noChangeArrowheads="1"/>
            </p:cNvSpPr>
            <p:nvPr/>
          </p:nvSpPr>
          <p:spPr bwMode="auto">
            <a:xfrm>
              <a:off x="4471881" y="5629613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764" name="Oval 458"/>
            <p:cNvSpPr>
              <a:spLocks noChangeArrowheads="1"/>
            </p:cNvSpPr>
            <p:nvPr/>
          </p:nvSpPr>
          <p:spPr bwMode="auto">
            <a:xfrm>
              <a:off x="4623091" y="5934218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The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>
                            <a:latin typeface="Cambria Math" panose="02040503050406030204" pitchFamily="18" charset="0"/>
                          </a:rPr>
                          <m:t>𝐳</m:t>
                        </m:r>
                      </m:e>
                    </m:acc>
                  </m:oMath>
                </a14:m>
                <a:r>
                  <a:rPr lang="en-US" dirty="0"/>
                  <a:t> operator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52548" y="1308100"/>
                <a:ext cx="7844631" cy="4967169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400" dirty="0"/>
                  <a:t>For </a:t>
                </a:r>
                <a:r>
                  <a:rPr lang="en-US" sz="2400" b="1" i="1" dirty="0"/>
                  <a:t>digital </a:t>
                </a:r>
                <a:r>
                  <a:rPr lang="en-US" sz="2400" dirty="0"/>
                  <a:t>signals we define</a:t>
                </a:r>
              </a:p>
              <a:p>
                <a:pPr marL="0" indent="0">
                  <a:buNone/>
                </a:pPr>
                <a:r>
                  <a:rPr lang="en-US" sz="2400" dirty="0"/>
                  <a:t>The time </a:t>
                </a:r>
                <a:r>
                  <a:rPr lang="en-US" sz="2400" i="1" dirty="0"/>
                  <a:t>advance</a:t>
                </a:r>
                <a:r>
                  <a:rPr lang="en-US" sz="2400" dirty="0"/>
                  <a:t> operator</a:t>
                </a:r>
              </a:p>
              <a:p>
                <a:pPr marL="0" indent="0">
                  <a:buNone/>
                </a:pPr>
                <a:r>
                  <a:rPr lang="en-US" altLang="en-US" sz="2400" dirty="0"/>
                  <a:t>	y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sz="2400" b="1">
                            <a:latin typeface="Cambria Math" panose="02040503050406030204" pitchFamily="18" charset="0"/>
                          </a:rPr>
                          <m:t>𝐳</m:t>
                        </m:r>
                      </m:e>
                    </m:acc>
                  </m:oMath>
                </a14:m>
                <a:r>
                  <a:rPr lang="en-US" altLang="en-US" sz="2400" dirty="0"/>
                  <a:t> x  means  Ɐ</a:t>
                </a:r>
                <a:r>
                  <a:rPr lang="en-US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n= -</a:t>
                </a:r>
                <a:r>
                  <a:rPr lang="en-US" altLang="en-US" sz="2400" dirty="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 … +  </a:t>
                </a:r>
                <a:r>
                  <a:rPr lang="en-US" altLang="en-US" sz="2400" dirty="0"/>
                  <a:t>  </a:t>
                </a:r>
                <a:r>
                  <a:rPr lang="en-US" altLang="en-US" sz="2400" dirty="0" err="1"/>
                  <a:t>y</a:t>
                </a:r>
                <a:r>
                  <a:rPr lang="en-US" altLang="en-US" sz="2400" b="1" baseline="-25000" dirty="0" err="1"/>
                  <a:t>n</a:t>
                </a:r>
                <a:r>
                  <a:rPr lang="en-US" altLang="en-US" sz="2400" dirty="0"/>
                  <a:t> = x</a:t>
                </a:r>
                <a:r>
                  <a:rPr lang="en-US" altLang="en-US" sz="2400" b="1" baseline="-25000" dirty="0"/>
                  <a:t>n+1</a:t>
                </a:r>
              </a:p>
              <a:p>
                <a:pPr marL="0" indent="0">
                  <a:buNone/>
                </a:pPr>
                <a:r>
                  <a:rPr lang="en-US" sz="2400" dirty="0"/>
                  <a:t>This operator is </a:t>
                </a:r>
                <a:r>
                  <a:rPr lang="en-US" sz="2400" dirty="0" err="1"/>
                  <a:t>noncausal</a:t>
                </a:r>
                <a:r>
                  <a:rPr lang="en-US" sz="2400" dirty="0"/>
                  <a:t> (needs a crystal ball)</a:t>
                </a:r>
              </a:p>
              <a:p>
                <a:pPr marL="0" indent="0" defTabSz="463550">
                  <a:spcBef>
                    <a:spcPts val="0"/>
                  </a:spcBef>
                  <a:buNone/>
                </a:pPr>
                <a:r>
                  <a:rPr lang="en-US" sz="2400" dirty="0">
                    <a:solidFill>
                      <a:srgbClr val="002060"/>
                    </a:solidFill>
                  </a:rPr>
                  <a:t>	</a:t>
                </a:r>
                <a:r>
                  <a:rPr lang="en-US" sz="2000" dirty="0">
                    <a:solidFill>
                      <a:srgbClr val="002060"/>
                    </a:solidFill>
                  </a:rPr>
                  <a:t>for what kind of signal can we always implement?</a:t>
                </a:r>
              </a:p>
              <a:p>
                <a:pPr marL="0" indent="0">
                  <a:spcBef>
                    <a:spcPts val="1200"/>
                  </a:spcBef>
                  <a:buNone/>
                </a:pPr>
                <a:r>
                  <a:rPr lang="en-US" sz="2400" dirty="0"/>
                  <a:t>The time </a:t>
                </a:r>
                <a:r>
                  <a:rPr lang="en-US" sz="2400" i="1" dirty="0"/>
                  <a:t>delay</a:t>
                </a:r>
                <a:r>
                  <a:rPr lang="en-US" sz="2400" dirty="0"/>
                  <a:t> operator</a:t>
                </a:r>
              </a:p>
              <a:p>
                <a:pPr marL="0" indent="0">
                  <a:buNone/>
                </a:pPr>
                <a:r>
                  <a:rPr lang="en-US" altLang="en-US" sz="2400" dirty="0"/>
                  <a:t>	y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sz="2400" b="1">
                            <a:latin typeface="Cambria Math" panose="02040503050406030204" pitchFamily="18" charset="0"/>
                          </a:rPr>
                          <m:t>𝐳</m:t>
                        </m:r>
                      </m:e>
                    </m:acc>
                  </m:oMath>
                </a14:m>
                <a:r>
                  <a:rPr lang="en-US" altLang="en-US" sz="2400" baseline="30000" dirty="0"/>
                  <a:t>-1</a:t>
                </a:r>
                <a:r>
                  <a:rPr lang="en-US" altLang="en-US" sz="2400" dirty="0"/>
                  <a:t> x  means  Ɐ</a:t>
                </a:r>
                <a:r>
                  <a:rPr lang="en-US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n= -</a:t>
                </a:r>
                <a:r>
                  <a:rPr lang="en-US" altLang="en-US" sz="2400" dirty="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 … +  </a:t>
                </a:r>
                <a:r>
                  <a:rPr lang="en-US" altLang="en-US" sz="2400" dirty="0"/>
                  <a:t>  </a:t>
                </a:r>
                <a:r>
                  <a:rPr lang="en-US" altLang="en-US" sz="2400" dirty="0" err="1"/>
                  <a:t>y</a:t>
                </a:r>
                <a:r>
                  <a:rPr lang="en-US" altLang="en-US" sz="2400" b="1" baseline="-25000" dirty="0" err="1"/>
                  <a:t>n</a:t>
                </a:r>
                <a:r>
                  <a:rPr lang="en-US" altLang="en-US" sz="2400" dirty="0"/>
                  <a:t> = x</a:t>
                </a:r>
                <a:r>
                  <a:rPr lang="en-US" altLang="en-US" sz="2400" b="1" baseline="-25000" dirty="0"/>
                  <a:t>n-1</a:t>
                </a:r>
              </a:p>
              <a:p>
                <a:pPr marL="0" indent="0">
                  <a:buNone/>
                </a:pPr>
                <a:r>
                  <a:rPr lang="en-US" sz="2400" dirty="0"/>
                  <a:t>This operator is causal (can always be implemented)</a:t>
                </a:r>
              </a:p>
              <a:p>
                <a:pPr marL="0" indent="0">
                  <a:spcBef>
                    <a:spcPts val="1200"/>
                  </a:spcBef>
                  <a:buNone/>
                </a:pPr>
                <a:r>
                  <a:rPr lang="en-US" sz="2400" dirty="0">
                    <a:solidFill>
                      <a:srgbClr val="002060"/>
                    </a:solidFill>
                  </a:rPr>
                  <a:t>What do you think </a:t>
                </a:r>
                <a:r>
                  <a:rPr lang="en-US" altLang="en-US" sz="2400" dirty="0">
                    <a:solidFill>
                      <a:srgbClr val="002060"/>
                    </a:solidFill>
                  </a:rPr>
                  <a:t>y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en-US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sz="24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𝐳</m:t>
                        </m:r>
                      </m:e>
                    </m:acc>
                  </m:oMath>
                </a14:m>
                <a:r>
                  <a:rPr lang="en-US" altLang="en-US" sz="2400" baseline="30000" dirty="0">
                    <a:solidFill>
                      <a:srgbClr val="002060"/>
                    </a:solidFill>
                  </a:rPr>
                  <a:t>m</a:t>
                </a:r>
                <a:r>
                  <a:rPr lang="en-US" altLang="en-US" sz="2400" dirty="0">
                    <a:solidFill>
                      <a:srgbClr val="002060"/>
                    </a:solidFill>
                  </a:rPr>
                  <a:t> x </a:t>
                </a:r>
                <a:r>
                  <a:rPr lang="en-US" sz="2400" dirty="0">
                    <a:solidFill>
                      <a:srgbClr val="002060"/>
                    </a:solidFill>
                  </a:rPr>
                  <a:t>means?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2400" dirty="0">
                    <a:solidFill>
                      <a:srgbClr val="002060"/>
                    </a:solidFill>
                  </a:rPr>
                  <a:t>What is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en-US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sz="24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𝐳</m:t>
                        </m:r>
                      </m:e>
                    </m:acc>
                  </m:oMath>
                </a14:m>
                <a:r>
                  <a:rPr lang="en-US" altLang="en-US" sz="2400" b="1" baseline="30000" dirty="0">
                    <a:solidFill>
                      <a:srgbClr val="002060"/>
                    </a:solidFill>
                  </a:rPr>
                  <a:t>-1</a:t>
                </a:r>
                <a:r>
                  <a:rPr lang="en-US" altLang="en-US" sz="2400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en-US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sz="24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𝐳</m:t>
                        </m:r>
                      </m:e>
                    </m:acc>
                    <m:r>
                      <a:rPr lang="en-US" altLang="en-US" sz="240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?</m:t>
                    </m:r>
                  </m:oMath>
                </a14:m>
                <a:r>
                  <a:rPr lang="en-US" altLang="en-US" sz="2400" dirty="0">
                    <a:solidFill>
                      <a:srgbClr val="002060"/>
                    </a:solidFill>
                  </a:rPr>
                  <a:t>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en-US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sz="24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𝐳</m:t>
                        </m:r>
                        <m:r>
                          <a:rPr lang="en-US" altLang="en-U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acc>
                    <m:acc>
                      <m:accPr>
                        <m:chr m:val="̂"/>
                        <m:ctrlPr>
                          <a:rPr lang="en-US" altLang="en-US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sz="24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𝐳</m:t>
                        </m:r>
                      </m:e>
                    </m:acc>
                  </m:oMath>
                </a14:m>
                <a:r>
                  <a:rPr lang="en-US" altLang="en-US" sz="2400" b="1" baseline="30000" dirty="0">
                    <a:solidFill>
                      <a:srgbClr val="002060"/>
                    </a:solidFill>
                  </a:rPr>
                  <a:t>-1</a:t>
                </a:r>
                <a:r>
                  <a:rPr lang="en-US" altLang="en-US" sz="2400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sz="2400" dirty="0">
                  <a:solidFill>
                    <a:srgbClr val="002060"/>
                  </a:solidFill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2400" dirty="0">
                    <a:solidFill>
                      <a:srgbClr val="002060"/>
                    </a:solidFill>
                  </a:rPr>
                  <a:t>Why aren’t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en-US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sz="24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𝐳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rgbClr val="002060"/>
                    </a:solidFill>
                  </a:rPr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en-US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sz="24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𝐳</m:t>
                        </m:r>
                      </m:e>
                    </m:acc>
                  </m:oMath>
                </a14:m>
                <a:r>
                  <a:rPr lang="en-US" altLang="en-US" sz="2400" baseline="30000" dirty="0">
                    <a:solidFill>
                      <a:srgbClr val="002060"/>
                    </a:solidFill>
                  </a:rPr>
                  <a:t>-1</a:t>
                </a:r>
                <a:r>
                  <a:rPr lang="en-US" altLang="en-US" sz="2400" dirty="0">
                    <a:solidFill>
                      <a:srgbClr val="002060"/>
                    </a:solidFill>
                  </a:rPr>
                  <a:t> defined for analog signals?</a:t>
                </a:r>
                <a:endParaRPr lang="en-US" sz="2400" dirty="0">
                  <a:solidFill>
                    <a:srgbClr val="002060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52548" y="1308100"/>
                <a:ext cx="7844631" cy="4967169"/>
              </a:xfrm>
              <a:blipFill rotWithShape="0">
                <a:blip r:embed="rId3"/>
                <a:stretch>
                  <a:fillRect l="-1166" t="-246" b="-12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34</a:t>
            </a:fld>
            <a:endParaRPr lang="en-US" altLang="en-US"/>
          </a:p>
        </p:txBody>
      </p:sp>
      <p:sp>
        <p:nvSpPr>
          <p:cNvPr id="5" name="TextBox 4"/>
          <p:cNvSpPr txBox="1"/>
          <p:nvPr/>
        </p:nvSpPr>
        <p:spPr>
          <a:xfrm rot="2179558">
            <a:off x="5440220" y="2235482"/>
            <a:ext cx="40917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rgbClr val="0070C0"/>
                </a:solidFill>
                <a:latin typeface="+mn-lt"/>
              </a:rPr>
              <a:t>we’ll see later why it is called “z”</a:t>
            </a:r>
          </a:p>
        </p:txBody>
      </p:sp>
      <p:sp>
        <p:nvSpPr>
          <p:cNvPr id="6" name="TextBox 5"/>
          <p:cNvSpPr txBox="1"/>
          <p:nvPr/>
        </p:nvSpPr>
        <p:spPr>
          <a:xfrm rot="16552180">
            <a:off x="-1538624" y="2361958"/>
            <a:ext cx="38711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rgbClr val="0070C0"/>
                </a:solidFill>
                <a:latin typeface="+mn-lt"/>
              </a:rPr>
              <a:t>hat means operator – not gain!</a:t>
            </a:r>
          </a:p>
        </p:txBody>
      </p:sp>
    </p:spTree>
    <p:extLst>
      <p:ext uri="{BB962C8B-B14F-4D97-AF65-F5344CB8AC3E}">
        <p14:creationId xmlns:p14="http://schemas.microsoft.com/office/powerpoint/2010/main" val="1203080966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91A076FE-0DF6-43AA-B79F-418639EB9CD1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35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8210" name="Rectangle 2"/>
          <p:cNvSpPr>
            <a:spLocks noGrp="1" noChangeArrowheads="1"/>
          </p:cNvSpPr>
          <p:nvPr>
            <p:ph type="title"/>
          </p:nvPr>
        </p:nvSpPr>
        <p:spPr>
          <a:xfrm>
            <a:off x="1938338" y="165100"/>
            <a:ext cx="6686550" cy="10207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Some more operations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724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81000" y="1001713"/>
                <a:ext cx="8001000" cy="5702300"/>
              </a:xfrm>
            </p:spPr>
            <p:txBody>
              <a:bodyPr/>
              <a:lstStyle/>
              <a:p>
                <a:pPr eaLnBrk="1" hangingPunct="1">
                  <a:lnSpc>
                    <a:spcPct val="100000"/>
                  </a:lnSpc>
                  <a:spcBef>
                    <a:spcPts val="1200"/>
                  </a:spcBef>
                </a:pPr>
                <a:r>
                  <a:rPr lang="en-US" altLang="en-US" sz="2400" dirty="0"/>
                  <a:t>first finite difference y =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en-US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en-US" sz="2400" b="1" dirty="0" smtClean="0">
                            <a:latin typeface="Symbol" panose="05050102010706020507" pitchFamily="18" charset="2"/>
                          </a:rPr>
                          <m:t>D</m:t>
                        </m:r>
                      </m:e>
                    </m:acc>
                  </m:oMath>
                </a14:m>
                <a:r>
                  <a:rPr lang="en-US" altLang="en-US" sz="2400" dirty="0"/>
                  <a:t> x  means </a:t>
                </a:r>
                <a:r>
                  <a:rPr lang="en-US" altLang="en-US" sz="2400" dirty="0" err="1"/>
                  <a:t>y</a:t>
                </a:r>
                <a:r>
                  <a:rPr lang="en-US" altLang="en-US" sz="2400" baseline="-25000" dirty="0" err="1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n</a:t>
                </a:r>
                <a:r>
                  <a:rPr lang="en-US" altLang="en-US" sz="2400" dirty="0"/>
                  <a:t> = </a:t>
                </a:r>
                <a:r>
                  <a:rPr lang="en-US" altLang="en-US" sz="2400" dirty="0" err="1"/>
                  <a:t>x</a:t>
                </a:r>
                <a:r>
                  <a:rPr lang="en-US" altLang="en-US" sz="2400" baseline="-25000" dirty="0" err="1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n</a:t>
                </a:r>
                <a:r>
                  <a:rPr lang="en-US" altLang="en-US" sz="2400" dirty="0"/>
                  <a:t> - x</a:t>
                </a:r>
                <a:r>
                  <a:rPr lang="en-US" altLang="en-US" sz="2400" baseline="-25000" dirty="0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n-1</a:t>
                </a:r>
              </a:p>
              <a:p>
                <a:pPr lvl="2" eaLnBrk="1" hangingPunct="1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altLang="en-US" sz="2400" dirty="0"/>
                  <a:t>note: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en-US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en-US" sz="2400" b="1" dirty="0" smtClean="0">
                            <a:latin typeface="Symbol" panose="05050102010706020507" pitchFamily="18" charset="2"/>
                          </a:rPr>
                          <m:t>D</m:t>
                        </m:r>
                      </m:e>
                    </m:acc>
                  </m:oMath>
                </a14:m>
                <a:r>
                  <a:rPr lang="en-US" altLang="en-US" sz="2400" dirty="0">
                    <a:latin typeface="Symbol" panose="05050102010706020507" pitchFamily="18" charset="2"/>
                  </a:rPr>
                  <a:t> </a:t>
                </a:r>
                <a:r>
                  <a:rPr lang="en-US" altLang="en-US" sz="2400" dirty="0"/>
                  <a:t>= 1 -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en-US" sz="28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sz="2800" b="1" i="0" smtClean="0">
                            <a:latin typeface="Cambria Math" panose="02040503050406030204" pitchFamily="18" charset="0"/>
                          </a:rPr>
                          <m:t>𝐳</m:t>
                        </m:r>
                      </m:e>
                    </m:acc>
                  </m:oMath>
                </a14:m>
                <a:r>
                  <a:rPr lang="en-US" altLang="en-US" sz="2400" b="1" baseline="30000" dirty="0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-1</a:t>
                </a:r>
                <a:r>
                  <a:rPr lang="en-US" altLang="en-US" sz="2800" b="1" dirty="0"/>
                  <a:t> </a:t>
                </a:r>
                <a:endParaRPr lang="en-US" altLang="en-US" sz="2800" b="1" baseline="30000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  <a:p>
                <a:pPr marL="457200" lvl="1" indent="0" eaLnBrk="1" hangingPunct="1">
                  <a:lnSpc>
                    <a:spcPct val="100000"/>
                  </a:lnSpc>
                  <a:spcBef>
                    <a:spcPct val="0"/>
                  </a:spcBef>
                  <a:buNone/>
                </a:pPr>
                <a:r>
                  <a:rPr lang="en-US" altLang="en-US" sz="2400" dirty="0"/>
                  <a:t>and there are higher order finite differences </a:t>
                </a:r>
                <a:r>
                  <a:rPr lang="en-US" altLang="en-US" sz="2400" dirty="0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y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en-US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en-US" sz="2400" b="1" dirty="0" smtClean="0">
                            <a:latin typeface="Symbol" panose="05050102010706020507" pitchFamily="18" charset="2"/>
                          </a:rPr>
                          <m:t>D</m:t>
                        </m:r>
                      </m:e>
                    </m:acc>
                  </m:oMath>
                </a14:m>
                <a:r>
                  <a:rPr lang="en-US" altLang="en-US" sz="2400" baseline="30000" dirty="0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m</a:t>
                </a:r>
                <a:r>
                  <a:rPr lang="en-US" altLang="en-US" sz="2400" dirty="0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 x</a:t>
                </a:r>
              </a:p>
              <a:p>
                <a:pPr marL="0" indent="0" eaLnBrk="1" hangingPunct="1">
                  <a:lnSpc>
                    <a:spcPct val="100000"/>
                  </a:lnSpc>
                  <a:spcBef>
                    <a:spcPts val="1200"/>
                  </a:spcBef>
                  <a:buNone/>
                </a:pPr>
                <a:endParaRPr lang="en-US" altLang="en-US" sz="2400" dirty="0"/>
              </a:p>
              <a:p>
                <a:pPr eaLnBrk="1" hangingPunct="1">
                  <a:lnSpc>
                    <a:spcPct val="100000"/>
                  </a:lnSpc>
                  <a:spcBef>
                    <a:spcPts val="1200"/>
                  </a:spcBef>
                </a:pPr>
                <a:endParaRPr lang="en-US" altLang="en-US" sz="2400" dirty="0"/>
              </a:p>
              <a:p>
                <a:pPr eaLnBrk="1" hangingPunct="1">
                  <a:lnSpc>
                    <a:spcPct val="100000"/>
                  </a:lnSpc>
                  <a:spcBef>
                    <a:spcPts val="1200"/>
                  </a:spcBef>
                </a:pPr>
                <a:endParaRPr lang="en-US" altLang="en-US" sz="2400" dirty="0"/>
              </a:p>
              <a:p>
                <a:pPr eaLnBrk="1" hangingPunct="1">
                  <a:lnSpc>
                    <a:spcPct val="100000"/>
                  </a:lnSpc>
                  <a:spcBef>
                    <a:spcPts val="1200"/>
                  </a:spcBef>
                </a:pPr>
                <a:endParaRPr lang="en-US" altLang="en-US" sz="2400" dirty="0"/>
              </a:p>
              <a:p>
                <a:pPr marL="0" indent="0" eaLnBrk="1" hangingPunct="1">
                  <a:lnSpc>
                    <a:spcPct val="100000"/>
                  </a:lnSpc>
                  <a:spcBef>
                    <a:spcPts val="1200"/>
                  </a:spcBef>
                  <a:buNone/>
                </a:pPr>
                <a:r>
                  <a:rPr lang="en-US" altLang="en-US" sz="2000" dirty="0">
                    <a:solidFill>
                      <a:srgbClr val="002060"/>
                    </a:solidFill>
                  </a:rPr>
                  <a:t>If the signal is a polynomial in time n what can we say about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en-US" sz="2000" b="1" dirty="0">
                            <a:solidFill>
                              <a:srgbClr val="002060"/>
                            </a:solidFill>
                            <a:latin typeface="Symbol" panose="05050102010706020507" pitchFamily="18" charset="2"/>
                          </a:rPr>
                          <m:t>D</m:t>
                        </m:r>
                      </m:e>
                    </m:acc>
                  </m:oMath>
                </a14:m>
                <a:r>
                  <a:rPr lang="en-US" altLang="en-US" sz="2000" baseline="30000" dirty="0">
                    <a:solidFill>
                      <a:srgbClr val="002060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m</a:t>
                </a:r>
                <a:r>
                  <a:rPr lang="en-US" altLang="en-US" sz="2000" dirty="0">
                    <a:solidFill>
                      <a:srgbClr val="002060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 x ?</a:t>
                </a:r>
              </a:p>
              <a:p>
                <a:pPr eaLnBrk="1" hangingPunct="1">
                  <a:lnSpc>
                    <a:spcPct val="100000"/>
                  </a:lnSpc>
                  <a:spcBef>
                    <a:spcPts val="600"/>
                  </a:spcBef>
                </a:pPr>
                <a:r>
                  <a:rPr lang="en-US" altLang="en-US" sz="2400" dirty="0"/>
                  <a:t>the accumulator y =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en-US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en-US" sz="2800" b="1" dirty="0" smtClean="0">
                            <a:sym typeface="Symbol" panose="05050102010706020507" pitchFamily="18" charset="2"/>
                          </a:rPr>
                          <m:t></m:t>
                        </m:r>
                      </m:e>
                    </m:acc>
                  </m:oMath>
                </a14:m>
                <a:r>
                  <a:rPr lang="en-US" altLang="en-US" sz="2400" dirty="0"/>
                  <a:t> </a:t>
                </a:r>
                <a:r>
                  <a:rPr lang="en-US" altLang="en-US" sz="2400" dirty="0">
                    <a:sym typeface="Symbol" panose="05050102010706020507" pitchFamily="18" charset="2"/>
                  </a:rPr>
                  <a:t>x  means </a:t>
                </a:r>
                <a:r>
                  <a:rPr lang="en-US" altLang="en-US" sz="2400" dirty="0" err="1"/>
                  <a:t>y</a:t>
                </a:r>
                <a:r>
                  <a:rPr lang="en-US" altLang="en-US" sz="2400" baseline="-25000" dirty="0" err="1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n</a:t>
                </a:r>
                <a:r>
                  <a:rPr lang="en-US" altLang="en-US" sz="2400" dirty="0"/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altLang="en-US" sz="24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nor/>
                          </m:rPr>
                          <a:rPr lang="en-US" altLang="en-US" sz="2400" baseline="-25000" dirty="0" smtClean="0">
                            <a:latin typeface="Arial Unicode MS" panose="020B0604020202020204" pitchFamily="34" charset="-128"/>
                            <a:ea typeface="Arial Unicode MS" panose="020B0604020202020204" pitchFamily="34" charset="-128"/>
                            <a:cs typeface="Arial Unicode MS" panose="020B0604020202020204" pitchFamily="34" charset="-128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US" altLang="en-US" sz="2400" baseline="-25000" dirty="0" smtClean="0">
                            <a:latin typeface="Arial Unicode MS" panose="020B0604020202020204" pitchFamily="34" charset="-128"/>
                            <a:ea typeface="Arial Unicode MS" panose="020B0604020202020204" pitchFamily="34" charset="-128"/>
                            <a:cs typeface="Arial Unicode MS" panose="020B0604020202020204" pitchFamily="34" charset="-128"/>
                          </a:rPr>
                          <m:t>=</m:t>
                        </m:r>
                        <m:r>
                          <m:rPr>
                            <m:nor/>
                          </m:rPr>
                          <a:rPr lang="en-US" altLang="en-US" sz="2400" baseline="-25000" dirty="0" smtClean="0">
                            <a:latin typeface="Arial Unicode MS" panose="020B0604020202020204" pitchFamily="34" charset="-128"/>
                            <a:ea typeface="Arial Unicode MS" panose="020B0604020202020204" pitchFamily="34" charset="-128"/>
                            <a:cs typeface="Arial Unicode MS" panose="020B0604020202020204" pitchFamily="34" charset="-128"/>
                          </a:rPr>
                          <m:t>−</m:t>
                        </m:r>
                        <m:r>
                          <a:rPr lang="en-US" sz="3600" i="1" baseline="-12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m:rPr>
                            <m:nor/>
                          </m:rPr>
                          <a:rPr lang="en-US" altLang="en-US" sz="2400" dirty="0" smtClean="0"/>
                          <m:t>x</m:t>
                        </m:r>
                        <m:r>
                          <m:rPr>
                            <m:nor/>
                          </m:rPr>
                          <a:rPr lang="en-US" altLang="en-US" sz="2400" baseline="-25000" dirty="0" smtClean="0">
                            <a:latin typeface="Arial Unicode MS" panose="020B0604020202020204" pitchFamily="34" charset="-128"/>
                            <a:ea typeface="Arial Unicode MS" panose="020B0604020202020204" pitchFamily="34" charset="-128"/>
                            <a:cs typeface="Arial Unicode MS" panose="020B0604020202020204" pitchFamily="34" charset="-128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US" altLang="en-US" sz="2400" baseline="-25000" dirty="0" smtClean="0">
                            <a:latin typeface="Arial Unicode MS" panose="020B0604020202020204" pitchFamily="34" charset="-128"/>
                            <a:ea typeface="Arial Unicode MS" panose="020B0604020202020204" pitchFamily="34" charset="-128"/>
                            <a:cs typeface="Arial Unicode MS" panose="020B0604020202020204" pitchFamily="34" charset="-128"/>
                          </a:rPr>
                          <m:t> </m:t>
                        </m:r>
                      </m:e>
                    </m:nary>
                  </m:oMath>
                </a14:m>
                <a:r>
                  <a:rPr lang="en-US" altLang="en-US" sz="2400" dirty="0"/>
                  <a:t>      </a:t>
                </a:r>
              </a:p>
              <a:p>
                <a:pPr lvl="1" eaLnBrk="1" hangingPunct="1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altLang="en-US" sz="2400" dirty="0"/>
                  <a:t>note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en-US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en-US" sz="2800" b="1" dirty="0" smtClean="0">
                            <a:sym typeface="Symbol" panose="05050102010706020507" pitchFamily="18" charset="2"/>
                          </a:rPr>
                          <m:t></m:t>
                        </m:r>
                      </m:e>
                    </m:acc>
                  </m:oMath>
                </a14:m>
                <a:r>
                  <a:rPr lang="en-US" altLang="en-US" sz="2400" dirty="0">
                    <a:latin typeface="Symbol" panose="05050102010706020507" pitchFamily="18" charset="2"/>
                    <a:ea typeface="Arial Unicode MS" panose="020B0604020202020204" pitchFamily="34" charset="-128"/>
                    <a:cs typeface="Arial Unicode MS" panose="020B0604020202020204" pitchFamily="34" charset="-128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en-US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en-US" sz="2400" b="1" dirty="0" smtClean="0">
                            <a:latin typeface="Symbol" panose="05050102010706020507" pitchFamily="18" charset="2"/>
                          </a:rPr>
                          <m:t>D</m:t>
                        </m:r>
                      </m:e>
                    </m:acc>
                  </m:oMath>
                </a14:m>
                <a:r>
                  <a:rPr lang="en-US" altLang="en-US" sz="2400" dirty="0">
                    <a:latin typeface="Symbol" panose="05050102010706020507" pitchFamily="18" charset="2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en-US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en-US" sz="2400" b="1" dirty="0" smtClean="0">
                            <a:latin typeface="Symbol" panose="05050102010706020507" pitchFamily="18" charset="2"/>
                          </a:rPr>
                          <m:t>D</m:t>
                        </m:r>
                      </m:e>
                    </m:acc>
                  </m:oMath>
                </a14:m>
                <a:r>
                  <a:rPr lang="en-US" altLang="en-US" sz="2400" dirty="0">
                    <a:latin typeface="Symbol" panose="05050102010706020507" pitchFamily="18" charset="2"/>
                  </a:rPr>
                  <a:t> </a:t>
                </a:r>
                <a:r>
                  <a:rPr lang="en-US" altLang="en-US" sz="24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en-US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en-US" sz="2800" b="1" dirty="0" smtClean="0">
                            <a:sym typeface="Symbol" panose="05050102010706020507" pitchFamily="18" charset="2"/>
                          </a:rPr>
                          <m:t></m:t>
                        </m:r>
                      </m:e>
                    </m:acc>
                  </m:oMath>
                </a14:m>
                <a:r>
                  <a:rPr lang="en-US" altLang="en-US" sz="2400" dirty="0">
                    <a:latin typeface="Symbol" panose="05050102010706020507" pitchFamily="18" charset="2"/>
                    <a:ea typeface="Arial Unicode MS" panose="020B0604020202020204" pitchFamily="34" charset="-128"/>
                    <a:cs typeface="Arial Unicode MS" panose="020B0604020202020204" pitchFamily="34" charset="-128"/>
                    <a:sym typeface="Symbol" panose="05050102010706020507" pitchFamily="18" charset="2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en-US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en-US" sz="2400" b="1" i="0" dirty="0" smtClean="0">
                            <a:latin typeface="Symbol" panose="05050102010706020507" pitchFamily="18" charset="2"/>
                          </a:rPr>
                          <m:t>1</m:t>
                        </m:r>
                      </m:e>
                    </m:acc>
                  </m:oMath>
                </a14:m>
                <a:endParaRPr lang="en-US" altLang="en-US" sz="2400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  <a:p>
                <a:pPr eaLnBrk="1" hangingPunct="1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altLang="en-US" sz="2400" dirty="0"/>
                  <a:t>time reversal : y = Rev(x)  means  </a:t>
                </a:r>
                <a:r>
                  <a:rPr lang="en-US" altLang="en-US" sz="2400" dirty="0" err="1"/>
                  <a:t>y</a:t>
                </a:r>
                <a:r>
                  <a:rPr lang="en-US" altLang="en-US" sz="2400" b="1" baseline="-25000" dirty="0" err="1"/>
                  <a:t>n</a:t>
                </a:r>
                <a:r>
                  <a:rPr lang="en-US" altLang="en-US" sz="2400" dirty="0"/>
                  <a:t> = x</a:t>
                </a:r>
                <a:r>
                  <a:rPr lang="en-US" altLang="en-US" sz="2400" b="1" baseline="-25000" dirty="0"/>
                  <a:t>-n</a:t>
                </a:r>
              </a:p>
              <a:p>
                <a:pPr eaLnBrk="1" hangingPunct="1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altLang="en-US" sz="2000" dirty="0"/>
                  <a:t>we can compare two signals (correlation, see later)</a:t>
                </a:r>
              </a:p>
              <a:p>
                <a:pPr eaLnBrk="1" hangingPunct="1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altLang="en-US" sz="2000" dirty="0"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the Hilbert transform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en-US" sz="2000" b="1" i="0" dirty="0" smtClean="0">
                            <a:latin typeface="Symbol" panose="05050102010706020507" pitchFamily="18" charset="2"/>
                          </a:rPr>
                          <m:t>H</m:t>
                        </m:r>
                      </m:e>
                    </m:acc>
                  </m:oMath>
                </a14:m>
                <a:r>
                  <a:rPr lang="en-US" altLang="en-US" sz="2000" dirty="0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 </a:t>
                </a:r>
                <a:r>
                  <a:rPr lang="en-US" altLang="en-US" sz="2000" dirty="0"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(see later)</a:t>
                </a:r>
              </a:p>
            </p:txBody>
          </p:sp>
        </mc:Choice>
        <mc:Fallback xmlns="">
          <p:sp>
            <p:nvSpPr>
              <p:cNvPr id="3072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81000" y="1001713"/>
                <a:ext cx="8001000" cy="5702300"/>
              </a:xfrm>
              <a:blipFill rotWithShape="0">
                <a:blip r:embed="rId2"/>
                <a:stretch>
                  <a:fillRect l="-838" t="-534" b="-21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/>
            </p:nvGraphicFramePr>
            <p:xfrm>
              <a:off x="257278" y="2281812"/>
              <a:ext cx="8720919" cy="204353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09011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4761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95534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023582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838735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91440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914400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436728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</a:tblGrid>
                  <a:tr h="46328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2000"/>
                            </a:lnSpc>
                          </a:pPr>
                          <a:r>
                            <a:rPr lang="en-US" dirty="0"/>
                            <a:t>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ts val="2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b="0" baseline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2000"/>
                            </a:lnSpc>
                          </a:pPr>
                          <a:r>
                            <a:rPr lang="en-US" b="0" baseline="0" dirty="0"/>
                            <a:t>-2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2000"/>
                            </a:lnSpc>
                          </a:pPr>
                          <a:r>
                            <a:rPr lang="en-US" sz="1800" b="0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-1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2000"/>
                            </a:lnSpc>
                          </a:pPr>
                          <a:r>
                            <a:rPr lang="en-US" b="0" baseline="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2000"/>
                            </a:lnSpc>
                          </a:pPr>
                          <a:r>
                            <a:rPr lang="en-US" b="0" baseline="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2000"/>
                            </a:lnSpc>
                          </a:pPr>
                          <a:r>
                            <a:rPr lang="en-US" b="0" baseline="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ts val="2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baseline="0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6328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2000"/>
                            </a:lnSpc>
                          </a:pPr>
                          <a:r>
                            <a:rPr lang="en-US" dirty="0"/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ts val="2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2000"/>
                            </a:lnSpc>
                          </a:pPr>
                          <a:r>
                            <a:rPr lang="en-US" dirty="0"/>
                            <a:t>x</a:t>
                          </a:r>
                          <a:r>
                            <a:rPr lang="en-US" b="1" baseline="-25000" dirty="0"/>
                            <a:t>-2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2000"/>
                            </a:lnSpc>
                          </a:pPr>
                          <a:r>
                            <a:rPr lang="en-US" dirty="0"/>
                            <a:t>x</a:t>
                          </a:r>
                          <a:r>
                            <a:rPr lang="en-US" sz="1800" b="1" kern="1200" baseline="-250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-1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2000"/>
                            </a:lnSpc>
                          </a:pPr>
                          <a:r>
                            <a:rPr lang="en-US" dirty="0"/>
                            <a:t>x</a:t>
                          </a:r>
                          <a:r>
                            <a:rPr lang="en-US" b="1" baseline="-250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2000"/>
                            </a:lnSpc>
                          </a:pPr>
                          <a:r>
                            <a:rPr lang="en-US" dirty="0"/>
                            <a:t>x</a:t>
                          </a:r>
                          <a:r>
                            <a:rPr lang="en-US" b="1" baseline="-250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2000"/>
                            </a:lnSpc>
                          </a:pPr>
                          <a:r>
                            <a:rPr lang="en-US" dirty="0"/>
                            <a:t>x</a:t>
                          </a:r>
                          <a:r>
                            <a:rPr lang="en-US" b="1" baseline="-250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ts val="2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6328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500"/>
                            </a:lnSpc>
                          </a:pP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en-US" altLang="en-US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nor/>
                                    </m:rPr>
                                    <a:rPr lang="en-US" altLang="en-US" sz="1800" b="1" dirty="0" smtClean="0">
                                      <a:latin typeface="Symbol" panose="05050102010706020507" pitchFamily="18" charset="2"/>
                                    </a:rPr>
                                    <m:t>D</m:t>
                                  </m:r>
                                </m:e>
                              </m:acc>
                            </m:oMath>
                          </a14:m>
                          <a:r>
                            <a:rPr lang="en-US" altLang="en-US" sz="1800" dirty="0"/>
                            <a:t> x 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ts val="15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…</a:t>
                          </a:r>
                        </a:p>
                        <a:p>
                          <a:pPr algn="ctr">
                            <a:lnSpc>
                              <a:spcPts val="1500"/>
                            </a:lnSpc>
                          </a:pP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ts val="15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x</a:t>
                          </a:r>
                          <a:r>
                            <a:rPr lang="en-US" b="1" baseline="-25000" dirty="0"/>
                            <a:t>-2 </a:t>
                          </a:r>
                          <a:r>
                            <a:rPr lang="en-US" dirty="0"/>
                            <a:t>– x</a:t>
                          </a:r>
                          <a:r>
                            <a:rPr lang="en-US" b="1" baseline="-25000" dirty="0"/>
                            <a:t>-3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ts val="15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x</a:t>
                          </a:r>
                          <a:r>
                            <a:rPr lang="en-US" b="1" baseline="-25000" dirty="0"/>
                            <a:t>-1 </a:t>
                          </a:r>
                          <a:r>
                            <a:rPr lang="en-US" dirty="0"/>
                            <a:t>– x</a:t>
                          </a:r>
                          <a:r>
                            <a:rPr lang="en-US" b="1" baseline="-25000" dirty="0"/>
                            <a:t>-2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ts val="15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x</a:t>
                          </a:r>
                          <a:r>
                            <a:rPr lang="en-US" b="1" baseline="-25000" dirty="0"/>
                            <a:t>0 </a:t>
                          </a:r>
                          <a:r>
                            <a:rPr lang="en-US" dirty="0"/>
                            <a:t>– x</a:t>
                          </a:r>
                          <a:r>
                            <a:rPr lang="en-US" b="1" baseline="-25000" dirty="0"/>
                            <a:t>-1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ts val="15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x</a:t>
                          </a:r>
                          <a:r>
                            <a:rPr lang="en-US" b="1" baseline="-25000" dirty="0"/>
                            <a:t>1 </a:t>
                          </a:r>
                          <a:r>
                            <a:rPr lang="en-US" dirty="0"/>
                            <a:t>– x</a:t>
                          </a:r>
                          <a:r>
                            <a:rPr lang="en-US" b="1" baseline="-25000" dirty="0"/>
                            <a:t>0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ts val="15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x</a:t>
                          </a:r>
                          <a:r>
                            <a:rPr lang="en-US" b="1" baseline="-25000" dirty="0"/>
                            <a:t>2 </a:t>
                          </a:r>
                          <a:r>
                            <a:rPr lang="en-US" dirty="0"/>
                            <a:t>– x</a:t>
                          </a:r>
                          <a:r>
                            <a:rPr lang="en-US" b="1" baseline="-25000" dirty="0"/>
                            <a:t>1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ts val="15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…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2182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en-US" altLang="en-US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nor/>
                                    </m:rPr>
                                    <a:rPr lang="en-US" altLang="en-US" sz="1800" b="1" dirty="0" smtClean="0">
                                      <a:latin typeface="Symbol" panose="05050102010706020507" pitchFamily="18" charset="2"/>
                                    </a:rPr>
                                    <m:t>D</m:t>
                                  </m:r>
                                </m:e>
                              </m:acc>
                            </m:oMath>
                          </a14:m>
                          <a:r>
                            <a:rPr lang="en-US" altLang="en-US" sz="1800" b="1" baseline="30000" dirty="0"/>
                            <a:t>2</a:t>
                          </a:r>
                          <a:r>
                            <a:rPr lang="en-US" altLang="en-US" sz="1800" dirty="0"/>
                            <a:t>x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…</a:t>
                          </a:r>
                        </a:p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…</a:t>
                          </a:r>
                        </a:p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( x</a:t>
                          </a:r>
                          <a:r>
                            <a:rPr lang="en-US" b="1" baseline="-25000" dirty="0"/>
                            <a:t>0 </a:t>
                          </a:r>
                          <a:r>
                            <a:rPr lang="en-US" dirty="0"/>
                            <a:t>– x</a:t>
                          </a:r>
                          <a:r>
                            <a:rPr lang="en-US" b="1" baseline="-25000" dirty="0"/>
                            <a:t>-1 </a:t>
                          </a:r>
                          <a:r>
                            <a:rPr lang="en-US" b="0" baseline="0" dirty="0"/>
                            <a:t>)</a:t>
                          </a:r>
                          <a:r>
                            <a:rPr lang="en-US" b="1" baseline="-25000" dirty="0"/>
                            <a:t> </a:t>
                          </a:r>
                          <a:r>
                            <a:rPr lang="en-US" dirty="0"/>
                            <a:t>– ( x</a:t>
                          </a:r>
                          <a:r>
                            <a:rPr lang="en-US" b="1" baseline="-25000" dirty="0"/>
                            <a:t>-1 </a:t>
                          </a:r>
                          <a:r>
                            <a:rPr lang="en-US" dirty="0"/>
                            <a:t>– x</a:t>
                          </a:r>
                          <a:r>
                            <a:rPr lang="en-US" b="1" baseline="-25000" dirty="0"/>
                            <a:t>-2 </a:t>
                          </a:r>
                          <a:r>
                            <a:rPr lang="en-US" dirty="0"/>
                            <a:t>)  =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x</a:t>
                          </a:r>
                          <a:r>
                            <a:rPr lang="en-US" b="1" baseline="-25000" dirty="0"/>
                            <a:t>0 </a:t>
                          </a:r>
                          <a:r>
                            <a:rPr lang="en-US" dirty="0"/>
                            <a:t>– 2 x</a:t>
                          </a:r>
                          <a:r>
                            <a:rPr lang="en-US" b="1" baseline="-25000" dirty="0"/>
                            <a:t>-1</a:t>
                          </a:r>
                          <a:r>
                            <a:rPr lang="en-US" b="1" baseline="0" dirty="0"/>
                            <a:t> </a:t>
                          </a:r>
                          <a:r>
                            <a:rPr lang="en-US" b="0" baseline="0" dirty="0"/>
                            <a:t>+</a:t>
                          </a:r>
                          <a:r>
                            <a:rPr lang="en-US" b="1" baseline="0" dirty="0"/>
                            <a:t> </a:t>
                          </a:r>
                          <a:r>
                            <a:rPr lang="en-US" dirty="0"/>
                            <a:t>x</a:t>
                          </a:r>
                          <a:r>
                            <a:rPr lang="en-US" b="1" baseline="-25000" dirty="0"/>
                            <a:t>-2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…</a:t>
                          </a:r>
                        </a:p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…</a:t>
                          </a:r>
                        </a:p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257278" y="2281812"/>
              <a:ext cx="8720919" cy="203909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090115"/>
                    <a:gridCol w="547616"/>
                    <a:gridCol w="955343"/>
                    <a:gridCol w="1023582"/>
                    <a:gridCol w="2838735"/>
                    <a:gridCol w="914400"/>
                    <a:gridCol w="914400"/>
                    <a:gridCol w="436728"/>
                  </a:tblGrid>
                  <a:tr h="46328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2000"/>
                            </a:lnSpc>
                          </a:pPr>
                          <a:r>
                            <a:rPr lang="en-US" dirty="0" smtClean="0"/>
                            <a:t>n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ts val="2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b="0" baseline="0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2000"/>
                            </a:lnSpc>
                          </a:pPr>
                          <a:r>
                            <a:rPr lang="en-US" b="0" baseline="0" dirty="0" smtClean="0"/>
                            <a:t>-2</a:t>
                          </a:r>
                          <a:endParaRPr lang="en-US" b="0" baseline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2000"/>
                            </a:lnSpc>
                          </a:pPr>
                          <a:r>
                            <a:rPr lang="en-US" sz="1800" b="0" kern="1200" baseline="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-1</a:t>
                          </a:r>
                          <a:endParaRPr lang="en-US" sz="1800" b="0" kern="1200" baseline="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2000"/>
                            </a:lnSpc>
                          </a:pPr>
                          <a:r>
                            <a:rPr lang="en-US" b="0" baseline="0" dirty="0" smtClean="0"/>
                            <a:t>0</a:t>
                          </a:r>
                          <a:endParaRPr lang="en-US" b="0" baseline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2000"/>
                            </a:lnSpc>
                          </a:pPr>
                          <a:r>
                            <a:rPr lang="en-US" b="0" baseline="0" dirty="0" smtClean="0"/>
                            <a:t>1</a:t>
                          </a:r>
                          <a:endParaRPr lang="en-US" b="0" baseline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2000"/>
                            </a:lnSpc>
                          </a:pPr>
                          <a:r>
                            <a:rPr lang="en-US" b="0" baseline="0" dirty="0" smtClean="0"/>
                            <a:t>2</a:t>
                          </a:r>
                          <a:endParaRPr lang="en-US" b="0" baseline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ts val="2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baseline="0" dirty="0" smtClean="0"/>
                            <a:t>…</a:t>
                          </a:r>
                          <a:endParaRPr lang="en-US" b="0" baseline="0" dirty="0"/>
                        </a:p>
                      </a:txBody>
                      <a:tcPr/>
                    </a:tc>
                  </a:tr>
                  <a:tr h="46328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2000"/>
                            </a:lnSpc>
                          </a:pPr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ts val="2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2000"/>
                            </a:lnSpc>
                          </a:pPr>
                          <a:r>
                            <a:rPr lang="en-US" dirty="0" smtClean="0"/>
                            <a:t>x</a:t>
                          </a:r>
                          <a:r>
                            <a:rPr lang="en-US" b="1" baseline="-25000" dirty="0" smtClean="0"/>
                            <a:t>-2</a:t>
                          </a:r>
                          <a:endParaRPr lang="en-US" b="1" baseline="-25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2000"/>
                            </a:lnSpc>
                          </a:pPr>
                          <a:r>
                            <a:rPr lang="en-US" dirty="0" smtClean="0"/>
                            <a:t>x</a:t>
                          </a:r>
                          <a:r>
                            <a:rPr lang="en-US" sz="1800" b="1" kern="1200" baseline="-250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-1</a:t>
                          </a:r>
                          <a:endParaRPr lang="en-US" sz="1800" b="1" kern="1200" baseline="-250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2000"/>
                            </a:lnSpc>
                          </a:pPr>
                          <a:r>
                            <a:rPr lang="en-US" dirty="0" smtClean="0"/>
                            <a:t>x</a:t>
                          </a:r>
                          <a:r>
                            <a:rPr lang="en-US" b="1" baseline="-25000" dirty="0" smtClean="0"/>
                            <a:t>0</a:t>
                          </a:r>
                          <a:endParaRPr lang="en-US" b="1" baseline="-25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2000"/>
                            </a:lnSpc>
                          </a:pPr>
                          <a:r>
                            <a:rPr lang="en-US" dirty="0" smtClean="0"/>
                            <a:t>x</a:t>
                          </a:r>
                          <a:r>
                            <a:rPr lang="en-US" b="1" baseline="-25000" dirty="0" smtClean="0"/>
                            <a:t>1</a:t>
                          </a:r>
                          <a:endParaRPr lang="en-US" b="1" baseline="-25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2000"/>
                            </a:lnSpc>
                          </a:pPr>
                          <a:r>
                            <a:rPr lang="en-US" dirty="0" smtClean="0"/>
                            <a:t>x</a:t>
                          </a:r>
                          <a:r>
                            <a:rPr lang="en-US" b="1" baseline="-25000" dirty="0" smtClean="0"/>
                            <a:t>2</a:t>
                          </a:r>
                          <a:endParaRPr lang="en-US" b="1" baseline="-25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ts val="2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4724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559" t="-205128" r="-700559" b="-1551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ts val="15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…</a:t>
                          </a:r>
                        </a:p>
                        <a:p>
                          <a:pPr algn="ctr">
                            <a:lnSpc>
                              <a:spcPts val="1500"/>
                            </a:lnSpc>
                          </a:pP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ts val="15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x</a:t>
                          </a:r>
                          <a:r>
                            <a:rPr lang="en-US" b="1" baseline="-25000" dirty="0" smtClean="0"/>
                            <a:t>-2 </a:t>
                          </a:r>
                          <a:r>
                            <a:rPr lang="en-US" dirty="0" smtClean="0"/>
                            <a:t>– x</a:t>
                          </a:r>
                          <a:r>
                            <a:rPr lang="en-US" b="1" baseline="-25000" dirty="0" smtClean="0"/>
                            <a:t>-3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ts val="15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x</a:t>
                          </a:r>
                          <a:r>
                            <a:rPr lang="en-US" b="1" baseline="-25000" dirty="0" smtClean="0"/>
                            <a:t>-1 </a:t>
                          </a:r>
                          <a:r>
                            <a:rPr lang="en-US" dirty="0" smtClean="0"/>
                            <a:t>– x</a:t>
                          </a:r>
                          <a:r>
                            <a:rPr lang="en-US" b="1" baseline="-25000" dirty="0" smtClean="0"/>
                            <a:t>-2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ts val="15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x</a:t>
                          </a:r>
                          <a:r>
                            <a:rPr lang="en-US" b="1" baseline="-25000" dirty="0" smtClean="0"/>
                            <a:t>0 </a:t>
                          </a:r>
                          <a:r>
                            <a:rPr lang="en-US" dirty="0" smtClean="0"/>
                            <a:t>– x</a:t>
                          </a:r>
                          <a:r>
                            <a:rPr lang="en-US" b="1" baseline="-25000" dirty="0" smtClean="0"/>
                            <a:t>-1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ts val="15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x</a:t>
                          </a:r>
                          <a:r>
                            <a:rPr lang="en-US" b="1" baseline="-25000" dirty="0" smtClean="0"/>
                            <a:t>1 </a:t>
                          </a:r>
                          <a:r>
                            <a:rPr lang="en-US" dirty="0" smtClean="0"/>
                            <a:t>– x</a:t>
                          </a:r>
                          <a:r>
                            <a:rPr lang="en-US" b="1" baseline="-25000" dirty="0" smtClean="0"/>
                            <a:t>0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ts val="15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x</a:t>
                          </a:r>
                          <a:r>
                            <a:rPr lang="en-US" b="1" baseline="-25000" dirty="0" smtClean="0"/>
                            <a:t>2 </a:t>
                          </a:r>
                          <a:r>
                            <a:rPr lang="en-US" dirty="0" smtClean="0"/>
                            <a:t>– x</a:t>
                          </a:r>
                          <a:r>
                            <a:rPr lang="en-US" b="1" baseline="-25000" dirty="0" smtClean="0"/>
                            <a:t>1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ts val="15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 anchor="ctr"/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559" t="-226667" r="-700559" b="-152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…</a:t>
                          </a:r>
                        </a:p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…</a:t>
                          </a:r>
                        </a:p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( x</a:t>
                          </a:r>
                          <a:r>
                            <a:rPr lang="en-US" b="1" baseline="-25000" dirty="0" smtClean="0"/>
                            <a:t>0 </a:t>
                          </a:r>
                          <a:r>
                            <a:rPr lang="en-US" dirty="0" smtClean="0"/>
                            <a:t>– x</a:t>
                          </a:r>
                          <a:r>
                            <a:rPr lang="en-US" b="1" baseline="-25000" dirty="0" smtClean="0"/>
                            <a:t>-1 </a:t>
                          </a:r>
                          <a:r>
                            <a:rPr lang="en-US" b="0" baseline="0" dirty="0" smtClean="0"/>
                            <a:t>)</a:t>
                          </a:r>
                          <a:r>
                            <a:rPr lang="en-US" b="1" baseline="-25000" dirty="0" smtClean="0"/>
                            <a:t> </a:t>
                          </a:r>
                          <a:r>
                            <a:rPr lang="en-US" dirty="0" smtClean="0"/>
                            <a:t>– ( x</a:t>
                          </a:r>
                          <a:r>
                            <a:rPr lang="en-US" b="1" baseline="-25000" dirty="0" smtClean="0"/>
                            <a:t>-1 </a:t>
                          </a:r>
                          <a:r>
                            <a:rPr lang="en-US" dirty="0" smtClean="0"/>
                            <a:t>– x</a:t>
                          </a:r>
                          <a:r>
                            <a:rPr lang="en-US" b="1" baseline="-25000" dirty="0" smtClean="0"/>
                            <a:t>-2 </a:t>
                          </a:r>
                          <a:r>
                            <a:rPr lang="en-US" dirty="0" smtClean="0"/>
                            <a:t>)  =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x</a:t>
                          </a:r>
                          <a:r>
                            <a:rPr lang="en-US" b="1" baseline="-25000" dirty="0" smtClean="0"/>
                            <a:t>0 </a:t>
                          </a:r>
                          <a:r>
                            <a:rPr lang="en-US" dirty="0" smtClean="0"/>
                            <a:t>– 2 x</a:t>
                          </a:r>
                          <a:r>
                            <a:rPr lang="en-US" b="1" baseline="-25000" dirty="0" smtClean="0"/>
                            <a:t>-1</a:t>
                          </a:r>
                          <a:r>
                            <a:rPr lang="en-US" b="1" baseline="0" dirty="0" smtClean="0"/>
                            <a:t> </a:t>
                          </a:r>
                          <a:r>
                            <a:rPr lang="en-US" b="0" baseline="0" dirty="0" smtClean="0"/>
                            <a:t>+</a:t>
                          </a:r>
                          <a:r>
                            <a:rPr lang="en-US" b="1" baseline="0" dirty="0" smtClean="0"/>
                            <a:t> </a:t>
                          </a:r>
                          <a:r>
                            <a:rPr lang="en-US" dirty="0" smtClean="0"/>
                            <a:t>x</a:t>
                          </a:r>
                          <a:r>
                            <a:rPr lang="en-US" b="1" baseline="-25000" dirty="0" smtClean="0"/>
                            <a:t>-2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…</a:t>
                          </a:r>
                        </a:p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…</a:t>
                          </a:r>
                        </a:p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551047425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1D78A48A-9BB5-4959-9A6F-E8E80A2AF73D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36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1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Sampling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4500" y="1408113"/>
            <a:ext cx="8318500" cy="5092700"/>
          </a:xfrm>
        </p:spPr>
        <p:txBody>
          <a:bodyPr/>
          <a:lstStyle/>
          <a:p>
            <a:pPr marL="419100" indent="-419100" eaLnBrk="1" hangingPunct="1">
              <a:lnSpc>
                <a:spcPct val="8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altLang="en-US" sz="2400" dirty="0"/>
              <a:t>From an analog signal we can create a digital signal</a:t>
            </a:r>
          </a:p>
          <a:p>
            <a:pPr marL="876300" lvl="1" indent="-419100" eaLnBrk="1" hangingPunct="1">
              <a:lnSpc>
                <a:spcPct val="80000"/>
              </a:lnSpc>
              <a:spcBef>
                <a:spcPct val="10000"/>
              </a:spcBef>
              <a:buFontTx/>
              <a:buNone/>
            </a:pPr>
            <a:r>
              <a:rPr lang="en-US" altLang="en-US" sz="2400" dirty="0"/>
              <a:t>by </a:t>
            </a:r>
            <a:r>
              <a:rPr lang="en-US" altLang="en-US" sz="2400" b="1" dirty="0"/>
              <a:t>SAMPLING</a:t>
            </a:r>
          </a:p>
          <a:p>
            <a:pPr marL="419100" indent="-419100" eaLnBrk="1" hangingPunct="1">
              <a:lnSpc>
                <a:spcPct val="80000"/>
              </a:lnSpc>
              <a:spcBef>
                <a:spcPct val="10000"/>
              </a:spcBef>
              <a:buFont typeface="Wingdings" pitchFamily="2" charset="2"/>
              <a:buNone/>
            </a:pPr>
            <a:endParaRPr lang="en-US" altLang="en-US" sz="2400" dirty="0">
              <a:solidFill>
                <a:schemeClr val="accent2"/>
              </a:solidFill>
            </a:endParaRPr>
          </a:p>
          <a:p>
            <a:pPr marL="419100" indent="-419100" eaLnBrk="1" hangingPunct="1">
              <a:lnSpc>
                <a:spcPct val="80000"/>
              </a:lnSpc>
              <a:spcBef>
                <a:spcPct val="10000"/>
              </a:spcBef>
              <a:buFont typeface="Wingdings" pitchFamily="2" charset="2"/>
              <a:buNone/>
            </a:pPr>
            <a:endParaRPr lang="en-US" altLang="en-US" sz="2400" dirty="0">
              <a:solidFill>
                <a:schemeClr val="accent2"/>
              </a:solidFill>
            </a:endParaRPr>
          </a:p>
          <a:p>
            <a:pPr marL="419100" indent="-419100" eaLnBrk="1" hangingPunct="1">
              <a:lnSpc>
                <a:spcPct val="80000"/>
              </a:lnSpc>
              <a:spcBef>
                <a:spcPct val="10000"/>
              </a:spcBef>
              <a:buFont typeface="Wingdings" pitchFamily="2" charset="2"/>
              <a:buNone/>
            </a:pPr>
            <a:endParaRPr lang="en-US" altLang="en-US" sz="2400" dirty="0">
              <a:solidFill>
                <a:schemeClr val="accent2"/>
              </a:solidFill>
            </a:endParaRPr>
          </a:p>
          <a:p>
            <a:pPr marL="419100" indent="-419100" eaLnBrk="1" hangingPunct="1">
              <a:lnSpc>
                <a:spcPct val="80000"/>
              </a:lnSpc>
              <a:spcBef>
                <a:spcPct val="10000"/>
              </a:spcBef>
              <a:buFont typeface="Wingdings" pitchFamily="2" charset="2"/>
              <a:buNone/>
            </a:pPr>
            <a:endParaRPr lang="en-US" altLang="en-US" sz="2400" dirty="0">
              <a:solidFill>
                <a:schemeClr val="accent2"/>
              </a:solidFill>
            </a:endParaRPr>
          </a:p>
          <a:p>
            <a:pPr marL="419100" indent="-419100" eaLnBrk="1" hangingPunct="1">
              <a:lnSpc>
                <a:spcPct val="80000"/>
              </a:lnSpc>
              <a:spcBef>
                <a:spcPct val="10000"/>
              </a:spcBef>
              <a:buFont typeface="Wingdings" pitchFamily="2" charset="2"/>
              <a:buNone/>
            </a:pPr>
            <a:endParaRPr lang="en-US" altLang="en-US" sz="2400" dirty="0">
              <a:solidFill>
                <a:srgbClr val="FF33CC"/>
              </a:solidFill>
            </a:endParaRPr>
          </a:p>
          <a:p>
            <a:pPr marL="419100" indent="-419100" eaLnBrk="1" hangingPunct="1">
              <a:lnSpc>
                <a:spcPct val="80000"/>
              </a:lnSpc>
              <a:spcBef>
                <a:spcPct val="10000"/>
              </a:spcBef>
              <a:buFont typeface="Wingdings" pitchFamily="2" charset="2"/>
              <a:buNone/>
            </a:pPr>
            <a:endParaRPr lang="en-US" altLang="en-US" sz="2400" dirty="0">
              <a:solidFill>
                <a:srgbClr val="FF33CC"/>
              </a:solidFill>
            </a:endParaRPr>
          </a:p>
          <a:p>
            <a:pPr marL="419100" indent="-419100" eaLnBrk="1" hangingPunct="1">
              <a:lnSpc>
                <a:spcPct val="8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altLang="en-US" sz="2400" dirty="0"/>
              <a:t>Under certain conditions </a:t>
            </a:r>
          </a:p>
          <a:p>
            <a:pPr marL="876300" lvl="1" indent="-419100" eaLnBrk="1" hangingPunct="1">
              <a:lnSpc>
                <a:spcPct val="80000"/>
              </a:lnSpc>
              <a:spcBef>
                <a:spcPct val="10000"/>
              </a:spcBef>
              <a:buFontTx/>
              <a:buNone/>
            </a:pPr>
            <a:r>
              <a:rPr lang="en-US" altLang="en-US" sz="2400" dirty="0"/>
              <a:t>we can uniquely return to the analog signal !</a:t>
            </a:r>
          </a:p>
          <a:p>
            <a:pPr marL="0" lvl="1" indent="0" eaLnBrk="1" hangingPunct="1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2400" dirty="0"/>
              <a:t>Even though the digital signal has only </a:t>
            </a:r>
            <a:r>
              <a:rPr lang="he-IL" sz="2400" dirty="0"/>
              <a:t>א</a:t>
            </a:r>
            <a:r>
              <a:rPr lang="en-US" sz="2400" baseline="-25000" dirty="0"/>
              <a:t>0</a:t>
            </a:r>
            <a:r>
              <a:rPr lang="en-US" sz="2400" dirty="0"/>
              <a:t> values </a:t>
            </a:r>
          </a:p>
          <a:p>
            <a:pPr marL="0" lvl="1" indent="0" defTabSz="461963" eaLnBrk="1" hangingPunct="1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	and the analog has </a:t>
            </a:r>
            <a:r>
              <a:rPr lang="he-IL" sz="2400" dirty="0"/>
              <a:t>א</a:t>
            </a:r>
            <a:r>
              <a:rPr lang="en-US" sz="2400" baseline="-25000" dirty="0"/>
              <a:t>1</a:t>
            </a:r>
          </a:p>
          <a:p>
            <a:pPr marL="0" lvl="1" indent="0" eaLnBrk="1" hangingPunct="1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400" dirty="0"/>
              <a:t>This sounds impossible! </a:t>
            </a:r>
          </a:p>
          <a:p>
            <a:pPr marL="0" lvl="1" indent="0" eaLnBrk="1" hangingPunct="1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400" dirty="0"/>
              <a:t>How can we know what happens between 2 samples?</a:t>
            </a:r>
          </a:p>
          <a:p>
            <a:pPr marL="171450" lvl="1" indent="0" eaLnBrk="1" hangingPunct="1">
              <a:lnSpc>
                <a:spcPct val="80000"/>
              </a:lnSpc>
              <a:spcBef>
                <a:spcPct val="10000"/>
              </a:spcBef>
              <a:buFontTx/>
              <a:buNone/>
            </a:pPr>
            <a:endParaRPr lang="en-US" altLang="en-US" sz="2400" dirty="0">
              <a:solidFill>
                <a:srgbClr val="FF33CC"/>
              </a:solidFill>
            </a:endParaRPr>
          </a:p>
          <a:p>
            <a:pPr marL="419100" indent="-419100" eaLnBrk="1" hangingPunct="1">
              <a:lnSpc>
                <a:spcPct val="80000"/>
              </a:lnSpc>
              <a:spcBef>
                <a:spcPct val="10000"/>
              </a:spcBef>
              <a:buFont typeface="Wingdings" pitchFamily="2" charset="2"/>
              <a:buNone/>
            </a:pPr>
            <a:endParaRPr lang="en-US" altLang="en-US" sz="2400" dirty="0">
              <a:solidFill>
                <a:srgbClr val="FF33CC"/>
              </a:solidFill>
            </a:endParaRPr>
          </a:p>
        </p:txBody>
      </p:sp>
      <p:pic>
        <p:nvPicPr>
          <p:cNvPr id="31749" name="Picture 4" descr="C:\Documents and Settings\Yaakov_s\Desktop\tem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588" y="1966913"/>
            <a:ext cx="340042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CAB45ADE-25F9-4F5E-9C1F-5D86AB07A3BF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37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3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Digital signals and vectors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1255713"/>
            <a:ext cx="8153400" cy="52197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en-US" altLang="en-US" sz="2400" dirty="0"/>
              <a:t>Digital signals are in many ways like </a:t>
            </a:r>
            <a:r>
              <a:rPr lang="en-US" altLang="en-US" sz="2400" b="1" i="1" dirty="0"/>
              <a:t>vectors</a:t>
            </a:r>
          </a:p>
          <a:p>
            <a:pPr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en-US" altLang="en-US" sz="2400" dirty="0"/>
              <a:t>     … s</a:t>
            </a:r>
            <a:r>
              <a:rPr lang="en-US" altLang="en-US" sz="2400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-5</a:t>
            </a:r>
            <a:r>
              <a:rPr lang="en-US" altLang="en-US" sz="2400" dirty="0"/>
              <a:t> s</a:t>
            </a:r>
            <a:r>
              <a:rPr lang="en-US" altLang="en-US" sz="2400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-4 </a:t>
            </a:r>
            <a:r>
              <a:rPr lang="en-US" altLang="en-US" sz="2400" dirty="0"/>
              <a:t>s</a:t>
            </a:r>
            <a:r>
              <a:rPr lang="en-US" altLang="en-US" sz="2400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-3</a:t>
            </a:r>
            <a:r>
              <a:rPr lang="en-US" altLang="en-US" sz="2400" dirty="0"/>
              <a:t> s</a:t>
            </a:r>
            <a:r>
              <a:rPr lang="en-US" altLang="en-US" sz="2400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-2 </a:t>
            </a:r>
            <a:r>
              <a:rPr lang="en-US" altLang="en-US" sz="2400" dirty="0"/>
              <a:t>s</a:t>
            </a:r>
            <a:r>
              <a:rPr lang="en-US" altLang="en-US" sz="2400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-1</a:t>
            </a:r>
            <a:r>
              <a:rPr lang="en-US" altLang="en-US" sz="2400" dirty="0"/>
              <a:t> s</a:t>
            </a:r>
            <a:r>
              <a:rPr lang="en-US" altLang="en-US" sz="2400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0 </a:t>
            </a:r>
            <a:r>
              <a:rPr lang="en-US" altLang="en-US" sz="2400" dirty="0"/>
              <a:t>s</a:t>
            </a:r>
            <a:r>
              <a:rPr lang="en-US" altLang="en-US" sz="2400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</a:t>
            </a:r>
            <a:r>
              <a:rPr lang="en-US" altLang="en-US" sz="2400" dirty="0"/>
              <a:t> s</a:t>
            </a:r>
            <a:r>
              <a:rPr lang="en-US" altLang="en-US" sz="2400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 </a:t>
            </a:r>
            <a:r>
              <a:rPr lang="en-US" altLang="en-US" sz="2400" dirty="0"/>
              <a:t>s</a:t>
            </a:r>
            <a:r>
              <a:rPr lang="en-US" altLang="en-US" sz="2400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3</a:t>
            </a:r>
            <a:r>
              <a:rPr lang="en-US" altLang="en-US" sz="2400" dirty="0"/>
              <a:t> s</a:t>
            </a:r>
            <a:r>
              <a:rPr lang="en-US" altLang="en-US" sz="2400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4 </a:t>
            </a:r>
            <a:r>
              <a:rPr lang="en-US" altLang="en-US" sz="2400" dirty="0"/>
              <a:t>s</a:t>
            </a:r>
            <a:r>
              <a:rPr lang="en-US" altLang="en-US" sz="2400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5 </a:t>
            </a:r>
            <a:r>
              <a:rPr lang="en-US" altLang="en-US" sz="24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…   </a:t>
            </a:r>
            <a:r>
              <a:rPr lang="en-US" altLang="en-US" sz="2400" dirty="0"/>
              <a:t> </a:t>
            </a:r>
            <a:r>
              <a:rPr lang="en-US" altLang="en-US" sz="2400" dirty="0">
                <a:sym typeface="Symbol" panose="05050102010706020507" pitchFamily="18" charset="2"/>
              </a:rPr>
              <a:t>      (x, y, z)</a:t>
            </a:r>
            <a:endParaRPr lang="en-US" altLang="en-US" sz="2400" dirty="0"/>
          </a:p>
          <a:p>
            <a:pPr eaLnBrk="1" hangingPunct="1">
              <a:lnSpc>
                <a:spcPct val="10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en-US" altLang="en-US" sz="2400" dirty="0"/>
              <a:t>In fact</a:t>
            </a:r>
            <a:endParaRPr lang="en-US" altLang="en-US" sz="2400" b="1" dirty="0"/>
          </a:p>
          <a:p>
            <a:pPr eaLnBrk="1" hangingPunct="1">
              <a:lnSpc>
                <a:spcPct val="100000"/>
              </a:lnSpc>
            </a:pPr>
            <a:r>
              <a:rPr lang="en-US" altLang="en-US" sz="2000" dirty="0"/>
              <a:t>the zero vector 0 (0</a:t>
            </a:r>
            <a:r>
              <a:rPr lang="en-US" altLang="en-US" sz="2000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 </a:t>
            </a:r>
            <a:r>
              <a:rPr lang="en-US" altLang="en-US" sz="2000" dirty="0"/>
              <a:t>= 0 for all times n)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n-US" sz="2000" dirty="0"/>
              <a:t>every two signals can be added to form a new signal x + y = z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n-US" sz="2000" dirty="0"/>
              <a:t>every signal can be multiplied by a real number (amplified!)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n-US" sz="2000" dirty="0"/>
              <a:t>every signal has an inverse signal -s</a:t>
            </a:r>
            <a:r>
              <a:rPr lang="en-US" altLang="en-US" sz="2000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</a:t>
            </a:r>
            <a:r>
              <a:rPr lang="en-US" altLang="en-US" sz="2000" dirty="0"/>
              <a:t>so that  s + -s = 0 (zero signal)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n-US" sz="2000" dirty="0"/>
              <a:t>every signal has a length - its energy 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None/>
            </a:pPr>
            <a:endParaRPr lang="en-US" altLang="en-US" sz="1800" dirty="0"/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en-US" sz="2400" dirty="0"/>
              <a:t>So they form a </a:t>
            </a:r>
            <a:r>
              <a:rPr lang="en-US" altLang="en-US" sz="2400" b="1" dirty="0"/>
              <a:t>linear vector space </a:t>
            </a:r>
            <a:r>
              <a:rPr lang="en-US" altLang="en-US" sz="2400" dirty="0"/>
              <a:t>(with norm)</a:t>
            </a:r>
            <a:endParaRPr lang="en-US" altLang="en-US" sz="2400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 typeface="Wingdings" pitchFamily="2" charset="2"/>
              <a:buNone/>
            </a:pPr>
            <a:endParaRPr lang="en-US" altLang="en-US" sz="1800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lang="en-US" altLang="en-US" sz="18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Similarly, analog signals, periodic signals with given period, etc.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lang="en-US" altLang="en-US" sz="18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	all form linear vector spaces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CAB45ADE-25F9-4F5E-9C1F-5D86AB07A3BF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38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3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Time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1255713"/>
            <a:ext cx="8153400" cy="52197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lang="en-US" altLang="en-US" sz="2400" dirty="0"/>
              <a:t>However, signals are not exactly vectors</a:t>
            </a:r>
          </a:p>
          <a:p>
            <a:pPr eaLnBrk="1" hangingPunct="1">
              <a:lnSpc>
                <a:spcPct val="10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lang="en-US" altLang="en-US" sz="2400" dirty="0"/>
              <a:t>With regular vectors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altLang="en-US" sz="2400" dirty="0"/>
              <a:t>	 the ordering of the components is arbitrary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altLang="en-US" sz="2400" dirty="0"/>
              <a:t>We can decide to list them (</a:t>
            </a:r>
            <a:r>
              <a:rPr lang="en-US" altLang="en-US" sz="2400" dirty="0" err="1"/>
              <a:t>x,y,z</a:t>
            </a:r>
            <a:r>
              <a:rPr lang="en-US" altLang="en-US" sz="2400" dirty="0"/>
              <a:t>) or (</a:t>
            </a:r>
            <a:r>
              <a:rPr lang="en-US" altLang="en-US" sz="2400" dirty="0" err="1"/>
              <a:t>y,z,x</a:t>
            </a:r>
            <a:r>
              <a:rPr lang="en-US" altLang="en-US" sz="2400" dirty="0"/>
              <a:t>) or (</a:t>
            </a:r>
            <a:r>
              <a:rPr lang="en-US" altLang="en-US" sz="2400" dirty="0" err="1"/>
              <a:t>z,y,x</a:t>
            </a:r>
            <a:r>
              <a:rPr lang="en-US" altLang="en-US" sz="2400" dirty="0"/>
              <a:t>) !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endParaRPr lang="en-US" altLang="en-US" sz="2400" dirty="0"/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altLang="en-US" sz="2400" dirty="0"/>
              <a:t>For digital signals the component order is </a:t>
            </a:r>
            <a:r>
              <a:rPr lang="en-US" altLang="en-US" sz="2400" b="1" dirty="0"/>
              <a:t>not</a:t>
            </a:r>
            <a:r>
              <a:rPr lang="en-US" altLang="en-US" sz="2400" dirty="0"/>
              <a:t> arbitrary </a:t>
            </a:r>
          </a:p>
          <a:p>
            <a:pPr marL="0" indent="0" defTabSz="463550" eaLnBrk="1" hangingPunct="1">
              <a:lnSpc>
                <a:spcPct val="100000"/>
              </a:lnSpc>
              <a:buNone/>
            </a:pPr>
            <a:r>
              <a:rPr lang="en-US" altLang="en-US" sz="2400" dirty="0"/>
              <a:t>	since time is ordered and flows in one direction !</a:t>
            </a:r>
          </a:p>
          <a:p>
            <a:pPr marL="0" indent="0" defTabSz="463550" eaLnBrk="1" hangingPunct="1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en-US" sz="2400" dirty="0"/>
              <a:t>That’s why we could define</a:t>
            </a:r>
          </a:p>
          <a:p>
            <a:pPr lvl="1" eaLnBrk="1" hangingPunct="1">
              <a:lnSpc>
                <a:spcPct val="100000"/>
              </a:lnSpc>
            </a:pPr>
            <a:r>
              <a:rPr lang="en-US" altLang="en-US" sz="2400" dirty="0"/>
              <a:t>time advance operator </a:t>
            </a:r>
            <a:r>
              <a:rPr lang="en-US" altLang="en-US" sz="2400" b="1" dirty="0"/>
              <a:t>z    (z s)</a:t>
            </a:r>
            <a:r>
              <a:rPr lang="en-US" altLang="en-US" sz="2400" b="1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</a:t>
            </a:r>
            <a:r>
              <a:rPr lang="en-US" altLang="en-US" sz="2400" b="1" dirty="0"/>
              <a:t> = s</a:t>
            </a:r>
            <a:r>
              <a:rPr lang="en-US" altLang="en-US" sz="2400" b="1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n+1</a:t>
            </a:r>
          </a:p>
          <a:p>
            <a:pPr lvl="1" eaLnBrk="1" hangingPunct="1">
              <a:lnSpc>
                <a:spcPct val="100000"/>
              </a:lnSpc>
            </a:pPr>
            <a:r>
              <a:rPr lang="en-US" altLang="en-US" sz="2400" dirty="0"/>
              <a:t>time delay operator </a:t>
            </a:r>
            <a:r>
              <a:rPr lang="en-US" altLang="en-US" sz="2400" b="1" dirty="0"/>
              <a:t>z</a:t>
            </a:r>
            <a:r>
              <a:rPr lang="en-US" altLang="en-US" sz="2400" b="1" baseline="30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-1          </a:t>
            </a:r>
            <a:r>
              <a:rPr lang="en-US" altLang="en-US" sz="2400" b="1" dirty="0"/>
              <a:t>(z</a:t>
            </a:r>
            <a:r>
              <a:rPr lang="en-US" altLang="en-US" sz="2400" b="1" baseline="30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-1</a:t>
            </a:r>
            <a:r>
              <a:rPr lang="en-US" altLang="en-US" sz="2400" b="1" dirty="0"/>
              <a:t> s)</a:t>
            </a:r>
            <a:r>
              <a:rPr lang="en-US" altLang="en-US" sz="2400" b="1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</a:t>
            </a:r>
            <a:r>
              <a:rPr lang="en-US" altLang="en-US" sz="2400" b="1" dirty="0"/>
              <a:t> = s</a:t>
            </a:r>
            <a:r>
              <a:rPr lang="en-US" altLang="en-US" sz="2400" b="1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n-1</a:t>
            </a:r>
          </a:p>
          <a:p>
            <a:pPr marL="57150" indent="0" eaLnBrk="1" hangingPunct="1">
              <a:lnSpc>
                <a:spcPct val="100000"/>
              </a:lnSpc>
              <a:buNone/>
            </a:pPr>
            <a:r>
              <a:rPr lang="en-US" altLang="en-US" sz="2400" dirty="0"/>
              <a:t>	which wouldn’t make sense for vectors</a:t>
            </a:r>
          </a:p>
          <a:p>
            <a:pPr marL="57150" indent="0" eaLnBrk="1" hangingPunct="1">
              <a:lnSpc>
                <a:spcPct val="100000"/>
              </a:lnSpc>
              <a:buNone/>
            </a:pPr>
            <a:r>
              <a:rPr lang="en-US" altLang="en-US" sz="2400" dirty="0"/>
              <a:t>This is the </a:t>
            </a:r>
            <a:r>
              <a:rPr lang="en-US" altLang="en-US" sz="2400" dirty="0">
                <a:hlinkClick r:id="rId2"/>
              </a:rPr>
              <a:t>arrow of entropic time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773855241"/>
      </p:ext>
    </p:extLst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Bases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500" y="1206500"/>
            <a:ext cx="8140700" cy="52959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2400" b="1" dirty="0"/>
              <a:t>the fundamental theorem in linear algebra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2400" dirty="0"/>
              <a:t>	All linear vector spaces have a basis (usually &gt; 1 !)</a:t>
            </a:r>
            <a:endParaRPr lang="en-US" sz="2000" dirty="0"/>
          </a:p>
          <a:p>
            <a:pPr>
              <a:lnSpc>
                <a:spcPct val="100000"/>
              </a:lnSpc>
              <a:spcBef>
                <a:spcPts val="1200"/>
              </a:spcBef>
              <a:buFont typeface="Wingdings" pitchFamily="2" charset="2"/>
              <a:buNone/>
              <a:defRPr/>
            </a:pPr>
            <a:r>
              <a:rPr lang="en-US" sz="2000" dirty="0"/>
              <a:t>A basis is a set of vectors    </a:t>
            </a:r>
            <a:r>
              <a:rPr lang="en-US" sz="2000" b="1" dirty="0"/>
              <a:t>b</a:t>
            </a:r>
            <a:r>
              <a:rPr lang="en-US" sz="2000" b="1" baseline="-25000" dirty="0"/>
              <a:t>1</a:t>
            </a:r>
            <a:r>
              <a:rPr lang="en-US" sz="2000" b="1" dirty="0"/>
              <a:t> b</a:t>
            </a:r>
            <a:r>
              <a:rPr lang="en-US" sz="2000" b="1" baseline="-25000" dirty="0"/>
              <a:t>2</a:t>
            </a:r>
            <a:r>
              <a:rPr lang="en-US" sz="2000" b="1" dirty="0"/>
              <a:t> … </a:t>
            </a:r>
            <a:r>
              <a:rPr lang="en-US" sz="2000" b="1" dirty="0" err="1"/>
              <a:t>b</a:t>
            </a:r>
            <a:r>
              <a:rPr lang="en-US" sz="2000" b="1" baseline="-25000" dirty="0" err="1"/>
              <a:t>d</a:t>
            </a:r>
            <a:r>
              <a:rPr lang="en-US" sz="2000" baseline="-25000" dirty="0"/>
              <a:t>     </a:t>
            </a:r>
            <a:r>
              <a:rPr lang="en-US" sz="2000" dirty="0"/>
              <a:t>that obeys 2 conditions :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en-US" sz="2000" dirty="0">
                <a:solidFill>
                  <a:schemeClr val="accent2"/>
                </a:solidFill>
              </a:rPr>
              <a:t>1. spans the vector space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2000" dirty="0">
                <a:solidFill>
                  <a:schemeClr val="accent2"/>
                </a:solidFill>
              </a:rPr>
              <a:t>	i.e., for every vector </a:t>
            </a:r>
            <a:r>
              <a:rPr lang="en-US" sz="2000" b="1" dirty="0">
                <a:solidFill>
                  <a:schemeClr val="accent2"/>
                </a:solidFill>
              </a:rPr>
              <a:t>x</a:t>
            </a:r>
            <a:r>
              <a:rPr lang="en-US" sz="2000" dirty="0">
                <a:solidFill>
                  <a:schemeClr val="accent2"/>
                </a:solidFill>
              </a:rPr>
              <a:t> :  </a:t>
            </a:r>
            <a:r>
              <a:rPr lang="en-US" sz="2000" b="1" dirty="0">
                <a:solidFill>
                  <a:schemeClr val="accent2"/>
                </a:solidFill>
              </a:rPr>
              <a:t>x</a:t>
            </a:r>
            <a:r>
              <a:rPr lang="en-US" sz="2000" dirty="0">
                <a:solidFill>
                  <a:schemeClr val="accent2"/>
                </a:solidFill>
              </a:rPr>
              <a:t> = a</a:t>
            </a:r>
            <a:r>
              <a:rPr lang="en-US" sz="2000" baseline="-25000" dirty="0">
                <a:solidFill>
                  <a:schemeClr val="accent2"/>
                </a:solidFill>
              </a:rPr>
              <a:t>1</a:t>
            </a:r>
            <a:r>
              <a:rPr lang="en-US" sz="2000" b="1" dirty="0">
                <a:solidFill>
                  <a:schemeClr val="accent2"/>
                </a:solidFill>
              </a:rPr>
              <a:t> b</a:t>
            </a:r>
            <a:r>
              <a:rPr lang="en-US" sz="2000" b="1" baseline="-25000" dirty="0">
                <a:solidFill>
                  <a:schemeClr val="accent2"/>
                </a:solidFill>
              </a:rPr>
              <a:t>1</a:t>
            </a:r>
            <a:r>
              <a:rPr lang="en-US" sz="2000" b="1" dirty="0">
                <a:solidFill>
                  <a:schemeClr val="accent2"/>
                </a:solidFill>
              </a:rPr>
              <a:t> </a:t>
            </a:r>
            <a:r>
              <a:rPr lang="en-US" sz="2000" dirty="0">
                <a:solidFill>
                  <a:schemeClr val="accent2"/>
                </a:solidFill>
              </a:rPr>
              <a:t>+ a</a:t>
            </a:r>
            <a:r>
              <a:rPr lang="en-US" sz="2000" baseline="-25000" dirty="0">
                <a:solidFill>
                  <a:schemeClr val="accent2"/>
                </a:solidFill>
              </a:rPr>
              <a:t>2</a:t>
            </a:r>
            <a:r>
              <a:rPr lang="en-US" sz="2000" b="1" dirty="0">
                <a:solidFill>
                  <a:schemeClr val="accent2"/>
                </a:solidFill>
              </a:rPr>
              <a:t> b</a:t>
            </a:r>
            <a:r>
              <a:rPr lang="en-US" sz="2000" b="1" baseline="-25000" dirty="0">
                <a:solidFill>
                  <a:schemeClr val="accent2"/>
                </a:solidFill>
              </a:rPr>
              <a:t>2</a:t>
            </a:r>
            <a:r>
              <a:rPr lang="en-US" sz="2000" b="1" dirty="0">
                <a:solidFill>
                  <a:schemeClr val="accent2"/>
                </a:solidFill>
              </a:rPr>
              <a:t> </a:t>
            </a:r>
            <a:r>
              <a:rPr lang="en-US" sz="2000" dirty="0">
                <a:solidFill>
                  <a:schemeClr val="accent2"/>
                </a:solidFill>
              </a:rPr>
              <a:t>+ … + a</a:t>
            </a:r>
            <a:r>
              <a:rPr lang="en-US" sz="2000" baseline="-25000" dirty="0">
                <a:solidFill>
                  <a:schemeClr val="accent2"/>
                </a:solidFill>
              </a:rPr>
              <a:t>d</a:t>
            </a:r>
            <a:r>
              <a:rPr lang="en-US" sz="2000" dirty="0">
                <a:solidFill>
                  <a:schemeClr val="accent2"/>
                </a:solidFill>
              </a:rPr>
              <a:t> </a:t>
            </a:r>
            <a:r>
              <a:rPr lang="en-US" sz="2000" b="1" dirty="0" err="1">
                <a:solidFill>
                  <a:schemeClr val="accent2"/>
                </a:solidFill>
              </a:rPr>
              <a:t>b</a:t>
            </a:r>
            <a:r>
              <a:rPr lang="en-US" sz="2000" b="1" baseline="-25000" dirty="0" err="1">
                <a:solidFill>
                  <a:schemeClr val="accent2"/>
                </a:solidFill>
              </a:rPr>
              <a:t>d</a:t>
            </a:r>
            <a:r>
              <a:rPr lang="en-US" sz="2000" b="1" dirty="0">
                <a:solidFill>
                  <a:schemeClr val="accent2"/>
                </a:solidFill>
              </a:rPr>
              <a:t> 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2000" b="1" dirty="0">
                <a:solidFill>
                  <a:schemeClr val="accent2"/>
                </a:solidFill>
              </a:rPr>
              <a:t>	</a:t>
            </a:r>
            <a:r>
              <a:rPr lang="en-US" sz="2000" dirty="0">
                <a:solidFill>
                  <a:schemeClr val="accent2"/>
                </a:solidFill>
              </a:rPr>
              <a:t>where a</a:t>
            </a:r>
            <a:r>
              <a:rPr lang="en-US" sz="2000" baseline="-25000" dirty="0">
                <a:solidFill>
                  <a:schemeClr val="accent2"/>
                </a:solidFill>
              </a:rPr>
              <a:t>1</a:t>
            </a:r>
            <a:r>
              <a:rPr lang="en-US" sz="2000" dirty="0">
                <a:solidFill>
                  <a:schemeClr val="accent2"/>
                </a:solidFill>
              </a:rPr>
              <a:t> … a</a:t>
            </a:r>
            <a:r>
              <a:rPr lang="en-US" sz="2000" baseline="-25000" dirty="0">
                <a:solidFill>
                  <a:schemeClr val="accent2"/>
                </a:solidFill>
              </a:rPr>
              <a:t>d </a:t>
            </a:r>
            <a:r>
              <a:rPr lang="en-US" sz="2000" dirty="0">
                <a:solidFill>
                  <a:schemeClr val="accent2"/>
                </a:solidFill>
              </a:rPr>
              <a:t>are a set of coefficients</a:t>
            </a:r>
          </a:p>
          <a:p>
            <a:pPr marL="457200" indent="-457200">
              <a:lnSpc>
                <a:spcPct val="100000"/>
              </a:lnSpc>
              <a:spcBef>
                <a:spcPts val="1800"/>
              </a:spcBef>
              <a:buFont typeface="Wingdings" pitchFamily="2" charset="2"/>
              <a:buNone/>
              <a:defRPr/>
            </a:pPr>
            <a:r>
              <a:rPr lang="en-US" sz="2000" dirty="0">
                <a:solidFill>
                  <a:srgbClr val="FF33CC"/>
                </a:solidFill>
              </a:rPr>
              <a:t>2A the basis vectors </a:t>
            </a:r>
            <a:r>
              <a:rPr lang="en-US" sz="2000" b="1" dirty="0">
                <a:solidFill>
                  <a:srgbClr val="FF33CC"/>
                </a:solidFill>
              </a:rPr>
              <a:t>b</a:t>
            </a:r>
            <a:r>
              <a:rPr lang="en-US" sz="2000" b="1" baseline="-25000" dirty="0">
                <a:solidFill>
                  <a:srgbClr val="FF33CC"/>
                </a:solidFill>
              </a:rPr>
              <a:t>1</a:t>
            </a:r>
            <a:r>
              <a:rPr lang="en-US" sz="2000" b="1" dirty="0">
                <a:solidFill>
                  <a:srgbClr val="FF33CC"/>
                </a:solidFill>
              </a:rPr>
              <a:t> b</a:t>
            </a:r>
            <a:r>
              <a:rPr lang="en-US" sz="2000" b="1" baseline="-25000" dirty="0">
                <a:solidFill>
                  <a:srgbClr val="FF33CC"/>
                </a:solidFill>
              </a:rPr>
              <a:t>2</a:t>
            </a:r>
            <a:r>
              <a:rPr lang="en-US" sz="2000" b="1" dirty="0">
                <a:solidFill>
                  <a:srgbClr val="FF33CC"/>
                </a:solidFill>
              </a:rPr>
              <a:t> … </a:t>
            </a:r>
            <a:r>
              <a:rPr lang="en-US" sz="2000" b="1" dirty="0" err="1">
                <a:solidFill>
                  <a:srgbClr val="FF33CC"/>
                </a:solidFill>
              </a:rPr>
              <a:t>b</a:t>
            </a:r>
            <a:r>
              <a:rPr lang="en-US" sz="2000" b="1" baseline="-25000" dirty="0" err="1">
                <a:solidFill>
                  <a:srgbClr val="FF33CC"/>
                </a:solidFill>
              </a:rPr>
              <a:t>d</a:t>
            </a:r>
            <a:r>
              <a:rPr lang="en-US" sz="2000" dirty="0">
                <a:solidFill>
                  <a:srgbClr val="FF33CC"/>
                </a:solidFill>
              </a:rPr>
              <a:t> are linearly independent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2000" dirty="0">
                <a:solidFill>
                  <a:srgbClr val="FF33CC"/>
                </a:solidFill>
              </a:rPr>
              <a:t>	i.e.,  </a:t>
            </a:r>
            <a:r>
              <a:rPr lang="en-US" sz="2000" i="1" dirty="0">
                <a:solidFill>
                  <a:srgbClr val="FF33CC"/>
                </a:solidFill>
              </a:rPr>
              <a:t>if</a:t>
            </a:r>
            <a:r>
              <a:rPr lang="en-US" sz="2000" dirty="0">
                <a:solidFill>
                  <a:srgbClr val="FF33CC"/>
                </a:solidFill>
              </a:rPr>
              <a:t> a</a:t>
            </a:r>
            <a:r>
              <a:rPr lang="en-US" sz="2000" baseline="-25000" dirty="0">
                <a:solidFill>
                  <a:srgbClr val="FF33CC"/>
                </a:solidFill>
              </a:rPr>
              <a:t>1</a:t>
            </a:r>
            <a:r>
              <a:rPr lang="en-US" sz="2000" b="1" dirty="0">
                <a:solidFill>
                  <a:srgbClr val="FF33CC"/>
                </a:solidFill>
              </a:rPr>
              <a:t> b</a:t>
            </a:r>
            <a:r>
              <a:rPr lang="en-US" sz="2000" b="1" baseline="-25000" dirty="0">
                <a:solidFill>
                  <a:srgbClr val="FF33CC"/>
                </a:solidFill>
              </a:rPr>
              <a:t>1</a:t>
            </a:r>
            <a:r>
              <a:rPr lang="en-US" sz="2000" b="1" dirty="0">
                <a:solidFill>
                  <a:srgbClr val="FF33CC"/>
                </a:solidFill>
              </a:rPr>
              <a:t> </a:t>
            </a:r>
            <a:r>
              <a:rPr lang="en-US" sz="2000" dirty="0">
                <a:solidFill>
                  <a:srgbClr val="FF33CC"/>
                </a:solidFill>
              </a:rPr>
              <a:t>+ a</a:t>
            </a:r>
            <a:r>
              <a:rPr lang="en-US" sz="2000" baseline="-25000" dirty="0">
                <a:solidFill>
                  <a:srgbClr val="FF33CC"/>
                </a:solidFill>
              </a:rPr>
              <a:t>2</a:t>
            </a:r>
            <a:r>
              <a:rPr lang="en-US" sz="2000" b="1" dirty="0">
                <a:solidFill>
                  <a:srgbClr val="FF33CC"/>
                </a:solidFill>
              </a:rPr>
              <a:t> b</a:t>
            </a:r>
            <a:r>
              <a:rPr lang="en-US" sz="2000" b="1" baseline="-25000" dirty="0">
                <a:solidFill>
                  <a:srgbClr val="FF33CC"/>
                </a:solidFill>
              </a:rPr>
              <a:t>2</a:t>
            </a:r>
            <a:r>
              <a:rPr lang="en-US" sz="2000" b="1" dirty="0">
                <a:solidFill>
                  <a:srgbClr val="FF33CC"/>
                </a:solidFill>
              </a:rPr>
              <a:t> </a:t>
            </a:r>
            <a:r>
              <a:rPr lang="en-US" sz="2000" dirty="0">
                <a:solidFill>
                  <a:srgbClr val="FF33CC"/>
                </a:solidFill>
              </a:rPr>
              <a:t>+ … + a</a:t>
            </a:r>
            <a:r>
              <a:rPr lang="en-US" sz="2000" baseline="-25000" dirty="0">
                <a:solidFill>
                  <a:srgbClr val="FF33CC"/>
                </a:solidFill>
              </a:rPr>
              <a:t>d</a:t>
            </a:r>
            <a:r>
              <a:rPr lang="en-US" sz="2000" dirty="0">
                <a:solidFill>
                  <a:srgbClr val="FF33CC"/>
                </a:solidFill>
              </a:rPr>
              <a:t> </a:t>
            </a:r>
            <a:r>
              <a:rPr lang="en-US" sz="2000" b="1" dirty="0" err="1">
                <a:solidFill>
                  <a:srgbClr val="FF33CC"/>
                </a:solidFill>
              </a:rPr>
              <a:t>b</a:t>
            </a:r>
            <a:r>
              <a:rPr lang="en-US" sz="2000" b="1" baseline="-25000" dirty="0" err="1">
                <a:solidFill>
                  <a:srgbClr val="FF33CC"/>
                </a:solidFill>
              </a:rPr>
              <a:t>d</a:t>
            </a:r>
            <a:r>
              <a:rPr lang="en-US" sz="2000" b="1" dirty="0">
                <a:solidFill>
                  <a:srgbClr val="FF33CC"/>
                </a:solidFill>
              </a:rPr>
              <a:t> </a:t>
            </a:r>
            <a:r>
              <a:rPr lang="en-US" sz="2000" dirty="0">
                <a:solidFill>
                  <a:srgbClr val="FF33CC"/>
                </a:solidFill>
              </a:rPr>
              <a:t>=</a:t>
            </a:r>
            <a:r>
              <a:rPr lang="en-US" sz="2000" b="1" dirty="0">
                <a:solidFill>
                  <a:srgbClr val="FF33CC"/>
                </a:solidFill>
              </a:rPr>
              <a:t> 0 </a:t>
            </a:r>
            <a:r>
              <a:rPr lang="en-US" sz="2000" dirty="0">
                <a:solidFill>
                  <a:srgbClr val="FF33CC"/>
                </a:solidFill>
              </a:rPr>
              <a:t>(the zero vector)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2000" dirty="0">
                <a:solidFill>
                  <a:srgbClr val="FF33CC"/>
                </a:solidFill>
              </a:rPr>
              <a:t>                  </a:t>
            </a:r>
            <a:r>
              <a:rPr lang="en-US" sz="2000" i="1" dirty="0">
                <a:solidFill>
                  <a:srgbClr val="FF33CC"/>
                </a:solidFill>
              </a:rPr>
              <a:t>then</a:t>
            </a:r>
            <a:r>
              <a:rPr lang="en-US" sz="2000" dirty="0">
                <a:solidFill>
                  <a:srgbClr val="FF33CC"/>
                </a:solidFill>
              </a:rPr>
              <a:t> a</a:t>
            </a:r>
            <a:r>
              <a:rPr lang="en-US" sz="2000" baseline="-25000" dirty="0">
                <a:solidFill>
                  <a:srgbClr val="FF33CC"/>
                </a:solidFill>
              </a:rPr>
              <a:t>1</a:t>
            </a:r>
            <a:r>
              <a:rPr lang="en-US" sz="2000" b="1" dirty="0">
                <a:solidFill>
                  <a:srgbClr val="FF33CC"/>
                </a:solidFill>
              </a:rPr>
              <a:t> </a:t>
            </a:r>
            <a:r>
              <a:rPr lang="en-US" sz="2000" dirty="0">
                <a:solidFill>
                  <a:srgbClr val="FF33CC"/>
                </a:solidFill>
              </a:rPr>
              <a:t>= a</a:t>
            </a:r>
            <a:r>
              <a:rPr lang="en-US" sz="2000" baseline="-25000" dirty="0">
                <a:solidFill>
                  <a:srgbClr val="FF33CC"/>
                </a:solidFill>
              </a:rPr>
              <a:t>2</a:t>
            </a:r>
            <a:r>
              <a:rPr lang="en-US" sz="2000" b="1" dirty="0">
                <a:solidFill>
                  <a:srgbClr val="FF33CC"/>
                </a:solidFill>
              </a:rPr>
              <a:t> </a:t>
            </a:r>
            <a:r>
              <a:rPr lang="en-US" sz="2000" dirty="0">
                <a:solidFill>
                  <a:srgbClr val="FF33CC"/>
                </a:solidFill>
              </a:rPr>
              <a:t>= … = a</a:t>
            </a:r>
            <a:r>
              <a:rPr lang="en-US" sz="2000" baseline="-25000" dirty="0">
                <a:solidFill>
                  <a:srgbClr val="FF33CC"/>
                </a:solidFill>
              </a:rPr>
              <a:t>d</a:t>
            </a:r>
            <a:r>
              <a:rPr lang="en-US" sz="2000" dirty="0">
                <a:solidFill>
                  <a:srgbClr val="FF33CC"/>
                </a:solidFill>
              </a:rPr>
              <a:t> = 0</a:t>
            </a:r>
            <a:r>
              <a:rPr lang="en-US" sz="2000" b="1" dirty="0">
                <a:solidFill>
                  <a:srgbClr val="FF33CC"/>
                </a:solidFill>
              </a:rPr>
              <a:t> 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en-US" sz="2000" dirty="0"/>
              <a:t>OR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en-US" sz="2000" dirty="0">
                <a:solidFill>
                  <a:srgbClr val="FF33CC"/>
                </a:solidFill>
              </a:rPr>
              <a:t>2B The expansion </a:t>
            </a:r>
            <a:r>
              <a:rPr lang="en-US" sz="2000" b="1" dirty="0">
                <a:solidFill>
                  <a:srgbClr val="FF33CC"/>
                </a:solidFill>
              </a:rPr>
              <a:t>x</a:t>
            </a:r>
            <a:r>
              <a:rPr lang="en-US" sz="2000" dirty="0">
                <a:solidFill>
                  <a:srgbClr val="FF33CC"/>
                </a:solidFill>
              </a:rPr>
              <a:t> = a</a:t>
            </a:r>
            <a:r>
              <a:rPr lang="en-US" sz="2000" baseline="-25000" dirty="0">
                <a:solidFill>
                  <a:srgbClr val="FF33CC"/>
                </a:solidFill>
              </a:rPr>
              <a:t>1</a:t>
            </a:r>
            <a:r>
              <a:rPr lang="en-US" sz="2000" b="1" dirty="0">
                <a:solidFill>
                  <a:srgbClr val="FF33CC"/>
                </a:solidFill>
              </a:rPr>
              <a:t> b</a:t>
            </a:r>
            <a:r>
              <a:rPr lang="en-US" sz="2000" b="1" baseline="-25000" dirty="0">
                <a:solidFill>
                  <a:srgbClr val="FF33CC"/>
                </a:solidFill>
              </a:rPr>
              <a:t>1</a:t>
            </a:r>
            <a:r>
              <a:rPr lang="en-US" sz="2000" b="1" dirty="0">
                <a:solidFill>
                  <a:srgbClr val="FF33CC"/>
                </a:solidFill>
              </a:rPr>
              <a:t> </a:t>
            </a:r>
            <a:r>
              <a:rPr lang="en-US" sz="2000" dirty="0">
                <a:solidFill>
                  <a:srgbClr val="FF33CC"/>
                </a:solidFill>
              </a:rPr>
              <a:t>+ a</a:t>
            </a:r>
            <a:r>
              <a:rPr lang="en-US" sz="2000" baseline="-25000" dirty="0">
                <a:solidFill>
                  <a:srgbClr val="FF33CC"/>
                </a:solidFill>
              </a:rPr>
              <a:t>2</a:t>
            </a:r>
            <a:r>
              <a:rPr lang="en-US" sz="2000" b="1" dirty="0">
                <a:solidFill>
                  <a:srgbClr val="FF33CC"/>
                </a:solidFill>
              </a:rPr>
              <a:t> b</a:t>
            </a:r>
            <a:r>
              <a:rPr lang="en-US" sz="2000" b="1" baseline="-25000" dirty="0">
                <a:solidFill>
                  <a:srgbClr val="FF33CC"/>
                </a:solidFill>
              </a:rPr>
              <a:t>2</a:t>
            </a:r>
            <a:r>
              <a:rPr lang="en-US" sz="2000" b="1" dirty="0">
                <a:solidFill>
                  <a:srgbClr val="FF33CC"/>
                </a:solidFill>
              </a:rPr>
              <a:t> </a:t>
            </a:r>
            <a:r>
              <a:rPr lang="en-US" sz="2000" dirty="0">
                <a:solidFill>
                  <a:srgbClr val="FF33CC"/>
                </a:solidFill>
              </a:rPr>
              <a:t>+ … + a</a:t>
            </a:r>
            <a:r>
              <a:rPr lang="en-US" sz="2000" baseline="-25000" dirty="0">
                <a:solidFill>
                  <a:srgbClr val="FF33CC"/>
                </a:solidFill>
              </a:rPr>
              <a:t>d</a:t>
            </a:r>
            <a:r>
              <a:rPr lang="en-US" sz="2000" dirty="0">
                <a:solidFill>
                  <a:srgbClr val="FF33CC"/>
                </a:solidFill>
              </a:rPr>
              <a:t> </a:t>
            </a:r>
            <a:r>
              <a:rPr lang="en-US" sz="2000" b="1" dirty="0" err="1">
                <a:solidFill>
                  <a:srgbClr val="FF33CC"/>
                </a:solidFill>
              </a:rPr>
              <a:t>b</a:t>
            </a:r>
            <a:r>
              <a:rPr lang="en-US" sz="2000" b="1" baseline="-25000" dirty="0" err="1">
                <a:solidFill>
                  <a:srgbClr val="FF33CC"/>
                </a:solidFill>
              </a:rPr>
              <a:t>d</a:t>
            </a:r>
            <a:r>
              <a:rPr lang="en-US" sz="2000" b="1" dirty="0">
                <a:solidFill>
                  <a:srgbClr val="FF33CC"/>
                </a:solidFill>
              </a:rPr>
              <a:t> </a:t>
            </a:r>
            <a:r>
              <a:rPr lang="en-US" sz="2000" dirty="0">
                <a:solidFill>
                  <a:srgbClr val="FF33CC"/>
                </a:solidFill>
              </a:rPr>
              <a:t>is unique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en-US" sz="2000" dirty="0"/>
              <a:t>(easy to prove that these 2 statements are equivalent)</a:t>
            </a:r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buFont typeface="Wingdings" pitchFamily="2" charset="2"/>
              <a:buNone/>
              <a:defRPr/>
            </a:pPr>
            <a:r>
              <a:rPr lang="en-US" sz="2000" dirty="0"/>
              <a:t>Since the expansion is unique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2000" dirty="0"/>
              <a:t>	the coefficients a</a:t>
            </a:r>
            <a:r>
              <a:rPr lang="en-US" sz="2000" baseline="-25000" dirty="0"/>
              <a:t>1</a:t>
            </a:r>
            <a:r>
              <a:rPr lang="en-US" sz="2000" dirty="0"/>
              <a:t> … a</a:t>
            </a:r>
            <a:r>
              <a:rPr lang="en-US" sz="2000" baseline="-25000" dirty="0"/>
              <a:t>d </a:t>
            </a:r>
            <a:r>
              <a:rPr lang="en-US" sz="2000" i="1" dirty="0"/>
              <a:t>represent</a:t>
            </a:r>
            <a:r>
              <a:rPr lang="en-US" sz="2000" dirty="0"/>
              <a:t> the vector in that basis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30C1515E-AF27-437D-8D02-750AE85C4666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39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course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4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019" y="1886069"/>
            <a:ext cx="1506566" cy="24105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7534" y="1886069"/>
            <a:ext cx="1839036" cy="24105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42585" y="5491905"/>
            <a:ext cx="41974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  <a:cs typeface="+mn-cs"/>
                <a:hlinkClick r:id="rId4"/>
              </a:rPr>
              <a:t>WWW.DSPCSP.COM</a:t>
            </a:r>
            <a:endParaRPr lang="en-US" dirty="0">
              <a:latin typeface="+mn-lt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16462" y="1374506"/>
            <a:ext cx="336984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D</a:t>
            </a:r>
            <a:r>
              <a:rPr lang="en-US" b="0" dirty="0">
                <a:latin typeface="+mn-lt"/>
              </a:rPr>
              <a:t>igital</a:t>
            </a:r>
          </a:p>
          <a:p>
            <a:r>
              <a:rPr lang="en-US" dirty="0">
                <a:latin typeface="+mn-lt"/>
              </a:rPr>
              <a:t>S</a:t>
            </a:r>
            <a:r>
              <a:rPr lang="en-US" b="0" dirty="0">
                <a:latin typeface="+mn-lt"/>
              </a:rPr>
              <a:t>ignal</a:t>
            </a:r>
          </a:p>
          <a:p>
            <a:r>
              <a:rPr lang="en-US" dirty="0">
                <a:latin typeface="+mn-lt"/>
              </a:rPr>
              <a:t>P</a:t>
            </a:r>
            <a:r>
              <a:rPr lang="en-US" b="0" dirty="0">
                <a:latin typeface="+mn-lt"/>
              </a:rPr>
              <a:t>rocessing</a:t>
            </a:r>
          </a:p>
          <a:p>
            <a:r>
              <a:rPr lang="en-US" b="0" dirty="0">
                <a:latin typeface="+mn-lt"/>
              </a:rPr>
              <a:t>       a</a:t>
            </a:r>
          </a:p>
          <a:p>
            <a:r>
              <a:rPr lang="en-US" dirty="0">
                <a:latin typeface="+mn-lt"/>
              </a:rPr>
              <a:t>C</a:t>
            </a:r>
            <a:r>
              <a:rPr lang="en-US" b="0" dirty="0">
                <a:latin typeface="+mn-lt"/>
              </a:rPr>
              <a:t>omputer</a:t>
            </a:r>
          </a:p>
          <a:p>
            <a:r>
              <a:rPr lang="en-US" dirty="0">
                <a:latin typeface="+mn-lt"/>
              </a:rPr>
              <a:t>S</a:t>
            </a:r>
            <a:r>
              <a:rPr lang="en-US" b="0" dirty="0">
                <a:latin typeface="+mn-lt"/>
              </a:rPr>
              <a:t>cience</a:t>
            </a:r>
          </a:p>
          <a:p>
            <a:r>
              <a:rPr lang="en-US" dirty="0">
                <a:latin typeface="+mn-lt"/>
              </a:rPr>
              <a:t>P</a:t>
            </a:r>
            <a:r>
              <a:rPr lang="en-US" b="0" dirty="0">
                <a:latin typeface="+mn-lt"/>
              </a:rPr>
              <a:t>erspective</a:t>
            </a:r>
          </a:p>
        </p:txBody>
      </p:sp>
      <p:sp>
        <p:nvSpPr>
          <p:cNvPr id="9" name="TextBox 8"/>
          <p:cNvSpPr txBox="1"/>
          <p:nvPr/>
        </p:nvSpPr>
        <p:spPr>
          <a:xfrm rot="4002570">
            <a:off x="5804313" y="2944166"/>
            <a:ext cx="43453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000" dirty="0">
                <a:latin typeface="+mn-lt"/>
              </a:rPr>
              <a:t>עיבוד ספרתי של אותות - ממבט מדעי מחשב</a:t>
            </a: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27385467"/>
      </p:ext>
    </p:extLst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Equivalence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21287"/>
            <a:ext cx="8182897" cy="5417165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/>
              <a:t>1. A → B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Given: the basis is linearly independent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a</a:t>
            </a:r>
            <a:r>
              <a:rPr lang="en-US" sz="2400" baseline="-25000" dirty="0"/>
              <a:t>1</a:t>
            </a:r>
            <a:r>
              <a:rPr lang="en-US" sz="2400" b="1" dirty="0"/>
              <a:t> b</a:t>
            </a:r>
            <a:r>
              <a:rPr lang="en-US" sz="2400" b="1" baseline="-25000" dirty="0"/>
              <a:t>1</a:t>
            </a:r>
            <a:r>
              <a:rPr lang="en-US" sz="2400" b="1" dirty="0"/>
              <a:t> </a:t>
            </a:r>
            <a:r>
              <a:rPr lang="en-US" sz="2400" dirty="0"/>
              <a:t>+ a</a:t>
            </a:r>
            <a:r>
              <a:rPr lang="en-US" sz="2400" baseline="-25000" dirty="0"/>
              <a:t>2</a:t>
            </a:r>
            <a:r>
              <a:rPr lang="en-US" sz="2400" b="1" dirty="0"/>
              <a:t> b</a:t>
            </a:r>
            <a:r>
              <a:rPr lang="en-US" sz="2400" b="1" baseline="-25000" dirty="0"/>
              <a:t>2</a:t>
            </a:r>
            <a:r>
              <a:rPr lang="en-US" sz="2400" b="1" dirty="0"/>
              <a:t> </a:t>
            </a:r>
            <a:r>
              <a:rPr lang="en-US" sz="2400" dirty="0"/>
              <a:t>+ … + a</a:t>
            </a:r>
            <a:r>
              <a:rPr lang="en-US" sz="2400" baseline="-25000" dirty="0"/>
              <a:t>d</a:t>
            </a:r>
            <a:r>
              <a:rPr lang="en-US" sz="2400" dirty="0"/>
              <a:t> </a:t>
            </a:r>
            <a:r>
              <a:rPr lang="en-US" sz="2400" b="1" dirty="0" err="1"/>
              <a:t>b</a:t>
            </a:r>
            <a:r>
              <a:rPr lang="en-US" sz="2400" b="1" baseline="-25000" dirty="0" err="1"/>
              <a:t>d</a:t>
            </a:r>
            <a:r>
              <a:rPr lang="en-US" sz="2400" b="1" dirty="0"/>
              <a:t> </a:t>
            </a:r>
            <a:r>
              <a:rPr lang="en-US" sz="2400" dirty="0"/>
              <a:t>=</a:t>
            </a:r>
            <a:r>
              <a:rPr lang="en-US" sz="2400" b="1" dirty="0"/>
              <a:t> 0  → </a:t>
            </a:r>
            <a:r>
              <a:rPr lang="en-US" sz="2400" dirty="0"/>
              <a:t>a</a:t>
            </a:r>
            <a:r>
              <a:rPr lang="en-US" sz="2400" baseline="-25000" dirty="0"/>
              <a:t>1</a:t>
            </a:r>
            <a:r>
              <a:rPr lang="en-US" sz="2400" b="1" dirty="0"/>
              <a:t> </a:t>
            </a:r>
            <a:r>
              <a:rPr lang="en-US" sz="2400" dirty="0"/>
              <a:t>= a</a:t>
            </a:r>
            <a:r>
              <a:rPr lang="en-US" sz="2400" baseline="-25000" dirty="0"/>
              <a:t>2</a:t>
            </a:r>
            <a:r>
              <a:rPr lang="en-US" sz="2400" b="1" dirty="0"/>
              <a:t> </a:t>
            </a:r>
            <a:r>
              <a:rPr lang="en-US" sz="2400" dirty="0"/>
              <a:t>= … = a</a:t>
            </a:r>
            <a:r>
              <a:rPr lang="en-US" sz="2400" baseline="-25000" dirty="0"/>
              <a:t>d</a:t>
            </a:r>
            <a:r>
              <a:rPr lang="en-US" sz="2400" dirty="0"/>
              <a:t> = 0</a:t>
            </a:r>
            <a:endParaRPr lang="en-US" sz="24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Assume that the representation is </a:t>
            </a:r>
            <a:r>
              <a:rPr lang="en-US" sz="2400" i="1" dirty="0"/>
              <a:t>not unique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/>
              <a:t>x</a:t>
            </a:r>
            <a:r>
              <a:rPr lang="en-US" sz="2400" dirty="0"/>
              <a:t> = a</a:t>
            </a:r>
            <a:r>
              <a:rPr lang="en-US" sz="2400" baseline="-25000" dirty="0"/>
              <a:t>1</a:t>
            </a:r>
            <a:r>
              <a:rPr lang="en-US" sz="2400" b="1" dirty="0"/>
              <a:t> b</a:t>
            </a:r>
            <a:r>
              <a:rPr lang="en-US" sz="2400" b="1" baseline="-25000" dirty="0"/>
              <a:t>1</a:t>
            </a:r>
            <a:r>
              <a:rPr lang="en-US" sz="2400" b="1" dirty="0"/>
              <a:t> </a:t>
            </a:r>
            <a:r>
              <a:rPr lang="en-US" sz="2400" dirty="0"/>
              <a:t>+ a</a:t>
            </a:r>
            <a:r>
              <a:rPr lang="en-US" sz="2400" baseline="-25000" dirty="0"/>
              <a:t>2</a:t>
            </a:r>
            <a:r>
              <a:rPr lang="en-US" sz="2400" b="1" dirty="0"/>
              <a:t> b</a:t>
            </a:r>
            <a:r>
              <a:rPr lang="en-US" sz="2400" b="1" baseline="-25000" dirty="0"/>
              <a:t>2</a:t>
            </a:r>
            <a:r>
              <a:rPr lang="en-US" sz="2400" b="1" dirty="0"/>
              <a:t> </a:t>
            </a:r>
            <a:r>
              <a:rPr lang="en-US" sz="2400" dirty="0"/>
              <a:t>+ … + a</a:t>
            </a:r>
            <a:r>
              <a:rPr lang="en-US" sz="2400" baseline="-25000" dirty="0"/>
              <a:t>d</a:t>
            </a:r>
            <a:r>
              <a:rPr lang="en-US" sz="2400" dirty="0"/>
              <a:t> </a:t>
            </a:r>
            <a:r>
              <a:rPr lang="en-US" sz="2400" b="1" dirty="0" err="1"/>
              <a:t>b</a:t>
            </a:r>
            <a:r>
              <a:rPr lang="en-US" sz="2400" b="1" baseline="-25000" dirty="0" err="1"/>
              <a:t>d</a:t>
            </a:r>
            <a:r>
              <a:rPr lang="en-US" sz="2400" b="1" dirty="0"/>
              <a:t>  = </a:t>
            </a:r>
            <a:r>
              <a:rPr lang="en-US" sz="2400" dirty="0"/>
              <a:t>c</a:t>
            </a:r>
            <a:r>
              <a:rPr lang="en-US" sz="2400" baseline="-25000" dirty="0"/>
              <a:t>1</a:t>
            </a:r>
            <a:r>
              <a:rPr lang="en-US" sz="2400" b="1" dirty="0"/>
              <a:t> b</a:t>
            </a:r>
            <a:r>
              <a:rPr lang="en-US" sz="2400" b="1" baseline="-25000" dirty="0"/>
              <a:t>1</a:t>
            </a:r>
            <a:r>
              <a:rPr lang="en-US" sz="2400" b="1" dirty="0"/>
              <a:t> </a:t>
            </a:r>
            <a:r>
              <a:rPr lang="en-US" sz="2400" dirty="0"/>
              <a:t>+ c</a:t>
            </a:r>
            <a:r>
              <a:rPr lang="en-US" sz="2400" baseline="-25000" dirty="0"/>
              <a:t>2</a:t>
            </a:r>
            <a:r>
              <a:rPr lang="en-US" sz="2400" b="1" dirty="0"/>
              <a:t> b</a:t>
            </a:r>
            <a:r>
              <a:rPr lang="en-US" sz="2400" b="1" baseline="-25000" dirty="0"/>
              <a:t>2</a:t>
            </a:r>
            <a:r>
              <a:rPr lang="en-US" sz="2400" b="1" dirty="0"/>
              <a:t> </a:t>
            </a:r>
            <a:r>
              <a:rPr lang="en-US" sz="2400" dirty="0"/>
              <a:t>+ … + c</a:t>
            </a:r>
            <a:r>
              <a:rPr lang="en-US" sz="2400" baseline="-25000" dirty="0"/>
              <a:t>d</a:t>
            </a:r>
            <a:r>
              <a:rPr lang="en-US" sz="2400" dirty="0"/>
              <a:t> </a:t>
            </a:r>
            <a:r>
              <a:rPr lang="en-US" sz="2400" b="1" dirty="0" err="1"/>
              <a:t>b</a:t>
            </a:r>
            <a:r>
              <a:rPr lang="en-US" sz="2400" b="1" baseline="-25000" dirty="0" err="1"/>
              <a:t>d</a:t>
            </a:r>
            <a:r>
              <a:rPr lang="en-US" sz="2400" b="1" dirty="0"/>
              <a:t> </a:t>
            </a:r>
            <a:endParaRPr lang="en-US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By the definition of zero and that of subtraction of 2 vectors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0 = x-x = (a</a:t>
            </a:r>
            <a:r>
              <a:rPr lang="en-US" sz="2400" baseline="-25000" dirty="0"/>
              <a:t>1 </a:t>
            </a:r>
            <a:r>
              <a:rPr lang="en-US" sz="2400" dirty="0"/>
              <a:t>-</a:t>
            </a:r>
            <a:r>
              <a:rPr lang="en-US" sz="2400" b="1" dirty="0"/>
              <a:t> </a:t>
            </a:r>
            <a:r>
              <a:rPr lang="en-US" sz="2400" dirty="0"/>
              <a:t>c</a:t>
            </a:r>
            <a:r>
              <a:rPr lang="en-US" sz="2400" baseline="-25000" dirty="0"/>
              <a:t>1</a:t>
            </a:r>
            <a:r>
              <a:rPr lang="en-US" sz="2400" dirty="0"/>
              <a:t>)</a:t>
            </a:r>
            <a:r>
              <a:rPr lang="en-US" sz="2400" baseline="-25000" dirty="0"/>
              <a:t> </a:t>
            </a:r>
            <a:r>
              <a:rPr lang="en-US" sz="2400" b="1" dirty="0"/>
              <a:t>b</a:t>
            </a:r>
            <a:r>
              <a:rPr lang="en-US" sz="2400" b="1" baseline="-25000" dirty="0"/>
              <a:t>1</a:t>
            </a:r>
            <a:r>
              <a:rPr lang="en-US" sz="2400" b="1" dirty="0"/>
              <a:t> </a:t>
            </a:r>
            <a:r>
              <a:rPr lang="en-US" sz="2400" dirty="0"/>
              <a:t>+ (a</a:t>
            </a:r>
            <a:r>
              <a:rPr lang="en-US" sz="2400" baseline="-25000" dirty="0"/>
              <a:t>2 </a:t>
            </a:r>
            <a:r>
              <a:rPr lang="en-US" sz="2400" dirty="0"/>
              <a:t>-</a:t>
            </a:r>
            <a:r>
              <a:rPr lang="en-US" sz="2400" b="1" dirty="0"/>
              <a:t> </a:t>
            </a:r>
            <a:r>
              <a:rPr lang="en-US" sz="2400" dirty="0"/>
              <a:t>c</a:t>
            </a:r>
            <a:r>
              <a:rPr lang="en-US" sz="2400" baseline="-25000" dirty="0"/>
              <a:t>2</a:t>
            </a:r>
            <a:r>
              <a:rPr lang="en-US" sz="2400" dirty="0"/>
              <a:t>)</a:t>
            </a:r>
            <a:r>
              <a:rPr lang="en-US" sz="2400" b="1" dirty="0"/>
              <a:t> b</a:t>
            </a:r>
            <a:r>
              <a:rPr lang="en-US" sz="2400" b="1" baseline="-25000" dirty="0"/>
              <a:t>2</a:t>
            </a:r>
            <a:r>
              <a:rPr lang="en-US" sz="2400" b="1" dirty="0"/>
              <a:t> </a:t>
            </a:r>
            <a:r>
              <a:rPr lang="en-US" sz="2400" dirty="0"/>
              <a:t>+ … + (a</a:t>
            </a:r>
            <a:r>
              <a:rPr lang="en-US" sz="2400" baseline="-25000" dirty="0"/>
              <a:t>d </a:t>
            </a:r>
            <a:r>
              <a:rPr lang="en-US" sz="2400" dirty="0"/>
              <a:t>-</a:t>
            </a:r>
            <a:r>
              <a:rPr lang="en-US" sz="2400" b="1" dirty="0"/>
              <a:t> </a:t>
            </a:r>
            <a:r>
              <a:rPr lang="en-US" sz="2400" dirty="0"/>
              <a:t>c</a:t>
            </a:r>
            <a:r>
              <a:rPr lang="en-US" sz="2400" baseline="-25000" dirty="0"/>
              <a:t>d</a:t>
            </a:r>
            <a:r>
              <a:rPr lang="en-US" sz="2400" dirty="0"/>
              <a:t>) </a:t>
            </a:r>
            <a:r>
              <a:rPr lang="en-US" sz="2400" b="1" dirty="0" err="1"/>
              <a:t>b</a:t>
            </a:r>
            <a:r>
              <a:rPr lang="en-US" sz="2400" b="1" baseline="-25000" dirty="0" err="1"/>
              <a:t>d</a:t>
            </a:r>
            <a:endParaRPr lang="en-US" sz="2400" b="1" baseline="-25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From the assumption a</a:t>
            </a:r>
            <a:r>
              <a:rPr lang="en-US" sz="2400" baseline="-25000" dirty="0"/>
              <a:t>1</a:t>
            </a:r>
            <a:r>
              <a:rPr lang="en-US" sz="2400" dirty="0"/>
              <a:t>=c</a:t>
            </a:r>
            <a:r>
              <a:rPr lang="en-US" sz="2400" baseline="-25000" dirty="0"/>
              <a:t>1   </a:t>
            </a:r>
            <a:r>
              <a:rPr lang="en-US" sz="2400" dirty="0"/>
              <a:t>a</a:t>
            </a:r>
            <a:r>
              <a:rPr lang="en-US" sz="2400" baseline="-25000" dirty="0"/>
              <a:t>2</a:t>
            </a:r>
            <a:r>
              <a:rPr lang="en-US" sz="2400" dirty="0"/>
              <a:t>=c</a:t>
            </a:r>
            <a:r>
              <a:rPr lang="en-US" sz="2400" baseline="-25000" dirty="0"/>
              <a:t>2  </a:t>
            </a:r>
            <a:r>
              <a:rPr lang="en-US" sz="2400" b="1" dirty="0"/>
              <a:t>…  </a:t>
            </a:r>
            <a:r>
              <a:rPr lang="en-US" sz="2400" dirty="0"/>
              <a:t>a</a:t>
            </a:r>
            <a:r>
              <a:rPr lang="en-US" sz="2400" baseline="-25000" dirty="0"/>
              <a:t>d</a:t>
            </a:r>
            <a:r>
              <a:rPr lang="en-US" sz="2400" dirty="0"/>
              <a:t>=c</a:t>
            </a:r>
            <a:r>
              <a:rPr lang="en-US" sz="2400" baseline="-25000" dirty="0"/>
              <a:t>d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2400" b="1" dirty="0"/>
              <a:t>2. B → 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Given: the representation is unique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/>
              <a:t>x</a:t>
            </a:r>
            <a:r>
              <a:rPr lang="en-US" sz="2400" dirty="0"/>
              <a:t> = a</a:t>
            </a:r>
            <a:r>
              <a:rPr lang="en-US" sz="2400" baseline="-25000" dirty="0"/>
              <a:t>1</a:t>
            </a:r>
            <a:r>
              <a:rPr lang="en-US" sz="2400" b="1" dirty="0"/>
              <a:t> b</a:t>
            </a:r>
            <a:r>
              <a:rPr lang="en-US" sz="2400" b="1" baseline="-25000" dirty="0"/>
              <a:t>1</a:t>
            </a:r>
            <a:r>
              <a:rPr lang="en-US" sz="2400" b="1" dirty="0"/>
              <a:t> </a:t>
            </a:r>
            <a:r>
              <a:rPr lang="en-US" sz="2400" dirty="0"/>
              <a:t>+ a</a:t>
            </a:r>
            <a:r>
              <a:rPr lang="en-US" sz="2400" baseline="-25000" dirty="0"/>
              <a:t>2</a:t>
            </a:r>
            <a:r>
              <a:rPr lang="en-US" sz="2400" b="1" dirty="0"/>
              <a:t> b</a:t>
            </a:r>
            <a:r>
              <a:rPr lang="en-US" sz="2400" b="1" baseline="-25000" dirty="0"/>
              <a:t>2</a:t>
            </a:r>
            <a:r>
              <a:rPr lang="en-US" sz="2400" b="1" dirty="0"/>
              <a:t> </a:t>
            </a:r>
            <a:r>
              <a:rPr lang="en-US" sz="2400" dirty="0"/>
              <a:t>+ … + a</a:t>
            </a:r>
            <a:r>
              <a:rPr lang="en-US" sz="2400" baseline="-25000" dirty="0"/>
              <a:t>d</a:t>
            </a:r>
            <a:r>
              <a:rPr lang="en-US" sz="2400" dirty="0"/>
              <a:t> </a:t>
            </a:r>
            <a:r>
              <a:rPr lang="en-US" sz="2400" b="1" dirty="0" err="1"/>
              <a:t>b</a:t>
            </a:r>
            <a:r>
              <a:rPr lang="en-US" sz="2400" b="1" baseline="-25000" dirty="0" err="1"/>
              <a:t>d</a:t>
            </a:r>
            <a:r>
              <a:rPr lang="en-US" sz="2400" b="1" dirty="0"/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Assume that the basis is </a:t>
            </a:r>
            <a:r>
              <a:rPr lang="en-US" sz="2400" b="1" dirty="0"/>
              <a:t>linearly dependent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a</a:t>
            </a:r>
            <a:r>
              <a:rPr lang="en-US" sz="2400" baseline="-25000" dirty="0"/>
              <a:t>1</a:t>
            </a:r>
            <a:r>
              <a:rPr lang="en-US" sz="2400" b="1" dirty="0"/>
              <a:t> b</a:t>
            </a:r>
            <a:r>
              <a:rPr lang="en-US" sz="2400" b="1" baseline="-25000" dirty="0"/>
              <a:t>1</a:t>
            </a:r>
            <a:r>
              <a:rPr lang="en-US" sz="2400" b="1" dirty="0"/>
              <a:t> </a:t>
            </a:r>
            <a:r>
              <a:rPr lang="en-US" sz="2400" dirty="0"/>
              <a:t>+ a</a:t>
            </a:r>
            <a:r>
              <a:rPr lang="en-US" sz="2400" baseline="-25000" dirty="0"/>
              <a:t>2</a:t>
            </a:r>
            <a:r>
              <a:rPr lang="en-US" sz="2400" b="1" dirty="0"/>
              <a:t> b</a:t>
            </a:r>
            <a:r>
              <a:rPr lang="en-US" sz="2400" b="1" baseline="-25000" dirty="0"/>
              <a:t>2</a:t>
            </a:r>
            <a:r>
              <a:rPr lang="en-US" sz="2400" b="1" dirty="0"/>
              <a:t> </a:t>
            </a:r>
            <a:r>
              <a:rPr lang="en-US" sz="2400" dirty="0"/>
              <a:t>+ … + a</a:t>
            </a:r>
            <a:r>
              <a:rPr lang="en-US" sz="2400" baseline="-25000" dirty="0"/>
              <a:t>d</a:t>
            </a:r>
            <a:r>
              <a:rPr lang="en-US" sz="2400" dirty="0"/>
              <a:t> </a:t>
            </a:r>
            <a:r>
              <a:rPr lang="en-US" sz="2400" b="1" dirty="0" err="1"/>
              <a:t>b</a:t>
            </a:r>
            <a:r>
              <a:rPr lang="en-US" sz="2400" b="1" baseline="-25000" dirty="0" err="1"/>
              <a:t>d</a:t>
            </a:r>
            <a:r>
              <a:rPr lang="en-US" sz="2400" b="1" dirty="0"/>
              <a:t> </a:t>
            </a:r>
            <a:r>
              <a:rPr lang="en-US" sz="2400" dirty="0"/>
              <a:t>=</a:t>
            </a:r>
            <a:r>
              <a:rPr lang="en-US" sz="2400" b="1" dirty="0"/>
              <a:t> 0  </a:t>
            </a:r>
            <a:r>
              <a:rPr lang="en-US" sz="2400" dirty="0"/>
              <a:t>and</a:t>
            </a:r>
            <a:r>
              <a:rPr lang="en-US" sz="2400" b="1" dirty="0"/>
              <a:t> </a:t>
            </a:r>
            <a:r>
              <a:rPr lang="en-US" sz="2400" dirty="0"/>
              <a:t>a</a:t>
            </a:r>
            <a:r>
              <a:rPr lang="en-US" sz="2400" baseline="-25000" dirty="0"/>
              <a:t>1 </a:t>
            </a:r>
            <a:r>
              <a:rPr lang="en-US" sz="2400" dirty="0"/>
              <a:t>≠ 0 and/or … a</a:t>
            </a:r>
            <a:r>
              <a:rPr lang="en-US" sz="2400" baseline="-25000" dirty="0"/>
              <a:t>d </a:t>
            </a:r>
            <a:r>
              <a:rPr lang="en-US" sz="2400" dirty="0"/>
              <a:t>≠ 0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Then the representation of the vector </a:t>
            </a:r>
            <a:r>
              <a:rPr lang="en-US" sz="2400" b="1" dirty="0"/>
              <a:t>0</a:t>
            </a:r>
            <a:r>
              <a:rPr lang="en-US" sz="2400" dirty="0"/>
              <a:t> is not unique!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40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553233"/>
      </p:ext>
    </p:extLst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SUI basis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776" y="1194064"/>
            <a:ext cx="3601064" cy="107642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(the </a:t>
            </a:r>
            <a:r>
              <a:rPr lang="en-US" i="1" dirty="0"/>
              <a:t>natural</a:t>
            </a:r>
            <a:r>
              <a:rPr lang="en-US" dirty="0"/>
              <a:t> basis)</a:t>
            </a:r>
          </a:p>
          <a:p>
            <a:pPr marL="0" indent="0">
              <a:buNone/>
            </a:pPr>
            <a:r>
              <a:rPr lang="en-US" dirty="0"/>
              <a:t>Pick an arbitrary signal</a:t>
            </a:r>
          </a:p>
          <a:p>
            <a:pPr marL="0" indent="0">
              <a:buNone/>
            </a:pPr>
            <a:r>
              <a:rPr lang="en-US" dirty="0"/>
              <a:t>… 1 2 0 1 0 3 -2 1 1 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41</a:t>
            </a:fld>
            <a:endParaRPr lang="en-US" altLang="en-US"/>
          </a:p>
        </p:txBody>
      </p:sp>
      <p:grpSp>
        <p:nvGrpSpPr>
          <p:cNvPr id="51" name="Group 50"/>
          <p:cNvGrpSpPr/>
          <p:nvPr/>
        </p:nvGrpSpPr>
        <p:grpSpPr>
          <a:xfrm>
            <a:off x="3789163" y="1416259"/>
            <a:ext cx="4735404" cy="4877565"/>
            <a:chOff x="3789163" y="1416259"/>
            <a:chExt cx="4735404" cy="4877565"/>
          </a:xfrm>
        </p:grpSpPr>
        <p:sp>
          <p:nvSpPr>
            <p:cNvPr id="6" name="Content Placeholder 2"/>
            <p:cNvSpPr txBox="1">
              <a:spLocks/>
            </p:cNvSpPr>
            <p:nvPr/>
          </p:nvSpPr>
          <p:spPr bwMode="auto">
            <a:xfrm>
              <a:off x="3789163" y="5237213"/>
              <a:ext cx="2378187" cy="501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46300"/>
                </a:buClr>
                <a:buSzPct val="70000"/>
                <a:buFont typeface="Wingdings" pitchFamily="2" charset="2"/>
                <a:buChar char="n"/>
                <a:defRPr sz="2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46300"/>
                </a:buClr>
                <a:buChar char="–"/>
                <a:defRPr sz="22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46300"/>
                </a:buClr>
                <a:buSzPct val="50000"/>
                <a:buFont typeface="Wingdings" pitchFamily="2" charset="2"/>
                <a:buChar char="l"/>
                <a:defRPr sz="22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46300"/>
                </a:buClr>
                <a:buSzPct val="75000"/>
                <a:buChar char="–"/>
                <a:defRPr sz="22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46300"/>
                </a:buClr>
                <a:buSzPct val="30000"/>
                <a:buFont typeface="Wingdings" pitchFamily="2" charset="2"/>
                <a:buChar char="l"/>
                <a:defRPr sz="2200">
                  <a:solidFill>
                    <a:schemeClr val="tx1"/>
                  </a:solidFill>
                  <a:latin typeface="+mn-lt"/>
                  <a:cs typeface="+mn-cs"/>
                </a:defRPr>
              </a:lvl5pPr>
              <a:lvl6pPr marL="2514600" indent="-228600" algn="l" rtl="0" fontAlgn="base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46300"/>
                </a:buClr>
                <a:buSzPct val="30000"/>
                <a:buFont typeface="Wingdings" pitchFamily="2" charset="2"/>
                <a:buChar char="l"/>
                <a:defRPr sz="2200">
                  <a:solidFill>
                    <a:schemeClr val="tx1"/>
                  </a:solidFill>
                  <a:latin typeface="+mn-lt"/>
                  <a:cs typeface="+mn-cs"/>
                </a:defRPr>
              </a:lvl6pPr>
              <a:lvl7pPr marL="2971800" indent="-228600" algn="l" rtl="0" fontAlgn="base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46300"/>
                </a:buClr>
                <a:buSzPct val="30000"/>
                <a:buFont typeface="Wingdings" pitchFamily="2" charset="2"/>
                <a:buChar char="l"/>
                <a:defRPr sz="2200">
                  <a:solidFill>
                    <a:schemeClr val="tx1"/>
                  </a:solidFill>
                  <a:latin typeface="+mn-lt"/>
                  <a:cs typeface="+mn-cs"/>
                </a:defRPr>
              </a:lvl7pPr>
              <a:lvl8pPr marL="3429000" indent="-228600" algn="l" rtl="0" fontAlgn="base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46300"/>
                </a:buClr>
                <a:buSzPct val="30000"/>
                <a:buFont typeface="Wingdings" pitchFamily="2" charset="2"/>
                <a:buChar char="l"/>
                <a:defRPr sz="2200">
                  <a:solidFill>
                    <a:schemeClr val="tx1"/>
                  </a:solidFill>
                  <a:latin typeface="+mn-lt"/>
                  <a:cs typeface="+mn-cs"/>
                </a:defRPr>
              </a:lvl8pPr>
              <a:lvl9pPr marL="3886200" indent="-228600" algn="l" rtl="0" fontAlgn="base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46300"/>
                </a:buClr>
                <a:buSzPct val="30000"/>
                <a:buFont typeface="Wingdings" pitchFamily="2" charset="2"/>
                <a:buChar char="l"/>
                <a:defRPr sz="2200">
                  <a:solidFill>
                    <a:schemeClr val="tx1"/>
                  </a:solidFill>
                  <a:latin typeface="+mn-lt"/>
                  <a:cs typeface="+mn-cs"/>
                </a:defRPr>
              </a:lvl9pPr>
            </a:lstStyle>
            <a:p>
              <a:pPr marL="0" indent="0">
                <a:buFont typeface="Wingdings" pitchFamily="2" charset="2"/>
                <a:buNone/>
              </a:pPr>
              <a:r>
                <a:rPr lang="en-US" sz="3600" b="0" kern="0" dirty="0"/>
                <a:t>=</a:t>
              </a: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13008" y="4960017"/>
              <a:ext cx="3657600" cy="1333807"/>
            </a:xfrm>
            <a:prstGeom prst="rect">
              <a:avLst/>
            </a:prstGeom>
          </p:spPr>
        </p:pic>
        <p:cxnSp>
          <p:nvCxnSpPr>
            <p:cNvPr id="8" name="Straight Connector 7"/>
            <p:cNvCxnSpPr/>
            <p:nvPr/>
          </p:nvCxnSpPr>
          <p:spPr bwMode="auto">
            <a:xfrm>
              <a:off x="4336025" y="4960017"/>
              <a:ext cx="4188542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93175" y="1416259"/>
              <a:ext cx="3314700" cy="50124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93175" y="1888003"/>
              <a:ext cx="3324225" cy="573653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855294" y="2297984"/>
              <a:ext cx="3295650" cy="586511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835630" y="2775734"/>
              <a:ext cx="3314700" cy="57401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730855" y="3205120"/>
              <a:ext cx="3419475" cy="645294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749905" y="3665510"/>
              <a:ext cx="3400425" cy="643031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783856" y="4168854"/>
              <a:ext cx="3352800" cy="516374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4730855" y="5273665"/>
              <a:ext cx="34413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+mn-lt"/>
                </a:rPr>
                <a:t>1</a:t>
              </a:r>
              <a:endParaRPr lang="en-US" dirty="0">
                <a:latin typeface="+mn-l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120767" y="5110785"/>
              <a:ext cx="34413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+mn-lt"/>
                </a:rPr>
                <a:t>2</a:t>
              </a:r>
              <a:endParaRPr lang="en-US" dirty="0">
                <a:latin typeface="+mn-lt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512671" y="5640942"/>
              <a:ext cx="34413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+mn-lt"/>
                </a:rPr>
                <a:t>-1</a:t>
              </a:r>
              <a:endParaRPr lang="en-US" dirty="0">
                <a:latin typeface="+mn-lt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217063" y="5303717"/>
              <a:ext cx="34413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+mn-lt"/>
                </a:rPr>
                <a:t>0</a:t>
              </a:r>
              <a:endParaRPr lang="en-US" dirty="0">
                <a:latin typeface="+mn-lt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541378" y="4929436"/>
              <a:ext cx="34413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+mn-lt"/>
                </a:rPr>
                <a:t>3</a:t>
              </a:r>
              <a:endParaRPr lang="en-US" dirty="0">
                <a:latin typeface="+mn-lt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954334" y="5794830"/>
              <a:ext cx="4459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+mn-lt"/>
                </a:rPr>
                <a:t>-2</a:t>
              </a:r>
              <a:endParaRPr lang="en-US" dirty="0">
                <a:latin typeface="+mn-lt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400314" y="5260971"/>
              <a:ext cx="34413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+mn-lt"/>
                </a:rPr>
                <a:t>1</a:t>
              </a:r>
              <a:endParaRPr lang="en-US" dirty="0">
                <a:latin typeface="+mn-lt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170972" y="1443781"/>
              <a:ext cx="6716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+mn-lt"/>
                </a:rPr>
                <a:t>1 </a:t>
              </a:r>
              <a:r>
                <a:rPr lang="en-US" sz="3600" baseline="-14000" dirty="0">
                  <a:latin typeface="+mn-lt"/>
                </a:rPr>
                <a:t>*</a:t>
              </a:r>
              <a:endParaRPr lang="en-US" sz="6600" baseline="-14000" dirty="0">
                <a:latin typeface="+mn-lt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828437" y="1960738"/>
              <a:ext cx="10965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+mn-lt"/>
                </a:rPr>
                <a:t>+  2 </a:t>
              </a:r>
              <a:r>
                <a:rPr lang="en-US" sz="3600" baseline="-14000" dirty="0">
                  <a:latin typeface="+mn-lt"/>
                </a:rPr>
                <a:t>*</a:t>
              </a:r>
              <a:endParaRPr lang="en-US" sz="6600" baseline="-14000" dirty="0">
                <a:latin typeface="+mn-lt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796049" y="2368218"/>
              <a:ext cx="10965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+mn-lt"/>
                </a:rPr>
                <a:t>─  1 </a:t>
              </a:r>
              <a:r>
                <a:rPr lang="en-US" sz="3600" baseline="-14000" dirty="0">
                  <a:latin typeface="+mn-lt"/>
                </a:rPr>
                <a:t>*</a:t>
              </a:r>
              <a:endParaRPr lang="en-US" sz="6600" baseline="-14000" dirty="0">
                <a:latin typeface="+mn-lt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828437" y="2859304"/>
              <a:ext cx="10965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+mn-lt"/>
                </a:rPr>
                <a:t>+  0 </a:t>
              </a:r>
              <a:r>
                <a:rPr lang="en-US" sz="3600" baseline="-14000" dirty="0">
                  <a:latin typeface="+mn-lt"/>
                </a:rPr>
                <a:t>*</a:t>
              </a:r>
              <a:endParaRPr lang="en-US" sz="6600" baseline="-14000" dirty="0">
                <a:latin typeface="+mn-lt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826556" y="3307260"/>
              <a:ext cx="10965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+mn-lt"/>
                </a:rPr>
                <a:t>+  3 </a:t>
              </a:r>
              <a:r>
                <a:rPr lang="en-US" sz="3600" baseline="-14000" dirty="0">
                  <a:latin typeface="+mn-lt"/>
                </a:rPr>
                <a:t>*</a:t>
              </a:r>
              <a:endParaRPr lang="en-US" sz="6600" baseline="-14000" dirty="0">
                <a:latin typeface="+mn-lt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793218" y="3787893"/>
              <a:ext cx="10965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─</a:t>
              </a:r>
              <a:r>
                <a:rPr lang="en-US" sz="2400" dirty="0">
                  <a:latin typeface="+mn-lt"/>
                </a:rPr>
                <a:t>  2 </a:t>
              </a:r>
              <a:r>
                <a:rPr lang="en-US" sz="3600" baseline="-14000" dirty="0">
                  <a:latin typeface="+mn-lt"/>
                </a:rPr>
                <a:t>*</a:t>
              </a:r>
              <a:endParaRPr lang="en-US" sz="6600" baseline="-14000" dirty="0">
                <a:latin typeface="+mn-lt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830977" y="4228951"/>
              <a:ext cx="10965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+mn-lt"/>
                </a:rPr>
                <a:t>+  1 </a:t>
              </a:r>
              <a:r>
                <a:rPr lang="en-US" sz="3600" baseline="-14000" dirty="0">
                  <a:latin typeface="+mn-lt"/>
                </a:rPr>
                <a:t>*</a:t>
              </a:r>
              <a:endParaRPr lang="en-US" sz="6600" baseline="-14000" dirty="0">
                <a:latin typeface="+mn-lt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170223" y="2622637"/>
            <a:ext cx="3657600" cy="1364388"/>
            <a:chOff x="573628" y="5727587"/>
            <a:chExt cx="3657600" cy="1364388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3628" y="5758168"/>
              <a:ext cx="3657600" cy="1333807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791475" y="6071816"/>
              <a:ext cx="34413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+mn-lt"/>
                </a:rPr>
                <a:t>1</a:t>
              </a:r>
              <a:endParaRPr lang="en-US" dirty="0">
                <a:latin typeface="+mn-lt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181387" y="5908936"/>
              <a:ext cx="34413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+mn-lt"/>
                </a:rPr>
                <a:t>2</a:t>
              </a:r>
              <a:endParaRPr lang="en-US" dirty="0">
                <a:latin typeface="+mn-lt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573291" y="6439093"/>
              <a:ext cx="34413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+mn-lt"/>
                </a:rPr>
                <a:t>-1</a:t>
              </a:r>
              <a:endParaRPr lang="en-US" dirty="0">
                <a:latin typeface="+mn-lt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277683" y="6101868"/>
              <a:ext cx="34413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+mn-lt"/>
                </a:rPr>
                <a:t>0</a:t>
              </a:r>
              <a:endParaRPr lang="en-US" dirty="0">
                <a:latin typeface="+mn-lt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601998" y="5727587"/>
              <a:ext cx="34413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+mn-lt"/>
                </a:rPr>
                <a:t>3</a:t>
              </a:r>
              <a:endParaRPr lang="en-US" dirty="0">
                <a:latin typeface="+mn-lt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014954" y="6592981"/>
              <a:ext cx="4459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+mn-lt"/>
                </a:rPr>
                <a:t>-2</a:t>
              </a:r>
              <a:endParaRPr lang="en-US" dirty="0">
                <a:latin typeface="+mn-lt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460934" y="6059122"/>
              <a:ext cx="34413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+mn-lt"/>
                </a:rPr>
                <a:t>1</a:t>
              </a:r>
              <a:endParaRPr lang="en-US" dirty="0">
                <a:latin typeface="+mn-lt"/>
              </a:endParaRPr>
            </a:p>
          </p:txBody>
        </p:sp>
      </p:grpSp>
      <p:sp>
        <p:nvSpPr>
          <p:cNvPr id="52" name="Content Placeholder 2"/>
          <p:cNvSpPr txBox="1">
            <a:spLocks/>
          </p:cNvSpPr>
          <p:nvPr/>
        </p:nvSpPr>
        <p:spPr bwMode="auto">
          <a:xfrm>
            <a:off x="388070" y="6282153"/>
            <a:ext cx="6658438" cy="562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70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Char char="–"/>
              <a:defRPr sz="22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50000"/>
              <a:buFont typeface="Wingdings" pitchFamily="2" charset="2"/>
              <a:buChar char="l"/>
              <a:defRPr sz="22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75000"/>
              <a:buChar char="–"/>
              <a:defRPr sz="22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itchFamily="2" charset="2"/>
              <a:buChar char="l"/>
              <a:defRPr sz="22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itchFamily="2" charset="2"/>
              <a:buChar char="l"/>
              <a:defRPr sz="22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itchFamily="2" charset="2"/>
              <a:buChar char="l"/>
              <a:defRPr sz="22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itchFamily="2" charset="2"/>
              <a:buChar char="l"/>
              <a:defRPr sz="22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itchFamily="2" charset="2"/>
              <a:buChar char="l"/>
              <a:defRPr sz="22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b="0" kern="0" dirty="0">
                <a:solidFill>
                  <a:srgbClr val="002060"/>
                </a:solidFill>
              </a:rPr>
              <a:t>What is the natural basis for the analog signals?</a:t>
            </a:r>
          </a:p>
        </p:txBody>
      </p:sp>
    </p:spTree>
    <p:extLst>
      <p:ext uri="{BB962C8B-B14F-4D97-AF65-F5344CB8AC3E}">
        <p14:creationId xmlns:p14="http://schemas.microsoft.com/office/powerpoint/2010/main" val="943097281"/>
      </p:ext>
    </p:extLst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Dimension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08100"/>
            <a:ext cx="7772400" cy="4799013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The number of elements in the base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	is called the </a:t>
            </a:r>
            <a:r>
              <a:rPr lang="en-US" sz="2400" i="1" dirty="0"/>
              <a:t>dimension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2400" dirty="0"/>
              <a:t>The dimension of the vector space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of all digital signals is </a:t>
            </a:r>
            <a:r>
              <a:rPr lang="en-US" sz="2400" dirty="0" err="1"/>
              <a:t>denumerably</a:t>
            </a:r>
            <a:r>
              <a:rPr lang="en-US" sz="2400" dirty="0"/>
              <a:t> infinite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of all analog signals is </a:t>
            </a:r>
            <a:r>
              <a:rPr lang="en-US" sz="2400" dirty="0" err="1"/>
              <a:t>nondenumerably</a:t>
            </a:r>
            <a:r>
              <a:rPr lang="en-US" sz="2400" dirty="0"/>
              <a:t> infinite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42</a:t>
            </a:fld>
            <a:endParaRPr lang="en-US" alt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B12E29D-FC72-4FCD-AB02-44FB6A49AA96}"/>
              </a:ext>
            </a:extLst>
          </p:cNvPr>
          <p:cNvGrpSpPr/>
          <p:nvPr/>
        </p:nvGrpSpPr>
        <p:grpSpPr>
          <a:xfrm>
            <a:off x="3339966" y="3975234"/>
            <a:ext cx="1673194" cy="1948977"/>
            <a:chOff x="3339966" y="3975234"/>
            <a:chExt cx="1673194" cy="1948977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953C153A-21EA-4875-A6BC-559695FE5DA9}"/>
                </a:ext>
              </a:extLst>
            </p:cNvPr>
            <p:cNvCxnSpPr/>
            <p:nvPr/>
          </p:nvCxnSpPr>
          <p:spPr bwMode="auto">
            <a:xfrm flipV="1">
              <a:off x="3907857" y="3975234"/>
              <a:ext cx="0" cy="1106905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77C9CD41-131D-476E-AAB5-F745143E0819}"/>
                </a:ext>
              </a:extLst>
            </p:cNvPr>
            <p:cNvCxnSpPr>
              <a:cxnSpLocks/>
            </p:cNvCxnSpPr>
            <p:nvPr/>
          </p:nvCxnSpPr>
          <p:spPr bwMode="auto">
            <a:xfrm rot="5400000" flipV="1">
              <a:off x="4445269" y="4514248"/>
              <a:ext cx="11229" cy="1124553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037D9CBA-25A4-4673-9D87-81C1BD325A42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3339966" y="5043772"/>
              <a:ext cx="567891" cy="880439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060380293"/>
      </p:ext>
    </p:extLst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basis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Vector fields can have more than one basis</a:t>
            </a:r>
          </a:p>
          <a:p>
            <a:pPr marL="0" indent="0">
              <a:buNone/>
            </a:pPr>
            <a:r>
              <a:rPr lang="en-US" dirty="0"/>
              <a:t>For signals there is another important basis!</a:t>
            </a:r>
          </a:p>
          <a:p>
            <a:pPr marL="0" indent="0">
              <a:buNone/>
            </a:pPr>
            <a:r>
              <a:rPr lang="en-US" dirty="0"/>
              <a:t>Let’s try to guess what it could be …</a:t>
            </a:r>
          </a:p>
          <a:p>
            <a:pPr marL="0" indent="0">
              <a:buNone/>
            </a:pPr>
            <a:endParaRPr lang="en-US" dirty="0">
              <a:hlinkClick r:id="rId2"/>
            </a:endParaRPr>
          </a:p>
          <a:p>
            <a:pPr marL="0" indent="0">
              <a:buNone/>
            </a:pPr>
            <a:r>
              <a:rPr lang="en-US" dirty="0">
                <a:hlinkClick r:id="rId2"/>
              </a:rPr>
              <a:t>Fourier Demo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43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8700615"/>
      </p:ext>
    </p:extLst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8338" y="165100"/>
            <a:ext cx="6686550" cy="731269"/>
          </a:xfrm>
        </p:spPr>
        <p:txBody>
          <a:bodyPr/>
          <a:lstStyle/>
          <a:p>
            <a:pPr>
              <a:defRPr/>
            </a:pPr>
            <a:r>
              <a:rPr lang="en-US" dirty="0"/>
              <a:t>Fourier Series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020" y="896369"/>
            <a:ext cx="8748713" cy="5597525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2000" dirty="0"/>
              <a:t>In the demo we saw that many periodic analog signals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2000" dirty="0"/>
              <a:t>	can be written as the sum of Harmonically Related Sinusoids (HRSs)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en-US" sz="1800" dirty="0"/>
              <a:t>If the period is T, the </a:t>
            </a:r>
            <a:r>
              <a:rPr lang="en-US" sz="1800" i="1" dirty="0"/>
              <a:t>frequency</a:t>
            </a:r>
            <a:r>
              <a:rPr lang="en-US" sz="1800" dirty="0"/>
              <a:t> is f = 1/T, the </a:t>
            </a:r>
            <a:r>
              <a:rPr lang="en-US" sz="1800" i="1" dirty="0"/>
              <a:t>angular frequency </a:t>
            </a:r>
            <a:r>
              <a:rPr lang="en-US" sz="1800" dirty="0"/>
              <a:t>is </a:t>
            </a:r>
            <a:r>
              <a:rPr lang="en-US" sz="1800" dirty="0">
                <a:latin typeface="Symbol" pitchFamily="18" charset="2"/>
              </a:rPr>
              <a:t>w</a:t>
            </a:r>
            <a:r>
              <a:rPr lang="en-US" sz="1800" dirty="0"/>
              <a:t> = 2 </a:t>
            </a:r>
            <a:r>
              <a:rPr lang="en-US" sz="1800" dirty="0">
                <a:latin typeface="Symbol" pitchFamily="18" charset="2"/>
              </a:rPr>
              <a:t>p</a:t>
            </a:r>
            <a:r>
              <a:rPr lang="en-US" sz="1800" dirty="0"/>
              <a:t> f = 2 </a:t>
            </a:r>
            <a:r>
              <a:rPr lang="en-US" sz="1800" dirty="0">
                <a:latin typeface="Symbol" pitchFamily="18" charset="2"/>
              </a:rPr>
              <a:t>p</a:t>
            </a:r>
            <a:r>
              <a:rPr lang="en-US" sz="1800" dirty="0"/>
              <a:t> / T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None/>
              <a:defRPr/>
            </a:pPr>
            <a:r>
              <a:rPr lang="en-US" sz="2000" dirty="0"/>
              <a:t>		s(t) = a</a:t>
            </a:r>
            <a:r>
              <a:rPr lang="en-US" sz="2000" baseline="-25000" dirty="0"/>
              <a:t>1</a:t>
            </a:r>
            <a:r>
              <a:rPr lang="en-US" sz="2000" dirty="0"/>
              <a:t> sin(</a:t>
            </a:r>
            <a:r>
              <a:rPr lang="en-US" sz="2000" dirty="0">
                <a:latin typeface="Symbol" pitchFamily="18" charset="2"/>
              </a:rPr>
              <a:t>w</a:t>
            </a:r>
            <a:r>
              <a:rPr lang="en-US" sz="2000" dirty="0"/>
              <a:t>t) + a</a:t>
            </a:r>
            <a:r>
              <a:rPr lang="en-US" sz="2000" baseline="-25000" dirty="0"/>
              <a:t>2</a:t>
            </a:r>
            <a:r>
              <a:rPr lang="en-US" sz="2000" dirty="0"/>
              <a:t> sin(2</a:t>
            </a:r>
            <a:r>
              <a:rPr lang="en-US" sz="2000" dirty="0">
                <a:latin typeface="Symbol" pitchFamily="18" charset="2"/>
              </a:rPr>
              <a:t>w</a:t>
            </a:r>
            <a:r>
              <a:rPr lang="en-US" sz="2000" dirty="0"/>
              <a:t>t) + a</a:t>
            </a:r>
            <a:r>
              <a:rPr lang="en-US" sz="2000" baseline="-25000" dirty="0"/>
              <a:t>3</a:t>
            </a:r>
            <a:r>
              <a:rPr lang="en-US" sz="2000" dirty="0"/>
              <a:t> sin(3</a:t>
            </a:r>
            <a:r>
              <a:rPr lang="en-US" sz="2000" dirty="0">
                <a:latin typeface="Symbol" pitchFamily="18" charset="2"/>
              </a:rPr>
              <a:t>w</a:t>
            </a:r>
            <a:r>
              <a:rPr lang="en-US" sz="2000" dirty="0"/>
              <a:t>t) + …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2000" dirty="0"/>
              <a:t>But this can’t be true for </a:t>
            </a:r>
            <a:r>
              <a:rPr lang="en-US" sz="2000" b="1" i="1" dirty="0"/>
              <a:t>all</a:t>
            </a:r>
            <a:r>
              <a:rPr lang="en-US" sz="2000" dirty="0"/>
              <a:t> periodic analog signals !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1800" dirty="0"/>
              <a:t>sum of </a:t>
            </a:r>
            <a:r>
              <a:rPr lang="en-US" sz="1800" dirty="0" err="1"/>
              <a:t>sines</a:t>
            </a:r>
            <a:r>
              <a:rPr lang="en-US" sz="1800" dirty="0"/>
              <a:t> is an odd function  s(-t) = -s(t)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1800" dirty="0"/>
              <a:t>in particular, s(0) must equal 0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en-US" sz="2000" dirty="0"/>
              <a:t>Similarly, it can’t be true that </a:t>
            </a:r>
            <a:r>
              <a:rPr lang="en-US" sz="2000" b="1" i="1" dirty="0"/>
              <a:t>all</a:t>
            </a:r>
            <a:r>
              <a:rPr lang="en-US" sz="2000" dirty="0"/>
              <a:t> periodic analog signals obey</a:t>
            </a:r>
          </a:p>
          <a:p>
            <a:pPr marL="457200" indent="-4572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None/>
              <a:defRPr/>
            </a:pPr>
            <a:r>
              <a:rPr lang="en-US" sz="2000" dirty="0"/>
              <a:t>		s(t) = b</a:t>
            </a:r>
            <a:r>
              <a:rPr lang="en-US" sz="2000" baseline="-25000" dirty="0"/>
              <a:t>0  </a:t>
            </a:r>
            <a:r>
              <a:rPr lang="en-US" sz="2000" dirty="0"/>
              <a:t>+</a:t>
            </a:r>
            <a:r>
              <a:rPr lang="en-US" sz="2000" baseline="-25000" dirty="0"/>
              <a:t> </a:t>
            </a:r>
            <a:r>
              <a:rPr lang="en-US" sz="2000" dirty="0"/>
              <a:t>b</a:t>
            </a:r>
            <a:r>
              <a:rPr lang="en-US" sz="2000" baseline="-25000" dirty="0"/>
              <a:t>1</a:t>
            </a:r>
            <a:r>
              <a:rPr lang="en-US" sz="2000" dirty="0"/>
              <a:t> </a:t>
            </a:r>
            <a:r>
              <a:rPr lang="en-US" sz="2000" dirty="0" err="1"/>
              <a:t>cos</a:t>
            </a:r>
            <a:r>
              <a:rPr lang="en-US" sz="2000" dirty="0"/>
              <a:t>(</a:t>
            </a:r>
            <a:r>
              <a:rPr lang="en-US" sz="2000" dirty="0">
                <a:latin typeface="Symbol" pitchFamily="18" charset="2"/>
              </a:rPr>
              <a:t>w</a:t>
            </a:r>
            <a:r>
              <a:rPr lang="en-US" sz="2000" dirty="0"/>
              <a:t>t) + b</a:t>
            </a:r>
            <a:r>
              <a:rPr lang="en-US" sz="2000" baseline="-25000" dirty="0"/>
              <a:t>2</a:t>
            </a:r>
            <a:r>
              <a:rPr lang="en-US" sz="2000" dirty="0"/>
              <a:t> </a:t>
            </a:r>
            <a:r>
              <a:rPr lang="en-US" sz="2000" dirty="0" err="1"/>
              <a:t>cos</a:t>
            </a:r>
            <a:r>
              <a:rPr lang="en-US" sz="2000" dirty="0"/>
              <a:t>(2</a:t>
            </a:r>
            <a:r>
              <a:rPr lang="en-US" sz="2000" dirty="0">
                <a:latin typeface="Symbol" pitchFamily="18" charset="2"/>
              </a:rPr>
              <a:t>w</a:t>
            </a:r>
            <a:r>
              <a:rPr lang="en-US" sz="2000" dirty="0"/>
              <a:t>t) + b</a:t>
            </a:r>
            <a:r>
              <a:rPr lang="en-US" sz="2000" baseline="-25000" dirty="0"/>
              <a:t>3</a:t>
            </a:r>
            <a:r>
              <a:rPr lang="en-US" sz="2000" dirty="0"/>
              <a:t> </a:t>
            </a:r>
            <a:r>
              <a:rPr lang="en-US" sz="2000" dirty="0" err="1"/>
              <a:t>cos</a:t>
            </a:r>
            <a:r>
              <a:rPr lang="en-US" sz="2000" dirty="0"/>
              <a:t>(3</a:t>
            </a:r>
            <a:r>
              <a:rPr lang="en-US" sz="2000" dirty="0">
                <a:latin typeface="Symbol" pitchFamily="18" charset="2"/>
              </a:rPr>
              <a:t>w</a:t>
            </a:r>
            <a:r>
              <a:rPr lang="en-US" sz="2000" dirty="0"/>
              <a:t>t) + …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2000" dirty="0"/>
              <a:t>Since this would give only even functions  s(-t) = s(t)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en-US" sz="2000" dirty="0"/>
              <a:t>We know that any (periodic) function can be written as the sum of 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2000" dirty="0"/>
              <a:t>	an even (periodic) function and an odd (periodic) function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2000" dirty="0"/>
              <a:t>		s(t) = e(t) + o(t)    </a:t>
            </a:r>
            <a:r>
              <a:rPr lang="en-US" sz="1400" dirty="0"/>
              <a:t>where  e(t)  =  ( s(t) + s(-t) ) / 2   and   o(t)  =  ( s(t) - s(-t) ) / 2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en-US" sz="2000" dirty="0">
                <a:solidFill>
                  <a:schemeClr val="accent2"/>
                </a:solidFill>
              </a:rPr>
              <a:t>So Fourier claimed that all periodic analog signals can be written :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2000" dirty="0">
                <a:solidFill>
                  <a:schemeClr val="accent2"/>
                </a:solidFill>
              </a:rPr>
              <a:t>		s(t)   =             a</a:t>
            </a:r>
            <a:r>
              <a:rPr lang="en-US" sz="2000" baseline="-25000" dirty="0">
                <a:solidFill>
                  <a:schemeClr val="accent2"/>
                </a:solidFill>
              </a:rPr>
              <a:t>1</a:t>
            </a:r>
            <a:r>
              <a:rPr lang="en-US" sz="2000" dirty="0">
                <a:solidFill>
                  <a:schemeClr val="accent2"/>
                </a:solidFill>
              </a:rPr>
              <a:t> sin(</a:t>
            </a:r>
            <a:r>
              <a:rPr lang="en-US" sz="2000" dirty="0">
                <a:solidFill>
                  <a:schemeClr val="accent2"/>
                </a:solidFill>
                <a:latin typeface="Symbol" pitchFamily="18" charset="2"/>
              </a:rPr>
              <a:t>w</a:t>
            </a:r>
            <a:r>
              <a:rPr lang="en-US" sz="2000" dirty="0">
                <a:solidFill>
                  <a:schemeClr val="accent2"/>
                </a:solidFill>
              </a:rPr>
              <a:t>t)  + a</a:t>
            </a:r>
            <a:r>
              <a:rPr lang="en-US" sz="2000" baseline="-25000" dirty="0">
                <a:solidFill>
                  <a:schemeClr val="accent2"/>
                </a:solidFill>
              </a:rPr>
              <a:t>2</a:t>
            </a:r>
            <a:r>
              <a:rPr lang="en-US" sz="2000" dirty="0">
                <a:solidFill>
                  <a:schemeClr val="accent2"/>
                </a:solidFill>
              </a:rPr>
              <a:t> sin(2</a:t>
            </a:r>
            <a:r>
              <a:rPr lang="en-US" sz="2000" dirty="0">
                <a:solidFill>
                  <a:schemeClr val="accent2"/>
                </a:solidFill>
                <a:latin typeface="Symbol" pitchFamily="18" charset="2"/>
              </a:rPr>
              <a:t>w</a:t>
            </a:r>
            <a:r>
              <a:rPr lang="en-US" sz="2000" dirty="0">
                <a:solidFill>
                  <a:schemeClr val="accent2"/>
                </a:solidFill>
              </a:rPr>
              <a:t>t)  + a</a:t>
            </a:r>
            <a:r>
              <a:rPr lang="en-US" sz="2000" baseline="-25000" dirty="0">
                <a:solidFill>
                  <a:schemeClr val="accent2"/>
                </a:solidFill>
              </a:rPr>
              <a:t>3</a:t>
            </a:r>
            <a:r>
              <a:rPr lang="en-US" sz="2000" dirty="0">
                <a:solidFill>
                  <a:schemeClr val="accent2"/>
                </a:solidFill>
              </a:rPr>
              <a:t> sin(3</a:t>
            </a:r>
            <a:r>
              <a:rPr lang="en-US" sz="2000" dirty="0">
                <a:solidFill>
                  <a:schemeClr val="accent2"/>
                </a:solidFill>
                <a:latin typeface="Symbol" pitchFamily="18" charset="2"/>
              </a:rPr>
              <a:t>w</a:t>
            </a:r>
            <a:r>
              <a:rPr lang="en-US" sz="2000" dirty="0">
                <a:solidFill>
                  <a:schemeClr val="accent2"/>
                </a:solidFill>
              </a:rPr>
              <a:t>t) + … 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2000" dirty="0">
                <a:solidFill>
                  <a:schemeClr val="accent2"/>
                </a:solidFill>
              </a:rPr>
              <a:t>			+ b</a:t>
            </a:r>
            <a:r>
              <a:rPr lang="en-US" sz="2000" baseline="-25000" dirty="0">
                <a:solidFill>
                  <a:schemeClr val="accent2"/>
                </a:solidFill>
              </a:rPr>
              <a:t>0 </a:t>
            </a:r>
            <a:r>
              <a:rPr lang="en-US" sz="2000" dirty="0">
                <a:solidFill>
                  <a:schemeClr val="accent2"/>
                </a:solidFill>
              </a:rPr>
              <a:t>+</a:t>
            </a:r>
            <a:r>
              <a:rPr lang="en-US" sz="2000" baseline="-25000" dirty="0">
                <a:solidFill>
                  <a:schemeClr val="accent2"/>
                </a:solidFill>
              </a:rPr>
              <a:t> </a:t>
            </a:r>
            <a:r>
              <a:rPr lang="en-US" sz="2000" dirty="0">
                <a:solidFill>
                  <a:schemeClr val="accent2"/>
                </a:solidFill>
              </a:rPr>
              <a:t>b</a:t>
            </a:r>
            <a:r>
              <a:rPr lang="en-US" sz="2000" baseline="-25000" dirty="0">
                <a:solidFill>
                  <a:schemeClr val="accent2"/>
                </a:solidFill>
              </a:rPr>
              <a:t>1</a:t>
            </a:r>
            <a:r>
              <a:rPr lang="en-US" sz="2000" dirty="0">
                <a:solidFill>
                  <a:schemeClr val="accent2"/>
                </a:solidFill>
              </a:rPr>
              <a:t> cos(</a:t>
            </a:r>
            <a:r>
              <a:rPr lang="en-US" sz="2000" dirty="0">
                <a:solidFill>
                  <a:schemeClr val="accent2"/>
                </a:solidFill>
                <a:latin typeface="Symbol" pitchFamily="18" charset="2"/>
              </a:rPr>
              <a:t>w</a:t>
            </a:r>
            <a:r>
              <a:rPr lang="en-US" sz="2000" dirty="0">
                <a:solidFill>
                  <a:schemeClr val="accent2"/>
                </a:solidFill>
              </a:rPr>
              <a:t>t) + b</a:t>
            </a:r>
            <a:r>
              <a:rPr lang="en-US" sz="2000" baseline="-25000" dirty="0">
                <a:solidFill>
                  <a:schemeClr val="accent2"/>
                </a:solidFill>
              </a:rPr>
              <a:t>2</a:t>
            </a:r>
            <a:r>
              <a:rPr lang="en-US" sz="2000" dirty="0">
                <a:solidFill>
                  <a:schemeClr val="accent2"/>
                </a:solidFill>
              </a:rPr>
              <a:t> cos(2</a:t>
            </a:r>
            <a:r>
              <a:rPr lang="en-US" sz="2000" dirty="0">
                <a:solidFill>
                  <a:schemeClr val="accent2"/>
                </a:solidFill>
                <a:latin typeface="Symbol" pitchFamily="18" charset="2"/>
              </a:rPr>
              <a:t>w</a:t>
            </a:r>
            <a:r>
              <a:rPr lang="en-US" sz="2000" dirty="0">
                <a:solidFill>
                  <a:schemeClr val="accent2"/>
                </a:solidFill>
              </a:rPr>
              <a:t>t) + b</a:t>
            </a:r>
            <a:r>
              <a:rPr lang="en-US" sz="2000" baseline="-25000" dirty="0">
                <a:solidFill>
                  <a:schemeClr val="accent2"/>
                </a:solidFill>
              </a:rPr>
              <a:t>3</a:t>
            </a:r>
            <a:r>
              <a:rPr lang="en-US" sz="2000" dirty="0">
                <a:solidFill>
                  <a:schemeClr val="accent2"/>
                </a:solidFill>
              </a:rPr>
              <a:t> cos(3</a:t>
            </a:r>
            <a:r>
              <a:rPr lang="en-US" sz="2000" dirty="0">
                <a:solidFill>
                  <a:schemeClr val="accent2"/>
                </a:solidFill>
                <a:latin typeface="Symbol" pitchFamily="18" charset="2"/>
              </a:rPr>
              <a:t>w</a:t>
            </a:r>
            <a:r>
              <a:rPr lang="en-US" sz="2000" dirty="0">
                <a:solidFill>
                  <a:schemeClr val="accent2"/>
                </a:solidFill>
              </a:rPr>
              <a:t>t) + …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2000" dirty="0">
                <a:solidFill>
                  <a:srgbClr val="002060"/>
                </a:solidFill>
              </a:rPr>
              <a:t>What does this say about the dimension 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2000" dirty="0">
                <a:solidFill>
                  <a:srgbClr val="002060"/>
                </a:solidFill>
              </a:rPr>
              <a:t>	of the subspace of periodic signals?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 dirty="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AF690D2E-ECC5-4FED-85DC-F77D05448D79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44</a:t>
            </a:fld>
            <a:endParaRPr lang="en-US" altLang="en-US" sz="800" dirty="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Fourier rejected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292100" y="1079500"/>
            <a:ext cx="8559800" cy="5027613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2000" dirty="0"/>
              <a:t>If Fourier is right, then-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2000" dirty="0"/>
              <a:t>	the sinusoids are a basis for vector </a:t>
            </a:r>
            <a:r>
              <a:rPr lang="en-US" altLang="en-US" sz="1800" b="1" i="1" dirty="0"/>
              <a:t>sub</a:t>
            </a:r>
            <a:r>
              <a:rPr lang="en-US" altLang="en-US" sz="2000" dirty="0"/>
              <a:t>space of periodic analog signals</a:t>
            </a:r>
          </a:p>
          <a:p>
            <a:pPr>
              <a:lnSpc>
                <a:spcPct val="10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lang="en-US" altLang="en-US" sz="2000" dirty="0"/>
              <a:t>Lagrange said that this can’t be true –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2000" dirty="0"/>
              <a:t>	not all periodic analog signals can be written as sums of sinusoids !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lang="en-US" altLang="en-US" sz="2000" dirty="0"/>
              <a:t>His reason –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2000" dirty="0"/>
              <a:t>	the sum of continuous functions is continuous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2000" dirty="0"/>
              <a:t>	the sum of smooth </a:t>
            </a:r>
            <a:r>
              <a:rPr lang="en-US" altLang="en-US" sz="1800" dirty="0"/>
              <a:t>(continuous derivative) </a:t>
            </a:r>
            <a:r>
              <a:rPr lang="en-US" altLang="en-US" sz="2000" dirty="0"/>
              <a:t>functions is smooth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lang="en-US" altLang="en-US" sz="2000" dirty="0"/>
              <a:t>His error –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2000" dirty="0"/>
              <a:t>	the sum of a </a:t>
            </a:r>
            <a:r>
              <a:rPr lang="en-US" altLang="en-US" sz="2000" b="1" dirty="0"/>
              <a:t>finite number </a:t>
            </a:r>
            <a:r>
              <a:rPr lang="en-US" altLang="en-US" sz="2000" dirty="0"/>
              <a:t>of continuous functions is continuous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2000" dirty="0"/>
              <a:t>	the sum of a </a:t>
            </a:r>
            <a:r>
              <a:rPr lang="en-US" altLang="en-US" sz="2000" b="1" dirty="0"/>
              <a:t>finite number </a:t>
            </a:r>
            <a:r>
              <a:rPr lang="en-US" altLang="en-US" sz="2000" dirty="0"/>
              <a:t>of smooth functions is smooth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lang="en-US" altLang="en-US" sz="2000" dirty="0" err="1"/>
              <a:t>Dirichlet</a:t>
            </a:r>
            <a:r>
              <a:rPr lang="en-US" altLang="en-US" sz="2000" dirty="0"/>
              <a:t> came up with exact conditions for Fourier to be right :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altLang="en-US" sz="1800" dirty="0"/>
              <a:t>finite number of discontinuities in the period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altLang="en-US" sz="1800" dirty="0"/>
              <a:t>finite number of extrema in the period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altLang="en-US" sz="1800" dirty="0"/>
              <a:t>bounded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altLang="en-US" sz="1800" dirty="0"/>
              <a:t>absolutely </a:t>
            </a:r>
            <a:r>
              <a:rPr lang="en-US" altLang="en-US" sz="1800" dirty="0" err="1"/>
              <a:t>integratable</a:t>
            </a:r>
            <a:endParaRPr lang="en-US" alt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C63B7C7B-23B5-4D79-844B-A81F46A4F67C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45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not polynomials?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816" y="1308100"/>
            <a:ext cx="8163232" cy="5053371"/>
          </a:xfrm>
        </p:spPr>
        <p:txBody>
          <a:bodyPr/>
          <a:lstStyle/>
          <a:p>
            <a:pPr marL="0" indent="0" defTabSz="461963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The Taylor theorem tells us that functions (analog signals) </a:t>
            </a:r>
          </a:p>
          <a:p>
            <a:pPr marL="0" indent="0" defTabSz="461963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	can be expanded in 1, t, t</a:t>
            </a:r>
            <a:r>
              <a:rPr lang="en-US" sz="2000" baseline="30000" dirty="0"/>
              <a:t>2</a:t>
            </a:r>
            <a:r>
              <a:rPr lang="en-US" sz="2000" dirty="0"/>
              <a:t>, t</a:t>
            </a:r>
            <a:r>
              <a:rPr lang="en-US" sz="2000" baseline="30000" dirty="0"/>
              <a:t>3</a:t>
            </a:r>
            <a:r>
              <a:rPr lang="en-US" sz="2000" dirty="0"/>
              <a:t>, …</a:t>
            </a:r>
          </a:p>
          <a:p>
            <a:pPr marL="0" indent="0" defTabSz="461963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000" dirty="0"/>
              <a:t>So these are a basis of the space of analog signals</a:t>
            </a:r>
          </a:p>
          <a:p>
            <a:pPr marL="0" indent="0" defTabSz="461963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	and there is an orthonormal version – the Legendre polynomials</a:t>
            </a:r>
          </a:p>
          <a:p>
            <a:pPr marL="0" indent="0" defTabSz="461963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		and for discrete time the </a:t>
            </a:r>
            <a:r>
              <a:rPr lang="en-US" sz="2000" dirty="0" err="1"/>
              <a:t>Szego</a:t>
            </a:r>
            <a:r>
              <a:rPr lang="en-US" sz="2000" dirty="0"/>
              <a:t> polynomials</a:t>
            </a:r>
          </a:p>
          <a:p>
            <a:pPr marL="0" indent="0" defTabSz="461963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000" dirty="0"/>
              <a:t>Why aren’t these a useful basis for DSP ?</a:t>
            </a:r>
          </a:p>
          <a:p>
            <a:pPr marL="0" indent="0" defTabSz="461963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000" dirty="0"/>
              <a:t>The Taylor expansion focuses on the area around a specific time t</a:t>
            </a:r>
            <a:r>
              <a:rPr lang="en-US" sz="2000" b="1" baseline="-25000" dirty="0"/>
              <a:t>0</a:t>
            </a:r>
          </a:p>
          <a:p>
            <a:pPr marL="0" indent="0" defTabSz="461963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The more basis functions we use </a:t>
            </a:r>
          </a:p>
          <a:p>
            <a:pPr marL="0" indent="0" defTabSz="461963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	the larger the interval in which we know s(t)</a:t>
            </a:r>
          </a:p>
          <a:p>
            <a:pPr marL="0" indent="0" defTabSz="461963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/>
          </a:p>
          <a:p>
            <a:pPr marL="0" indent="0" defTabSz="461963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In DSP we are interested in signals </a:t>
            </a:r>
            <a:r>
              <a:rPr lang="en-US" sz="2000" i="1" dirty="0"/>
              <a:t>at all times</a:t>
            </a:r>
          </a:p>
          <a:p>
            <a:pPr marL="0" indent="0" defTabSz="461963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	there is no special time t</a:t>
            </a:r>
            <a:r>
              <a:rPr lang="en-US" sz="2000" b="1" baseline="-25000" dirty="0"/>
              <a:t>0</a:t>
            </a:r>
          </a:p>
          <a:p>
            <a:pPr marL="0" indent="0" defTabSz="461963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000" dirty="0"/>
              <a:t>The Fourier expansion operates at all times simultaneously</a:t>
            </a:r>
          </a:p>
          <a:p>
            <a:pPr marL="0" indent="0" defTabSz="461963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000" dirty="0"/>
              <a:t>The more basis functions we use</a:t>
            </a:r>
          </a:p>
          <a:p>
            <a:pPr marL="0" indent="0" defTabSz="461963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	the better the approximation everywhere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46</a:t>
            </a:fld>
            <a:endParaRPr lang="en-US" altLang="en-US"/>
          </a:p>
        </p:txBody>
      </p:sp>
      <p:grpSp>
        <p:nvGrpSpPr>
          <p:cNvPr id="10" name="Group 9"/>
          <p:cNvGrpSpPr/>
          <p:nvPr/>
        </p:nvGrpSpPr>
        <p:grpSpPr>
          <a:xfrm>
            <a:off x="6298611" y="3834785"/>
            <a:ext cx="1085414" cy="980638"/>
            <a:chOff x="5884121" y="3729014"/>
            <a:chExt cx="1085414" cy="98063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84121" y="3729014"/>
              <a:ext cx="1085414" cy="980638"/>
            </a:xfrm>
            <a:prstGeom prst="rect">
              <a:avLst/>
            </a:prstGeom>
          </p:spPr>
        </p:pic>
        <p:sp>
          <p:nvSpPr>
            <p:cNvPr id="7" name="Oval 6"/>
            <p:cNvSpPr/>
            <p:nvPr/>
          </p:nvSpPr>
          <p:spPr bwMode="auto">
            <a:xfrm>
              <a:off x="6372750" y="4141970"/>
              <a:ext cx="108155" cy="108154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Left Brace 7"/>
            <p:cNvSpPr/>
            <p:nvPr/>
          </p:nvSpPr>
          <p:spPr bwMode="auto">
            <a:xfrm>
              <a:off x="6146852" y="4097724"/>
              <a:ext cx="126129" cy="196645"/>
            </a:xfrm>
            <a:prstGeom prst="leftBrace">
              <a:avLst/>
            </a:prstGeom>
            <a:noFill/>
            <a:ln w="28575" cap="flat" cmpd="sng" algn="ctr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Left Brace 8"/>
            <p:cNvSpPr/>
            <p:nvPr/>
          </p:nvSpPr>
          <p:spPr bwMode="auto">
            <a:xfrm flipH="1">
              <a:off x="6584389" y="4102641"/>
              <a:ext cx="126129" cy="196645"/>
            </a:xfrm>
            <a:prstGeom prst="leftBrace">
              <a:avLst/>
            </a:prstGeom>
            <a:noFill/>
            <a:ln w="28575" cap="flat" cmpd="sng" algn="ctr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0697" y="5702710"/>
            <a:ext cx="2910348" cy="915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947392"/>
      </p:ext>
    </p:extLst>
  </p:cSld>
  <p:clrMapOvr>
    <a:masterClrMapping/>
  </p:clrMapOvr>
  <p:transition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Spectra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436" y="1006960"/>
            <a:ext cx="8597905" cy="573118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Newton used a prism and separates </a:t>
            </a:r>
            <a:r>
              <a:rPr lang="en-US" b="1" dirty="0"/>
              <a:t>white light </a:t>
            </a:r>
            <a:r>
              <a:rPr lang="en-US" dirty="0"/>
              <a:t>into </a:t>
            </a:r>
            <a:r>
              <a:rPr lang="en-US" b="1" dirty="0"/>
              <a:t>colors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Does the prism paint the light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or were the colors there to begin with?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One can recreate the white light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but only if no color is blocked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47</a:t>
            </a:fld>
            <a:endParaRPr lang="en-US" altLang="en-US"/>
          </a:p>
        </p:txBody>
      </p:sp>
      <p:grpSp>
        <p:nvGrpSpPr>
          <p:cNvPr id="35" name="Group 34"/>
          <p:cNvGrpSpPr/>
          <p:nvPr/>
        </p:nvGrpSpPr>
        <p:grpSpPr>
          <a:xfrm>
            <a:off x="5075209" y="1738418"/>
            <a:ext cx="3500285" cy="1476733"/>
            <a:chOff x="2536721" y="1846570"/>
            <a:chExt cx="3500285" cy="1476733"/>
          </a:xfrm>
        </p:grpSpPr>
        <p:sp>
          <p:nvSpPr>
            <p:cNvPr id="5" name="Isosceles Triangle 4"/>
            <p:cNvSpPr/>
            <p:nvPr/>
          </p:nvSpPr>
          <p:spPr bwMode="auto">
            <a:xfrm>
              <a:off x="3972233" y="1885745"/>
              <a:ext cx="1160207" cy="1437558"/>
            </a:xfrm>
            <a:prstGeom prst="triangle">
              <a:avLst/>
            </a:prstGeom>
            <a:noFill/>
            <a:ln w="28575" cap="flat" cmpd="sng" algn="ctr">
              <a:solidFill>
                <a:srgbClr val="FFCC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 bwMode="auto">
            <a:xfrm>
              <a:off x="2536721" y="2507226"/>
              <a:ext cx="1750142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" name="TextBox 7"/>
            <p:cNvSpPr txBox="1"/>
            <p:nvPr/>
          </p:nvSpPr>
          <p:spPr>
            <a:xfrm>
              <a:off x="2792359" y="2035277"/>
              <a:ext cx="123886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+mn-lt"/>
                </a:rPr>
                <a:t>white</a:t>
              </a:r>
            </a:p>
          </p:txBody>
        </p:sp>
        <p:cxnSp>
          <p:nvCxnSpPr>
            <p:cNvPr id="9" name="Straight Connector 8"/>
            <p:cNvCxnSpPr/>
            <p:nvPr/>
          </p:nvCxnSpPr>
          <p:spPr bwMode="auto">
            <a:xfrm flipV="1">
              <a:off x="4862051" y="2035277"/>
              <a:ext cx="1174955" cy="471949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 flipV="1">
              <a:off x="4774022" y="2271251"/>
              <a:ext cx="1238405" cy="254615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Connector 16"/>
            <p:cNvCxnSpPr/>
            <p:nvPr/>
          </p:nvCxnSpPr>
          <p:spPr bwMode="auto">
            <a:xfrm flipV="1">
              <a:off x="4862051" y="2398558"/>
              <a:ext cx="1170039" cy="12730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33CC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4842388" y="2516546"/>
              <a:ext cx="1184786" cy="10350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/>
            <p:cNvCxnSpPr/>
            <p:nvPr/>
          </p:nvCxnSpPr>
          <p:spPr bwMode="auto">
            <a:xfrm>
              <a:off x="4837472" y="2516546"/>
              <a:ext cx="1197076" cy="353961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/>
            <p:cNvCxnSpPr/>
            <p:nvPr/>
          </p:nvCxnSpPr>
          <p:spPr bwMode="auto">
            <a:xfrm>
              <a:off x="4839930" y="2516546"/>
              <a:ext cx="1172497" cy="568325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 bwMode="auto">
            <a:xfrm flipV="1">
              <a:off x="4815351" y="1846570"/>
              <a:ext cx="1219197" cy="66997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54" name="Group 53"/>
          <p:cNvGrpSpPr/>
          <p:nvPr/>
        </p:nvGrpSpPr>
        <p:grpSpPr>
          <a:xfrm>
            <a:off x="1919747" y="4194001"/>
            <a:ext cx="5550785" cy="1588857"/>
            <a:chOff x="1919747" y="4194001"/>
            <a:chExt cx="5550785" cy="1588857"/>
          </a:xfrm>
        </p:grpSpPr>
        <p:cxnSp>
          <p:nvCxnSpPr>
            <p:cNvPr id="49" name="Straight Connector 48"/>
            <p:cNvCxnSpPr/>
            <p:nvPr/>
          </p:nvCxnSpPr>
          <p:spPr bwMode="auto">
            <a:xfrm>
              <a:off x="5720390" y="4957952"/>
              <a:ext cx="1750142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0" name="TextBox 49"/>
            <p:cNvSpPr txBox="1"/>
            <p:nvPr/>
          </p:nvSpPr>
          <p:spPr>
            <a:xfrm>
              <a:off x="5976028" y="4486003"/>
              <a:ext cx="123886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+mn-lt"/>
                </a:rPr>
                <a:t>white</a:t>
              </a:r>
            </a:p>
          </p:txBody>
        </p:sp>
        <p:sp>
          <p:nvSpPr>
            <p:cNvPr id="37" name="Isosceles Triangle 36"/>
            <p:cNvSpPr/>
            <p:nvPr/>
          </p:nvSpPr>
          <p:spPr bwMode="auto">
            <a:xfrm>
              <a:off x="3355259" y="4345300"/>
              <a:ext cx="1160207" cy="1437558"/>
            </a:xfrm>
            <a:prstGeom prst="triangle">
              <a:avLst/>
            </a:prstGeom>
            <a:noFill/>
            <a:ln w="28575" cap="flat" cmpd="sng" algn="ctr">
              <a:solidFill>
                <a:srgbClr val="FFCC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8" name="Straight Connector 37"/>
            <p:cNvCxnSpPr/>
            <p:nvPr/>
          </p:nvCxnSpPr>
          <p:spPr bwMode="auto">
            <a:xfrm>
              <a:off x="1919747" y="4966781"/>
              <a:ext cx="1750142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9" name="TextBox 38"/>
            <p:cNvSpPr txBox="1"/>
            <p:nvPr/>
          </p:nvSpPr>
          <p:spPr>
            <a:xfrm>
              <a:off x="2175385" y="4494832"/>
              <a:ext cx="123886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+mn-lt"/>
                </a:rPr>
                <a:t>white</a:t>
              </a:r>
            </a:p>
          </p:txBody>
        </p:sp>
        <p:cxnSp>
          <p:nvCxnSpPr>
            <p:cNvPr id="40" name="Straight Connector 39"/>
            <p:cNvCxnSpPr/>
            <p:nvPr/>
          </p:nvCxnSpPr>
          <p:spPr bwMode="auto">
            <a:xfrm flipV="1">
              <a:off x="4245077" y="4494832"/>
              <a:ext cx="1174955" cy="471949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" name="Straight Connector 40"/>
            <p:cNvCxnSpPr/>
            <p:nvPr/>
          </p:nvCxnSpPr>
          <p:spPr bwMode="auto">
            <a:xfrm flipV="1">
              <a:off x="4157048" y="4730806"/>
              <a:ext cx="1238405" cy="254615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Straight Connector 41"/>
            <p:cNvCxnSpPr/>
            <p:nvPr/>
          </p:nvCxnSpPr>
          <p:spPr bwMode="auto">
            <a:xfrm flipV="1">
              <a:off x="4245077" y="4858113"/>
              <a:ext cx="1170039" cy="12730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33CC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Straight Connector 42"/>
            <p:cNvCxnSpPr/>
            <p:nvPr/>
          </p:nvCxnSpPr>
          <p:spPr bwMode="auto">
            <a:xfrm>
              <a:off x="4225414" y="4976101"/>
              <a:ext cx="1184786" cy="10350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Straight Connector 43"/>
            <p:cNvCxnSpPr/>
            <p:nvPr/>
          </p:nvCxnSpPr>
          <p:spPr bwMode="auto">
            <a:xfrm>
              <a:off x="4220498" y="4976101"/>
              <a:ext cx="1197076" cy="353961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Straight Connector 44"/>
            <p:cNvCxnSpPr/>
            <p:nvPr/>
          </p:nvCxnSpPr>
          <p:spPr bwMode="auto">
            <a:xfrm>
              <a:off x="4222956" y="4976101"/>
              <a:ext cx="1172497" cy="568325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Straight Connector 45"/>
            <p:cNvCxnSpPr/>
            <p:nvPr/>
          </p:nvCxnSpPr>
          <p:spPr bwMode="auto">
            <a:xfrm flipV="1">
              <a:off x="4198377" y="4459472"/>
              <a:ext cx="908025" cy="516629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7" name="Isosceles Triangle 46"/>
            <p:cNvSpPr/>
            <p:nvPr/>
          </p:nvSpPr>
          <p:spPr bwMode="auto">
            <a:xfrm flipV="1">
              <a:off x="4900920" y="4345300"/>
              <a:ext cx="1160207" cy="1437558"/>
            </a:xfrm>
            <a:prstGeom prst="triangle">
              <a:avLst/>
            </a:prstGeom>
            <a:solidFill>
              <a:schemeClr val="bg1"/>
            </a:solidFill>
            <a:ln w="28575" cap="flat" cmpd="sng" algn="ctr">
              <a:solidFill>
                <a:srgbClr val="FFCC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2" name="Straight Connector 51"/>
            <p:cNvCxnSpPr/>
            <p:nvPr/>
          </p:nvCxnSpPr>
          <p:spPr bwMode="auto">
            <a:xfrm>
              <a:off x="4535130" y="4194001"/>
              <a:ext cx="0" cy="52111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55" name="TextBox 54"/>
          <p:cNvSpPr txBox="1"/>
          <p:nvPr/>
        </p:nvSpPr>
        <p:spPr>
          <a:xfrm>
            <a:off x="174523" y="4201009"/>
            <a:ext cx="2035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i="1" dirty="0">
                <a:latin typeface="+mn-lt"/>
              </a:rPr>
              <a:t>spectrum</a:t>
            </a:r>
            <a:r>
              <a:rPr lang="en-US" sz="1800" b="0" dirty="0">
                <a:latin typeface="+mn-lt"/>
              </a:rPr>
              <a:t> = ghost</a:t>
            </a:r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862" y="3169753"/>
            <a:ext cx="876300" cy="1019175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 rot="1061789">
            <a:off x="5973034" y="3477198"/>
            <a:ext cx="20390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i="1" dirty="0">
                <a:latin typeface="+mn-lt"/>
              </a:rPr>
              <a:t>White</a:t>
            </a:r>
            <a:r>
              <a:rPr lang="en-US" sz="1800" b="0" dirty="0">
                <a:latin typeface="+mn-lt"/>
              </a:rPr>
              <a:t> light </a:t>
            </a:r>
          </a:p>
          <a:p>
            <a:r>
              <a:rPr lang="en-US" sz="1800" b="0" dirty="0">
                <a:latin typeface="+mn-lt"/>
              </a:rPr>
              <a:t>has all the colors!</a:t>
            </a:r>
          </a:p>
        </p:txBody>
      </p:sp>
    </p:spTree>
    <p:extLst>
      <p:ext uri="{BB962C8B-B14F-4D97-AF65-F5344CB8AC3E}">
        <p14:creationId xmlns:p14="http://schemas.microsoft.com/office/powerpoint/2010/main" val="620678103"/>
      </p:ext>
    </p:extLst>
  </p:cSld>
  <p:clrMapOvr>
    <a:masterClrMapping/>
  </p:clrMapOvr>
  <p:transition spd="med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7920756D-B18C-47CD-A455-92BE93986A08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48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9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Time and frequency domains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1255713"/>
            <a:ext cx="8255000" cy="1157287"/>
          </a:xfrm>
        </p:spPr>
        <p:txBody>
          <a:bodyPr/>
          <a:lstStyle/>
          <a:p>
            <a:pPr marL="419100" indent="-419100" eaLnBrk="1" hangingPunct="1">
              <a:lnSpc>
                <a:spcPct val="10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lang="en-US" altLang="en-US" sz="2000" dirty="0"/>
              <a:t>Vector spaces of signals have </a:t>
            </a:r>
            <a:r>
              <a:rPr lang="en-US" altLang="en-US" sz="2000" b="1" dirty="0"/>
              <a:t>two</a:t>
            </a:r>
            <a:r>
              <a:rPr lang="en-US" altLang="en-US" sz="2000" dirty="0"/>
              <a:t> important bases </a:t>
            </a:r>
            <a:r>
              <a:rPr lang="en-US" altLang="en-US" sz="1600" dirty="0"/>
              <a:t> (SUIs and sinusoids)</a:t>
            </a:r>
          </a:p>
          <a:p>
            <a:pPr marL="419100" indent="-419100" eaLnBrk="1" hangingPunct="1">
              <a:lnSpc>
                <a:spcPct val="10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lang="en-US" altLang="en-US" sz="2000" dirty="0"/>
              <a:t>And the </a:t>
            </a:r>
            <a:r>
              <a:rPr lang="en-US" altLang="en-US" sz="2000" i="1" dirty="0"/>
              <a:t>representations</a:t>
            </a:r>
            <a:r>
              <a:rPr lang="en-US" altLang="en-US" sz="2000" dirty="0"/>
              <a:t> (coefficients) of signals in these two bases</a:t>
            </a:r>
          </a:p>
          <a:p>
            <a:pPr marL="419100" indent="-419100" eaLnBrk="1" hangingPunct="1">
              <a:lnSpc>
                <a:spcPct val="10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lang="en-US" altLang="en-US" sz="2000" dirty="0"/>
              <a:t>	give us two </a:t>
            </a:r>
            <a:r>
              <a:rPr lang="en-US" altLang="en-US" sz="2000" b="1" dirty="0"/>
              <a:t>domains</a:t>
            </a:r>
          </a:p>
        </p:txBody>
      </p:sp>
      <p:sp>
        <p:nvSpPr>
          <p:cNvPr id="34821" name="Rectangle 4"/>
          <p:cNvSpPr>
            <a:spLocks noChangeArrowheads="1"/>
          </p:cNvSpPr>
          <p:nvPr/>
        </p:nvSpPr>
        <p:spPr bwMode="auto">
          <a:xfrm>
            <a:off x="660400" y="2614613"/>
            <a:ext cx="3606800" cy="155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19100" indent="-4191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buClr>
                <a:srgbClr val="F46300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200" b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domain (axis)</a:t>
            </a:r>
            <a:endParaRPr lang="en-US" altLang="en-US" sz="2400" b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ts val="1200"/>
              </a:spcBef>
              <a:spcAft>
                <a:spcPts val="1200"/>
              </a:spcAft>
              <a:buClr>
                <a:srgbClr val="F46300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400" b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s(t)          s</a:t>
            </a:r>
            <a:r>
              <a:rPr lang="en-US" altLang="en-US" sz="2400" b="0" baseline="-25000">
                <a:solidFill>
                  <a:schemeClr val="accent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</a:t>
            </a:r>
            <a:r>
              <a:rPr lang="en-US" altLang="en-US" sz="2200" b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en-US" sz="2000" b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Clr>
                <a:srgbClr val="F46300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000" b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Basis - </a:t>
            </a:r>
            <a:r>
              <a:rPr lang="en-US" altLang="en-US" sz="20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altLang="en-US" sz="2000" b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hifted </a:t>
            </a:r>
            <a:r>
              <a:rPr lang="en-US" altLang="en-US" sz="20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altLang="en-US" sz="2000" b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nit </a:t>
            </a:r>
            <a:r>
              <a:rPr lang="en-US" altLang="en-US" sz="20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en-US" sz="2000" b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mpulses</a:t>
            </a:r>
          </a:p>
        </p:txBody>
      </p:sp>
      <p:sp>
        <p:nvSpPr>
          <p:cNvPr id="34822" name="Rectangle 5"/>
          <p:cNvSpPr>
            <a:spLocks noChangeArrowheads="1"/>
          </p:cNvSpPr>
          <p:nvPr/>
        </p:nvSpPr>
        <p:spPr bwMode="auto">
          <a:xfrm>
            <a:off x="4902200" y="2614613"/>
            <a:ext cx="3441700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19100" indent="-4191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buClr>
                <a:srgbClr val="F46300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200" b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Frequency domain (axis)</a:t>
            </a:r>
          </a:p>
          <a:p>
            <a:pPr algn="ctr" eaLnBrk="1" hangingPunct="1">
              <a:spcBef>
                <a:spcPts val="1200"/>
              </a:spcBef>
              <a:spcAft>
                <a:spcPts val="1200"/>
              </a:spcAft>
              <a:buClr>
                <a:srgbClr val="F46300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400" b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S(</a:t>
            </a:r>
            <a:r>
              <a:rPr lang="en-US" altLang="en-US" sz="2400" b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</a:t>
            </a:r>
            <a:r>
              <a:rPr lang="en-US" altLang="en-US" sz="2400" b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          S</a:t>
            </a:r>
            <a:r>
              <a:rPr lang="en-US" altLang="en-US" sz="2400" b="0" baseline="-25000">
                <a:solidFill>
                  <a:schemeClr val="accent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</a:t>
            </a:r>
            <a:endParaRPr lang="en-US" altLang="en-US" sz="2400" b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Clr>
                <a:srgbClr val="F46300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000" b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Basis - </a:t>
            </a:r>
            <a:r>
              <a:rPr lang="en-US" altLang="en-US" sz="20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sinusoids</a:t>
            </a:r>
          </a:p>
        </p:txBody>
      </p:sp>
      <p:sp>
        <p:nvSpPr>
          <p:cNvPr id="34823" name="Rectangle 6"/>
          <p:cNvSpPr>
            <a:spLocks noChangeArrowheads="1"/>
          </p:cNvSpPr>
          <p:nvPr/>
        </p:nvSpPr>
        <p:spPr bwMode="auto">
          <a:xfrm>
            <a:off x="711200" y="4305300"/>
            <a:ext cx="6921500" cy="228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19100" indent="-4191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10000"/>
              </a:spcBef>
              <a:buClr>
                <a:srgbClr val="F46300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We use the same letter </a:t>
            </a:r>
            <a:r>
              <a:rPr lang="en-US" altLang="en-US" sz="2000" b="0" i="1" dirty="0">
                <a:latin typeface="Arial" panose="020B0604020202020204" pitchFamily="34" charset="0"/>
                <a:cs typeface="Arial" panose="020B0604020202020204" pitchFamily="34" charset="0"/>
              </a:rPr>
              <a:t>capitalized</a:t>
            </a:r>
            <a:r>
              <a:rPr lang="en-US" alt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 to stress that these are the same signal, just different representations</a:t>
            </a:r>
          </a:p>
          <a:p>
            <a:pPr eaLnBrk="1" hangingPunct="1">
              <a:spcBef>
                <a:spcPts val="1200"/>
              </a:spcBef>
              <a:buClr>
                <a:srgbClr val="F46300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000" b="0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go between the representations :</a:t>
            </a:r>
          </a:p>
          <a:p>
            <a:pPr eaLnBrk="1" hangingPunct="1">
              <a:spcBef>
                <a:spcPct val="10000"/>
              </a:spcBef>
              <a:buClr>
                <a:srgbClr val="F46300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000" b="0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analog signals - Fourier Transform  FT/</a:t>
            </a:r>
            <a:r>
              <a:rPr lang="en-US" altLang="en-US" sz="2000" b="0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iFT</a:t>
            </a:r>
            <a:endParaRPr lang="en-US" altLang="en-US" sz="2000" b="0" dirty="0">
              <a:solidFill>
                <a:srgbClr val="FF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10000"/>
              </a:spcBef>
              <a:buClr>
                <a:srgbClr val="F46300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000" b="0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digital signals - Discrete Fourier Transform DFT/</a:t>
            </a:r>
            <a:r>
              <a:rPr lang="en-US" altLang="en-US" sz="2000" b="0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iDFT</a:t>
            </a:r>
            <a:endParaRPr lang="en-US" altLang="en-US" sz="2000" b="0" dirty="0">
              <a:solidFill>
                <a:srgbClr val="FF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600"/>
              </a:spcBef>
              <a:buClr>
                <a:srgbClr val="F46300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There is a </a:t>
            </a:r>
            <a:r>
              <a:rPr lang="en-US" altLang="en-US" sz="1800" b="0" i="1" dirty="0">
                <a:latin typeface="Arial" panose="020B0604020202020204" pitchFamily="34" charset="0"/>
                <a:cs typeface="Arial" panose="020B0604020202020204" pitchFamily="34" charset="0"/>
              </a:rPr>
              <a:t>fast</a:t>
            </a:r>
            <a:r>
              <a:rPr lang="en-US" alt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 algorithm for the DFT/</a:t>
            </a:r>
            <a:r>
              <a:rPr lang="en-US" altLang="en-US" sz="1800" b="0" dirty="0" err="1">
                <a:latin typeface="Arial" panose="020B0604020202020204" pitchFamily="34" charset="0"/>
                <a:cs typeface="Arial" panose="020B0604020202020204" pitchFamily="34" charset="0"/>
              </a:rPr>
              <a:t>iDFT</a:t>
            </a:r>
            <a:r>
              <a:rPr lang="en-US" alt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 called the FFT</a:t>
            </a:r>
          </a:p>
        </p:txBody>
      </p:sp>
    </p:spTree>
  </p:cSld>
  <p:clrMapOvr>
    <a:masterClrMapping/>
  </p:clrMapOvr>
  <p:transition spd="med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Signals - recap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595" y="1425677"/>
            <a:ext cx="8475405" cy="492596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So, we now have to backtrack</a:t>
            </a:r>
          </a:p>
          <a:p>
            <a:pPr marL="0" indent="0" defTabSz="461963">
              <a:buNone/>
            </a:pPr>
            <a:r>
              <a:rPr lang="en-US" dirty="0"/>
              <a:t>The definitions of a signal as a function or sequence of time</a:t>
            </a:r>
          </a:p>
          <a:p>
            <a:pPr marL="0" indent="0" defTabSz="461963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	are actually merely the representations of the signal</a:t>
            </a:r>
          </a:p>
          <a:p>
            <a:pPr marL="0" indent="0" defTabSz="461963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		in the </a:t>
            </a:r>
            <a:r>
              <a:rPr lang="en-US" i="1" dirty="0"/>
              <a:t>time domain</a:t>
            </a:r>
          </a:p>
          <a:p>
            <a:pPr marL="0" indent="0" defTabSz="461963">
              <a:buNone/>
            </a:pPr>
            <a:r>
              <a:rPr lang="en-US" dirty="0"/>
              <a:t>The signal also has a </a:t>
            </a:r>
            <a:r>
              <a:rPr lang="en-US" i="1" dirty="0"/>
              <a:t>frequency domain </a:t>
            </a:r>
            <a:r>
              <a:rPr lang="en-US" dirty="0"/>
              <a:t>representation</a:t>
            </a:r>
          </a:p>
          <a:p>
            <a:pPr marL="0" indent="0" defTabSz="461963">
              <a:buNone/>
            </a:pPr>
            <a:r>
              <a:rPr lang="en-US" dirty="0"/>
              <a:t>The signal is </a:t>
            </a:r>
            <a:r>
              <a:rPr lang="en-US" i="1" dirty="0"/>
              <a:t>more</a:t>
            </a:r>
            <a:r>
              <a:rPr lang="en-US" dirty="0"/>
              <a:t> than just its representation!</a:t>
            </a:r>
          </a:p>
          <a:p>
            <a:pPr marL="0" indent="0" defTabSz="461963">
              <a:buNone/>
            </a:pPr>
            <a:endParaRPr lang="en-US" dirty="0"/>
          </a:p>
          <a:p>
            <a:pPr marL="0" indent="0" defTabSz="461963">
              <a:buNone/>
            </a:pPr>
            <a:r>
              <a:rPr lang="en-US" dirty="0"/>
              <a:t>DSP is the art of working in both domains</a:t>
            </a:r>
          </a:p>
          <a:p>
            <a:pPr defTabSz="461963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some processing is easier in the time domain</a:t>
            </a:r>
          </a:p>
          <a:p>
            <a:pPr defTabSz="461963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some processing is easier in the frequency domain</a:t>
            </a:r>
          </a:p>
          <a:p>
            <a:pPr marL="0" indent="0" defTabSz="461963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and we will have to go back and forth using the Fourier Transform</a:t>
            </a:r>
          </a:p>
          <a:p>
            <a:pPr marL="0" indent="0" defTabSz="461963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49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453675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did I write this book?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85900"/>
            <a:ext cx="8088924" cy="4994031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/>
              <a:t>The book started in a course I gave back in 1996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dirty="0"/>
              <a:t>Until DSPCSP only engineering students learned DSP</a:t>
            </a:r>
          </a:p>
          <a:p>
            <a:pPr marL="0" indent="0" defTabSz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	and DSP is mostly programming!</a:t>
            </a:r>
          </a:p>
          <a:p>
            <a:pPr marL="0" indent="0" defTabSz="45720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dirty="0"/>
              <a:t>Engineering students understood DSP</a:t>
            </a:r>
          </a:p>
          <a:p>
            <a:pPr marL="0" indent="0" defTabSz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	but not algorithms and not how to program</a:t>
            </a:r>
          </a:p>
          <a:p>
            <a:pPr marL="0" indent="0" defTabSz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		</a:t>
            </a:r>
            <a:r>
              <a:rPr lang="en-US" sz="1800" dirty="0"/>
              <a:t>(one well-known DSP book by an Israeli author</a:t>
            </a:r>
          </a:p>
          <a:p>
            <a:pPr marL="0" indent="0" defTabSz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/>
              <a:t>			apologizes for introducing the FFT algorithm!)</a:t>
            </a:r>
          </a:p>
          <a:p>
            <a:pPr marL="0" indent="0" defTabSz="45720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dirty="0"/>
              <a:t>Computer Science students knew algorithms and programming</a:t>
            </a:r>
          </a:p>
          <a:p>
            <a:pPr marL="0" indent="0" defTabSz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	but the existing books were incomprehensible to them</a:t>
            </a:r>
          </a:p>
          <a:p>
            <a:pPr marL="0" indent="0" defTabSz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		</a:t>
            </a:r>
            <a:r>
              <a:rPr lang="en-US" sz="1800" dirty="0"/>
              <a:t>(and its not just the strange usage of j = √-1</a:t>
            </a:r>
          </a:p>
          <a:p>
            <a:pPr marL="0" indent="0" defTabSz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/>
              <a:t>			it is the whole mindset)</a:t>
            </a:r>
          </a:p>
          <a:p>
            <a:pPr marL="0" indent="0" defTabSz="45720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dirty="0"/>
              <a:t>This book and course bridges the gap!</a:t>
            </a:r>
          </a:p>
          <a:p>
            <a:pPr marL="0" indent="0" defTabSz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	and there are now many more books like it </a:t>
            </a:r>
            <a:r>
              <a:rPr lang="en-US" sz="1800" dirty="0"/>
              <a:t>(but not as good </a:t>
            </a:r>
            <a:r>
              <a:rPr lang="en-US" sz="1800" dirty="0">
                <a:sym typeface="Wingdings" panose="05000000000000000000" pitchFamily="2" charset="2"/>
              </a:rPr>
              <a:t>)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4266147"/>
      </p:ext>
    </p:extLst>
  </p:cSld>
  <p:clrMapOvr>
    <a:masterClrMapping/>
  </p:clrMapOvr>
  <p:transition spd="med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Simplest case – a sinusoid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08100"/>
            <a:ext cx="7772400" cy="4799013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We can now see the two representations using </a:t>
            </a:r>
            <a:r>
              <a:rPr lang="en-US" sz="2000" i="1" dirty="0"/>
              <a:t>regular</a:t>
            </a:r>
            <a:r>
              <a:rPr lang="en-US" sz="2000" dirty="0"/>
              <a:t> frequency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000" dirty="0"/>
              <a:t>For an analog sinusoid s(t) = A sin(2</a:t>
            </a:r>
            <a:r>
              <a:rPr lang="el-GR" sz="2000" dirty="0"/>
              <a:t>π</a:t>
            </a:r>
            <a:r>
              <a:rPr lang="en-US" sz="2000" dirty="0"/>
              <a:t> f</a:t>
            </a:r>
            <a:r>
              <a:rPr lang="en-US" sz="2000" b="1" baseline="-25000" dirty="0"/>
              <a:t>0</a:t>
            </a:r>
            <a:r>
              <a:rPr lang="en-US" sz="2000" dirty="0"/>
              <a:t> t)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       time domain		frequency domain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For a digital sinusoid	</a:t>
            </a:r>
            <a:r>
              <a:rPr lang="en-US" sz="2400" dirty="0"/>
              <a:t> </a:t>
            </a:r>
            <a:r>
              <a:rPr lang="en-US" sz="2400" dirty="0" err="1"/>
              <a:t>s</a:t>
            </a:r>
            <a:r>
              <a:rPr lang="en-US" sz="2400" b="1" baseline="-25000" dirty="0" err="1"/>
              <a:t>n</a:t>
            </a:r>
            <a:r>
              <a:rPr lang="en-US" sz="2400" dirty="0"/>
              <a:t> = A sin(2</a:t>
            </a:r>
            <a:r>
              <a:rPr lang="el-GR" sz="2400" dirty="0"/>
              <a:t>π</a:t>
            </a:r>
            <a:r>
              <a:rPr lang="en-US" sz="2400" dirty="0"/>
              <a:t> k</a:t>
            </a:r>
            <a:r>
              <a:rPr lang="en-US" sz="2400" b="1" baseline="-25000" dirty="0"/>
              <a:t>0</a:t>
            </a:r>
            <a:r>
              <a:rPr lang="en-US" sz="2400" dirty="0"/>
              <a:t> n)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      time domain			frequency domain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50</a:t>
            </a:fld>
            <a:endParaRPr lang="en-US" altLang="en-US"/>
          </a:p>
        </p:txBody>
      </p:sp>
      <p:grpSp>
        <p:nvGrpSpPr>
          <p:cNvPr id="31" name="Group 30"/>
          <p:cNvGrpSpPr/>
          <p:nvPr/>
        </p:nvGrpSpPr>
        <p:grpSpPr>
          <a:xfrm>
            <a:off x="685800" y="2248570"/>
            <a:ext cx="6524971" cy="3721224"/>
            <a:chOff x="685800" y="2065690"/>
            <a:chExt cx="6524971" cy="372122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9792" y="2487559"/>
              <a:ext cx="2762250" cy="648929"/>
            </a:xfrm>
            <a:prstGeom prst="rect">
              <a:avLst/>
            </a:prstGeom>
          </p:spPr>
        </p:pic>
        <p:cxnSp>
          <p:nvCxnSpPr>
            <p:cNvPr id="6" name="Straight Arrow Connector 5"/>
            <p:cNvCxnSpPr/>
            <p:nvPr/>
          </p:nvCxnSpPr>
          <p:spPr bwMode="auto">
            <a:xfrm flipV="1">
              <a:off x="4532671" y="2438403"/>
              <a:ext cx="0" cy="717755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7" name="Straight Arrow Connector 6"/>
            <p:cNvCxnSpPr/>
            <p:nvPr/>
          </p:nvCxnSpPr>
          <p:spPr bwMode="auto">
            <a:xfrm>
              <a:off x="4519100" y="3156158"/>
              <a:ext cx="2422473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 flipH="1">
              <a:off x="5476568" y="2566222"/>
              <a:ext cx="9832" cy="6096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" name="TextBox 11"/>
            <p:cNvSpPr txBox="1"/>
            <p:nvPr/>
          </p:nvSpPr>
          <p:spPr>
            <a:xfrm>
              <a:off x="6926902" y="2971492"/>
              <a:ext cx="2654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f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281613" y="3097160"/>
              <a:ext cx="4800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f</a:t>
              </a:r>
              <a:r>
                <a:rPr lang="en-US" sz="1800" baseline="-25000" dirty="0"/>
                <a:t>0</a:t>
              </a:r>
            </a:p>
          </p:txBody>
        </p:sp>
        <p:cxnSp>
          <p:nvCxnSpPr>
            <p:cNvPr id="15" name="Straight Connector 14"/>
            <p:cNvCxnSpPr/>
            <p:nvPr/>
          </p:nvCxnSpPr>
          <p:spPr bwMode="auto">
            <a:xfrm>
              <a:off x="909792" y="2821856"/>
              <a:ext cx="276225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9792" y="4748979"/>
              <a:ext cx="2738130" cy="767377"/>
            </a:xfrm>
            <a:prstGeom prst="rect">
              <a:avLst/>
            </a:prstGeom>
          </p:spPr>
        </p:pic>
        <p:cxnSp>
          <p:nvCxnSpPr>
            <p:cNvPr id="18" name="Straight Arrow Connector 17"/>
            <p:cNvCxnSpPr/>
            <p:nvPr/>
          </p:nvCxnSpPr>
          <p:spPr bwMode="auto">
            <a:xfrm flipV="1">
              <a:off x="4551069" y="4704946"/>
              <a:ext cx="0" cy="717755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9" name="Straight Arrow Connector 18"/>
            <p:cNvCxnSpPr/>
            <p:nvPr/>
          </p:nvCxnSpPr>
          <p:spPr bwMode="auto">
            <a:xfrm>
              <a:off x="4537498" y="5422701"/>
              <a:ext cx="2422473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 flipH="1">
              <a:off x="5494966" y="4832765"/>
              <a:ext cx="9832" cy="6096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1" name="TextBox 20"/>
            <p:cNvSpPr txBox="1"/>
            <p:nvPr/>
          </p:nvSpPr>
          <p:spPr>
            <a:xfrm>
              <a:off x="6945300" y="5238035"/>
              <a:ext cx="2654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k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332926" y="5417582"/>
              <a:ext cx="4800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k</a:t>
              </a:r>
              <a:r>
                <a:rPr lang="en-US" sz="1800" baseline="-25000" dirty="0"/>
                <a:t>0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290540" y="2141946"/>
              <a:ext cx="7174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S(f)</a:t>
              </a:r>
            </a:p>
          </p:txBody>
        </p:sp>
        <p:cxnSp>
          <p:nvCxnSpPr>
            <p:cNvPr id="24" name="Straight Arrow Connector 23"/>
            <p:cNvCxnSpPr/>
            <p:nvPr/>
          </p:nvCxnSpPr>
          <p:spPr bwMode="auto">
            <a:xfrm flipV="1">
              <a:off x="909792" y="2326612"/>
              <a:ext cx="0" cy="495245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6" name="TextBox 25"/>
            <p:cNvSpPr txBox="1"/>
            <p:nvPr/>
          </p:nvSpPr>
          <p:spPr>
            <a:xfrm>
              <a:off x="685800" y="2065690"/>
              <a:ext cx="7174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s(t)</a:t>
              </a:r>
            </a:p>
          </p:txBody>
        </p:sp>
        <p:cxnSp>
          <p:nvCxnSpPr>
            <p:cNvPr id="27" name="Straight Connector 26"/>
            <p:cNvCxnSpPr/>
            <p:nvPr/>
          </p:nvCxnSpPr>
          <p:spPr bwMode="auto">
            <a:xfrm>
              <a:off x="909792" y="5128745"/>
              <a:ext cx="276225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Arrow Connector 27"/>
            <p:cNvCxnSpPr/>
            <p:nvPr/>
          </p:nvCxnSpPr>
          <p:spPr bwMode="auto">
            <a:xfrm flipV="1">
              <a:off x="909792" y="4633501"/>
              <a:ext cx="0" cy="495245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9" name="TextBox 28"/>
            <p:cNvSpPr txBox="1"/>
            <p:nvPr/>
          </p:nvSpPr>
          <p:spPr>
            <a:xfrm>
              <a:off x="754626" y="4281476"/>
              <a:ext cx="7174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err="1"/>
                <a:t>s</a:t>
              </a:r>
              <a:r>
                <a:rPr lang="en-US" sz="1800" baseline="-25000" dirty="0" err="1"/>
                <a:t>n</a:t>
              </a:r>
              <a:endParaRPr lang="en-US" sz="1800" baseline="-250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432810" y="4389478"/>
              <a:ext cx="4808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err="1"/>
                <a:t>S</a:t>
              </a:r>
              <a:r>
                <a:rPr lang="en-US" sz="1800" baseline="-25000" dirty="0" err="1"/>
                <a:t>k</a:t>
              </a:r>
              <a:endParaRPr lang="en-US" sz="1800" baseline="-25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57201814"/>
      </p:ext>
    </p:extLst>
  </p:cSld>
  <p:clrMapOvr>
    <a:masterClrMapping/>
  </p:clrMapOvr>
  <p:transition spd="med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Simplest case – a sinusoid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08100"/>
            <a:ext cx="7772400" cy="4799013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We can now see the two representations using </a:t>
            </a:r>
            <a:r>
              <a:rPr lang="en-US" sz="2000" i="1" dirty="0"/>
              <a:t>angular </a:t>
            </a:r>
            <a:r>
              <a:rPr lang="en-US" sz="2000" dirty="0"/>
              <a:t>frequency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000" dirty="0"/>
              <a:t>For an analog sinusoid s(t) = A sin(</a:t>
            </a:r>
            <a:r>
              <a:rPr lang="el-GR" sz="2000" dirty="0"/>
              <a:t>ω</a:t>
            </a:r>
            <a:r>
              <a:rPr lang="en-US" sz="2000" b="1" baseline="-25000" dirty="0"/>
              <a:t>0</a:t>
            </a:r>
            <a:r>
              <a:rPr lang="en-US" sz="2000" dirty="0"/>
              <a:t> t)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       time domain		frequency domain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dirty="0"/>
              <a:t>For a digital sinusoid	</a:t>
            </a:r>
            <a:r>
              <a:rPr lang="en-US" sz="2400" dirty="0"/>
              <a:t> </a:t>
            </a:r>
            <a:r>
              <a:rPr lang="en-US" sz="2400" dirty="0" err="1"/>
              <a:t>s</a:t>
            </a:r>
            <a:r>
              <a:rPr lang="en-US" sz="2400" b="1" baseline="-25000" dirty="0" err="1"/>
              <a:t>n</a:t>
            </a:r>
            <a:r>
              <a:rPr lang="en-US" sz="2400" dirty="0"/>
              <a:t> = A sin(</a:t>
            </a:r>
            <a:r>
              <a:rPr lang="el-GR" sz="2400" dirty="0"/>
              <a:t>ω</a:t>
            </a:r>
            <a:r>
              <a:rPr lang="en-US" sz="2400" b="1" baseline="-25000" dirty="0"/>
              <a:t>0</a:t>
            </a:r>
            <a:r>
              <a:rPr lang="en-US" sz="2400" dirty="0"/>
              <a:t> n)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      time domain			frequency domain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51</a:t>
            </a:fld>
            <a:endParaRPr lang="en-US" altLang="en-US"/>
          </a:p>
        </p:txBody>
      </p:sp>
      <p:grpSp>
        <p:nvGrpSpPr>
          <p:cNvPr id="14" name="Group 13"/>
          <p:cNvGrpSpPr/>
          <p:nvPr/>
        </p:nvGrpSpPr>
        <p:grpSpPr>
          <a:xfrm>
            <a:off x="685800" y="2065690"/>
            <a:ext cx="6506573" cy="3657312"/>
            <a:chOff x="685800" y="2065690"/>
            <a:chExt cx="6506573" cy="365731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9792" y="2467893"/>
              <a:ext cx="2762250" cy="648929"/>
            </a:xfrm>
            <a:prstGeom prst="rect">
              <a:avLst/>
            </a:prstGeom>
          </p:spPr>
        </p:pic>
        <p:cxnSp>
          <p:nvCxnSpPr>
            <p:cNvPr id="6" name="Straight Arrow Connector 5"/>
            <p:cNvCxnSpPr/>
            <p:nvPr/>
          </p:nvCxnSpPr>
          <p:spPr bwMode="auto">
            <a:xfrm flipV="1">
              <a:off x="4532671" y="2418737"/>
              <a:ext cx="0" cy="717755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7" name="Straight Arrow Connector 6"/>
            <p:cNvCxnSpPr/>
            <p:nvPr/>
          </p:nvCxnSpPr>
          <p:spPr bwMode="auto">
            <a:xfrm>
              <a:off x="4519100" y="3136492"/>
              <a:ext cx="2422473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 flipH="1">
              <a:off x="5476568" y="2546556"/>
              <a:ext cx="9832" cy="6096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" name="TextBox 11"/>
            <p:cNvSpPr txBox="1"/>
            <p:nvPr/>
          </p:nvSpPr>
          <p:spPr>
            <a:xfrm>
              <a:off x="6926902" y="2951826"/>
              <a:ext cx="2654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800" dirty="0"/>
                <a:t>ω</a:t>
              </a:r>
              <a:endParaRPr lang="en-US" sz="18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281613" y="3077494"/>
              <a:ext cx="5314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800" dirty="0"/>
                <a:t>ω</a:t>
              </a:r>
              <a:r>
                <a:rPr lang="en-US" sz="1800" baseline="-25000" dirty="0"/>
                <a:t>0</a:t>
              </a:r>
            </a:p>
          </p:txBody>
        </p:sp>
        <p:cxnSp>
          <p:nvCxnSpPr>
            <p:cNvPr id="15" name="Straight Connector 14"/>
            <p:cNvCxnSpPr/>
            <p:nvPr/>
          </p:nvCxnSpPr>
          <p:spPr bwMode="auto">
            <a:xfrm>
              <a:off x="909792" y="2802190"/>
              <a:ext cx="276225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9792" y="4699820"/>
              <a:ext cx="2738130" cy="767377"/>
            </a:xfrm>
            <a:prstGeom prst="rect">
              <a:avLst/>
            </a:prstGeom>
          </p:spPr>
        </p:pic>
        <p:cxnSp>
          <p:nvCxnSpPr>
            <p:cNvPr id="18" name="Straight Arrow Connector 17"/>
            <p:cNvCxnSpPr/>
            <p:nvPr/>
          </p:nvCxnSpPr>
          <p:spPr bwMode="auto">
            <a:xfrm flipV="1">
              <a:off x="4551069" y="4704947"/>
              <a:ext cx="0" cy="717755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9" name="Straight Arrow Connector 18"/>
            <p:cNvCxnSpPr/>
            <p:nvPr/>
          </p:nvCxnSpPr>
          <p:spPr bwMode="auto">
            <a:xfrm>
              <a:off x="4537498" y="5422702"/>
              <a:ext cx="2422473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 flipH="1">
              <a:off x="5494966" y="4832766"/>
              <a:ext cx="9832" cy="6096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3" name="TextBox 22"/>
            <p:cNvSpPr txBox="1"/>
            <p:nvPr/>
          </p:nvSpPr>
          <p:spPr>
            <a:xfrm>
              <a:off x="6892489" y="5228002"/>
              <a:ext cx="2654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800" dirty="0"/>
                <a:t>ω</a:t>
              </a:r>
              <a:endParaRPr lang="en-US" sz="18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247200" y="5353670"/>
              <a:ext cx="5314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800" dirty="0"/>
                <a:t>ω</a:t>
              </a:r>
              <a:r>
                <a:rPr lang="en-US" sz="1800" baseline="-25000" dirty="0"/>
                <a:t>0</a:t>
              </a:r>
            </a:p>
          </p:txBody>
        </p:sp>
        <p:cxnSp>
          <p:nvCxnSpPr>
            <p:cNvPr id="25" name="Straight Connector 24"/>
            <p:cNvCxnSpPr/>
            <p:nvPr/>
          </p:nvCxnSpPr>
          <p:spPr bwMode="auto">
            <a:xfrm>
              <a:off x="885672" y="5127523"/>
              <a:ext cx="276225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Straight Arrow Connector 8"/>
            <p:cNvCxnSpPr/>
            <p:nvPr/>
          </p:nvCxnSpPr>
          <p:spPr bwMode="auto">
            <a:xfrm>
              <a:off x="3618271" y="2802190"/>
              <a:ext cx="83267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6" name="TextBox 25"/>
            <p:cNvSpPr txBox="1"/>
            <p:nvPr/>
          </p:nvSpPr>
          <p:spPr>
            <a:xfrm>
              <a:off x="3677802" y="2608743"/>
              <a:ext cx="2654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t</a:t>
              </a:r>
            </a:p>
          </p:txBody>
        </p:sp>
        <p:cxnSp>
          <p:nvCxnSpPr>
            <p:cNvPr id="27" name="Straight Arrow Connector 26"/>
            <p:cNvCxnSpPr/>
            <p:nvPr/>
          </p:nvCxnSpPr>
          <p:spPr bwMode="auto">
            <a:xfrm>
              <a:off x="3621766" y="5126472"/>
              <a:ext cx="83267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8" name="TextBox 27"/>
            <p:cNvSpPr txBox="1"/>
            <p:nvPr/>
          </p:nvSpPr>
          <p:spPr>
            <a:xfrm>
              <a:off x="3681297" y="4933025"/>
              <a:ext cx="2654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n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290540" y="2141946"/>
              <a:ext cx="7174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S(f)</a:t>
              </a:r>
            </a:p>
          </p:txBody>
        </p:sp>
        <p:cxnSp>
          <p:nvCxnSpPr>
            <p:cNvPr id="30" name="Straight Arrow Connector 29"/>
            <p:cNvCxnSpPr/>
            <p:nvPr/>
          </p:nvCxnSpPr>
          <p:spPr bwMode="auto">
            <a:xfrm flipV="1">
              <a:off x="909792" y="2326612"/>
              <a:ext cx="0" cy="495245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1" name="TextBox 30"/>
            <p:cNvSpPr txBox="1"/>
            <p:nvPr/>
          </p:nvSpPr>
          <p:spPr>
            <a:xfrm>
              <a:off x="685800" y="2065690"/>
              <a:ext cx="7174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s(t)</a:t>
              </a:r>
            </a:p>
          </p:txBody>
        </p:sp>
        <p:cxnSp>
          <p:nvCxnSpPr>
            <p:cNvPr id="32" name="Straight Arrow Connector 31"/>
            <p:cNvCxnSpPr/>
            <p:nvPr/>
          </p:nvCxnSpPr>
          <p:spPr bwMode="auto">
            <a:xfrm flipV="1">
              <a:off x="909792" y="4633501"/>
              <a:ext cx="0" cy="495245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3" name="TextBox 32"/>
            <p:cNvSpPr txBox="1"/>
            <p:nvPr/>
          </p:nvSpPr>
          <p:spPr>
            <a:xfrm>
              <a:off x="754626" y="4281476"/>
              <a:ext cx="7174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err="1"/>
                <a:t>s</a:t>
              </a:r>
              <a:r>
                <a:rPr lang="en-US" sz="1800" baseline="-25000" dirty="0" err="1"/>
                <a:t>n</a:t>
              </a:r>
              <a:endParaRPr lang="en-US" sz="1800" baseline="-25000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432810" y="4389478"/>
              <a:ext cx="3548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18017172"/>
      </p:ext>
    </p:extLst>
  </p:cSld>
  <p:clrMapOvr>
    <a:masterClrMapping/>
  </p:clrMapOvr>
  <p:transition spd="med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DC component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1308100"/>
            <a:ext cx="8251723" cy="4799013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The DC component is the spectral component </a:t>
            </a:r>
          </a:p>
          <a:p>
            <a:pPr marL="0" indent="0" defTabSz="461963">
              <a:buNone/>
            </a:pPr>
            <a:r>
              <a:rPr lang="en-US" sz="2000" dirty="0"/>
              <a:t>	at zero frequency   S(0) or S</a:t>
            </a:r>
            <a:r>
              <a:rPr lang="en-US" sz="2000" b="1" baseline="-25000" dirty="0"/>
              <a:t>0   </a:t>
            </a:r>
            <a:r>
              <a:rPr lang="en-US" sz="1800" dirty="0"/>
              <a:t>(either regular or angular frequency)</a:t>
            </a:r>
          </a:p>
          <a:p>
            <a:pPr marL="0" indent="0" defTabSz="461963">
              <a:buNone/>
            </a:pPr>
            <a:r>
              <a:rPr lang="en-US" sz="2800" dirty="0"/>
              <a:t>				s(t) = 1 + sin(</a:t>
            </a:r>
            <a:r>
              <a:rPr lang="el-GR" sz="2800" dirty="0"/>
              <a:t>ω</a:t>
            </a:r>
            <a:r>
              <a:rPr lang="en-US" sz="2800" b="1" baseline="-25000" dirty="0"/>
              <a:t>0</a:t>
            </a:r>
            <a:r>
              <a:rPr lang="en-US" sz="2800" dirty="0"/>
              <a:t> t)</a:t>
            </a:r>
          </a:p>
          <a:p>
            <a:pPr marL="0" indent="0" defTabSz="461963">
              <a:buNone/>
            </a:pPr>
            <a:endParaRPr lang="en-US" sz="2000" b="1" baseline="-25000" dirty="0"/>
          </a:p>
          <a:p>
            <a:pPr marL="0" indent="0" defTabSz="461963">
              <a:buNone/>
            </a:pPr>
            <a:endParaRPr lang="en-US" sz="2000" b="1" baseline="-25000" dirty="0"/>
          </a:p>
          <a:p>
            <a:pPr marL="0" indent="0" defTabSz="461963">
              <a:buNone/>
            </a:pPr>
            <a:endParaRPr lang="en-US" sz="2000" b="1" baseline="-25000" dirty="0"/>
          </a:p>
          <a:p>
            <a:pPr marL="0" indent="0" defTabSz="461963">
              <a:buNone/>
            </a:pPr>
            <a:endParaRPr lang="en-US" sz="2000" b="1" baseline="-25000" dirty="0"/>
          </a:p>
          <a:p>
            <a:pPr marL="0" indent="0" defTabSz="461963">
              <a:buNone/>
            </a:pPr>
            <a:endParaRPr lang="en-US" sz="2000" b="1" baseline="-25000" dirty="0"/>
          </a:p>
          <a:p>
            <a:pPr marL="0" indent="0" defTabSz="461963">
              <a:buNone/>
            </a:pPr>
            <a:r>
              <a:rPr lang="en-US" sz="2000" dirty="0"/>
              <a:t>	        time domain 			       frequency domain</a:t>
            </a:r>
          </a:p>
          <a:p>
            <a:pPr marL="0" indent="0" defTabSz="461963">
              <a:buNone/>
            </a:pPr>
            <a:endParaRPr lang="en-US" sz="2000" dirty="0"/>
          </a:p>
          <a:p>
            <a:pPr marL="0" indent="0" defTabSz="461963">
              <a:buNone/>
            </a:pPr>
            <a:r>
              <a:rPr lang="en-US" sz="2000" dirty="0"/>
              <a:t>So we can give two interpretations to the DC component:</a:t>
            </a:r>
          </a:p>
          <a:p>
            <a:pPr marL="0" indent="0" defTabSz="461963">
              <a:buNone/>
            </a:pPr>
            <a:r>
              <a:rPr lang="en-US" sz="2000" dirty="0"/>
              <a:t>TIME DOMAIN INTERPRETATION : the average value of s(t) or </a:t>
            </a:r>
            <a:r>
              <a:rPr lang="en-US" sz="2000" dirty="0" err="1"/>
              <a:t>s</a:t>
            </a:r>
            <a:r>
              <a:rPr lang="en-US" sz="2000" b="1" baseline="-25000" dirty="0" err="1"/>
              <a:t>n</a:t>
            </a:r>
            <a:endParaRPr lang="en-US" sz="2000" b="1" baseline="-25000" dirty="0"/>
          </a:p>
          <a:p>
            <a:pPr marL="0" indent="0" defTabSz="461963">
              <a:buNone/>
            </a:pPr>
            <a:r>
              <a:rPr lang="en-US" sz="2000" dirty="0"/>
              <a:t>FREQUENCY DOMAIN INTERPRETATION : the value of S(0) or S</a:t>
            </a:r>
            <a:r>
              <a:rPr lang="en-US" sz="2000" b="1" baseline="-25000" dirty="0"/>
              <a:t>0</a:t>
            </a:r>
          </a:p>
          <a:p>
            <a:pPr marL="0" indent="0" defTabSz="461963">
              <a:buNone/>
            </a:pPr>
            <a:endParaRPr lang="en-US" sz="2000" b="1" baseline="-2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52</a:t>
            </a:fld>
            <a:endParaRPr lang="en-US" altLang="en-US"/>
          </a:p>
        </p:txBody>
      </p:sp>
      <p:grpSp>
        <p:nvGrpSpPr>
          <p:cNvPr id="22" name="Group 21"/>
          <p:cNvGrpSpPr/>
          <p:nvPr/>
        </p:nvGrpSpPr>
        <p:grpSpPr>
          <a:xfrm>
            <a:off x="996758" y="2533836"/>
            <a:ext cx="6498758" cy="1546601"/>
            <a:chOff x="919758" y="2735961"/>
            <a:chExt cx="6498758" cy="154660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35935" y="3303629"/>
              <a:ext cx="2762250" cy="648929"/>
            </a:xfrm>
            <a:prstGeom prst="rect">
              <a:avLst/>
            </a:prstGeom>
          </p:spPr>
        </p:pic>
        <p:cxnSp>
          <p:nvCxnSpPr>
            <p:cNvPr id="6" name="Straight Arrow Connector 5"/>
            <p:cNvCxnSpPr/>
            <p:nvPr/>
          </p:nvCxnSpPr>
          <p:spPr bwMode="auto">
            <a:xfrm flipV="1">
              <a:off x="4758814" y="3027532"/>
              <a:ext cx="0" cy="955332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7" name="Straight Arrow Connector 6"/>
            <p:cNvCxnSpPr/>
            <p:nvPr/>
          </p:nvCxnSpPr>
          <p:spPr bwMode="auto">
            <a:xfrm>
              <a:off x="4745243" y="3972228"/>
              <a:ext cx="2422473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 flipH="1">
              <a:off x="5702711" y="3382292"/>
              <a:ext cx="9832" cy="6096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" name="TextBox 8"/>
            <p:cNvSpPr txBox="1"/>
            <p:nvPr/>
          </p:nvSpPr>
          <p:spPr>
            <a:xfrm>
              <a:off x="7153045" y="3787562"/>
              <a:ext cx="2654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800" dirty="0"/>
                <a:t>ω</a:t>
              </a:r>
              <a:endParaRPr lang="en-US" sz="18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507756" y="3913230"/>
              <a:ext cx="5314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800" dirty="0"/>
                <a:t>ω</a:t>
              </a:r>
              <a:r>
                <a:rPr lang="en-US" sz="1800" baseline="-25000" dirty="0"/>
                <a:t>0</a:t>
              </a:r>
            </a:p>
          </p:txBody>
        </p:sp>
        <p:cxnSp>
          <p:nvCxnSpPr>
            <p:cNvPr id="11" name="Straight Connector 10"/>
            <p:cNvCxnSpPr/>
            <p:nvPr/>
          </p:nvCxnSpPr>
          <p:spPr bwMode="auto">
            <a:xfrm>
              <a:off x="1135935" y="4041048"/>
              <a:ext cx="276225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Arrow Connector 11"/>
            <p:cNvCxnSpPr/>
            <p:nvPr/>
          </p:nvCxnSpPr>
          <p:spPr bwMode="auto">
            <a:xfrm>
              <a:off x="3844414" y="4031217"/>
              <a:ext cx="83267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3" name="TextBox 12"/>
            <p:cNvSpPr txBox="1"/>
            <p:nvPr/>
          </p:nvSpPr>
          <p:spPr>
            <a:xfrm>
              <a:off x="3903945" y="3847601"/>
              <a:ext cx="2654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t</a:t>
              </a:r>
            </a:p>
          </p:txBody>
        </p:sp>
        <p:cxnSp>
          <p:nvCxnSpPr>
            <p:cNvPr id="14" name="Straight Connector 13"/>
            <p:cNvCxnSpPr/>
            <p:nvPr/>
          </p:nvCxnSpPr>
          <p:spPr bwMode="auto">
            <a:xfrm flipH="1">
              <a:off x="4753898" y="3382292"/>
              <a:ext cx="9832" cy="6096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" name="TextBox 14"/>
            <p:cNvSpPr txBox="1"/>
            <p:nvPr/>
          </p:nvSpPr>
          <p:spPr>
            <a:xfrm>
              <a:off x="4606608" y="3913230"/>
              <a:ext cx="5314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0</a:t>
              </a:r>
            </a:p>
          </p:txBody>
        </p:sp>
        <p:cxnSp>
          <p:nvCxnSpPr>
            <p:cNvPr id="17" name="Straight Connector 16"/>
            <p:cNvCxnSpPr>
              <a:stCxn id="5" idx="1"/>
              <a:endCxn id="5" idx="3"/>
            </p:cNvCxnSpPr>
            <p:nvPr/>
          </p:nvCxnSpPr>
          <p:spPr bwMode="auto">
            <a:xfrm>
              <a:off x="1135935" y="3628094"/>
              <a:ext cx="276225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traight Arrow Connector 17"/>
            <p:cNvCxnSpPr/>
            <p:nvPr/>
          </p:nvCxnSpPr>
          <p:spPr bwMode="auto">
            <a:xfrm flipV="1">
              <a:off x="1131020" y="3085716"/>
              <a:ext cx="0" cy="955332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9" name="TextBox 18"/>
            <p:cNvSpPr txBox="1"/>
            <p:nvPr/>
          </p:nvSpPr>
          <p:spPr>
            <a:xfrm>
              <a:off x="919758" y="2758413"/>
              <a:ext cx="7174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s(t)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556011" y="2735961"/>
              <a:ext cx="7174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S(</a:t>
              </a:r>
              <a:r>
                <a:rPr lang="el-GR" sz="1800" dirty="0"/>
                <a:t>ω</a:t>
              </a:r>
              <a:r>
                <a:rPr lang="en-US" sz="1800" dirty="0"/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43822289"/>
      </p:ext>
    </p:extLst>
  </p:cSld>
  <p:clrMapOvr>
    <a:masterClrMapping/>
  </p:clrMapOvr>
  <p:transition spd="med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frequencies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144" y="1451245"/>
            <a:ext cx="7772400" cy="4114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What about the sun of two sinusoids?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2400" dirty="0"/>
              <a:t>s(t)   =   sin(</a:t>
            </a:r>
            <a:r>
              <a:rPr lang="el-GR" sz="2400" dirty="0"/>
              <a:t>ω</a:t>
            </a:r>
            <a:r>
              <a:rPr lang="en-US" sz="2400" b="1" baseline="-25000" dirty="0"/>
              <a:t>1</a:t>
            </a:r>
            <a:r>
              <a:rPr lang="en-US" sz="2400" dirty="0"/>
              <a:t> t)  +   sin(</a:t>
            </a:r>
            <a:r>
              <a:rPr lang="el-GR" sz="2400" dirty="0"/>
              <a:t>ω</a:t>
            </a:r>
            <a:r>
              <a:rPr lang="en-US" sz="2400" b="1" baseline="-25000" dirty="0"/>
              <a:t>2</a:t>
            </a:r>
            <a:r>
              <a:rPr lang="en-US" sz="2400" dirty="0"/>
              <a:t> t)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	time domain 			    frequency domain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53</a:t>
            </a:fld>
            <a:endParaRPr lang="en-US" altLang="en-US"/>
          </a:p>
        </p:txBody>
      </p:sp>
      <p:grpSp>
        <p:nvGrpSpPr>
          <p:cNvPr id="26" name="Group 25"/>
          <p:cNvGrpSpPr/>
          <p:nvPr/>
        </p:nvGrpSpPr>
        <p:grpSpPr>
          <a:xfrm>
            <a:off x="575628" y="2916796"/>
            <a:ext cx="7668800" cy="2164330"/>
            <a:chOff x="575628" y="2916796"/>
            <a:chExt cx="7668800" cy="216433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46636" y="3313471"/>
              <a:ext cx="3619500" cy="1767655"/>
            </a:xfrm>
            <a:prstGeom prst="rect">
              <a:avLst/>
            </a:prstGeom>
          </p:spPr>
        </p:pic>
        <p:cxnSp>
          <p:nvCxnSpPr>
            <p:cNvPr id="6" name="Straight Connector 5"/>
            <p:cNvCxnSpPr/>
            <p:nvPr/>
          </p:nvCxnSpPr>
          <p:spPr bwMode="auto">
            <a:xfrm flipV="1">
              <a:off x="766300" y="4178711"/>
              <a:ext cx="3728578" cy="1858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Arrow Connector 6"/>
            <p:cNvCxnSpPr/>
            <p:nvPr/>
          </p:nvCxnSpPr>
          <p:spPr bwMode="auto">
            <a:xfrm>
              <a:off x="4421443" y="4178710"/>
              <a:ext cx="83267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2" name="TextBox 11"/>
            <p:cNvSpPr txBox="1"/>
            <p:nvPr/>
          </p:nvSpPr>
          <p:spPr>
            <a:xfrm>
              <a:off x="4475214" y="3979468"/>
              <a:ext cx="2654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t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 bwMode="auto">
            <a:xfrm flipV="1">
              <a:off x="5614222" y="3404104"/>
              <a:ext cx="0" cy="955332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4" name="Straight Arrow Connector 13"/>
            <p:cNvCxnSpPr/>
            <p:nvPr/>
          </p:nvCxnSpPr>
          <p:spPr bwMode="auto">
            <a:xfrm>
              <a:off x="5600651" y="4348800"/>
              <a:ext cx="2422473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 flipH="1">
              <a:off x="6558119" y="3758864"/>
              <a:ext cx="9832" cy="6096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" name="TextBox 15"/>
            <p:cNvSpPr txBox="1"/>
            <p:nvPr/>
          </p:nvSpPr>
          <p:spPr>
            <a:xfrm>
              <a:off x="7978957" y="4144470"/>
              <a:ext cx="2654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800" dirty="0"/>
                <a:t>ω</a:t>
              </a:r>
              <a:endParaRPr lang="en-US" sz="18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363164" y="4289802"/>
              <a:ext cx="4948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800" dirty="0"/>
                <a:t>ω</a:t>
              </a:r>
              <a:r>
                <a:rPr lang="en-US" sz="1800" baseline="-25000" dirty="0"/>
                <a:t>1</a:t>
              </a:r>
            </a:p>
          </p:txBody>
        </p:sp>
        <p:cxnSp>
          <p:nvCxnSpPr>
            <p:cNvPr id="18" name="Straight Connector 17"/>
            <p:cNvCxnSpPr/>
            <p:nvPr/>
          </p:nvCxnSpPr>
          <p:spPr bwMode="auto">
            <a:xfrm flipH="1">
              <a:off x="6858004" y="3758864"/>
              <a:ext cx="9832" cy="6096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9" name="TextBox 18"/>
            <p:cNvSpPr txBox="1"/>
            <p:nvPr/>
          </p:nvSpPr>
          <p:spPr>
            <a:xfrm>
              <a:off x="5462016" y="4289802"/>
              <a:ext cx="5314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0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695087" y="4289805"/>
              <a:ext cx="4948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800" dirty="0"/>
                <a:t>ω</a:t>
              </a:r>
              <a:r>
                <a:rPr lang="en-US" sz="1800" baseline="-25000" dirty="0"/>
                <a:t>2</a:t>
              </a:r>
            </a:p>
          </p:txBody>
        </p:sp>
        <p:cxnSp>
          <p:nvCxnSpPr>
            <p:cNvPr id="21" name="Straight Arrow Connector 20"/>
            <p:cNvCxnSpPr/>
            <p:nvPr/>
          </p:nvCxnSpPr>
          <p:spPr bwMode="auto">
            <a:xfrm flipV="1">
              <a:off x="774289" y="3233211"/>
              <a:ext cx="0" cy="955332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2" name="TextBox 21"/>
            <p:cNvSpPr txBox="1"/>
            <p:nvPr/>
          </p:nvSpPr>
          <p:spPr>
            <a:xfrm>
              <a:off x="575628" y="2916796"/>
              <a:ext cx="7174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s(t)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318583" y="3048545"/>
              <a:ext cx="7174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S(</a:t>
              </a:r>
              <a:r>
                <a:rPr lang="el-GR" sz="1800" dirty="0"/>
                <a:t>ω</a:t>
              </a:r>
              <a:r>
                <a:rPr lang="en-US" sz="1800" dirty="0"/>
                <a:t>)</a:t>
              </a: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642144" y="4216963"/>
              <a:ext cx="223095" cy="748327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68321118"/>
      </p:ext>
    </p:extLst>
  </p:cSld>
  <p:clrMapOvr>
    <a:masterClrMapping/>
  </p:clrMapOvr>
  <p:transition spd="med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Bandwidth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594" y="1229032"/>
            <a:ext cx="7789606" cy="4878081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We can finally define </a:t>
            </a:r>
            <a:r>
              <a:rPr lang="en-US" i="1" dirty="0"/>
              <a:t>bandwidth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dirty="0"/>
              <a:t>Bandwidth is the </a:t>
            </a:r>
            <a:r>
              <a:rPr lang="en-US" i="1" dirty="0"/>
              <a:t>width</a:t>
            </a:r>
            <a:r>
              <a:rPr lang="en-US" dirty="0"/>
              <a:t> of the spectrum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	BW = </a:t>
            </a:r>
            <a:r>
              <a:rPr lang="en-US" dirty="0" err="1"/>
              <a:t>f</a:t>
            </a:r>
            <a:r>
              <a:rPr lang="en-US" b="1" baseline="-25000" dirty="0" err="1"/>
              <a:t>max</a:t>
            </a:r>
            <a:r>
              <a:rPr lang="en-US" dirty="0"/>
              <a:t> - </a:t>
            </a:r>
            <a:r>
              <a:rPr lang="en-US" dirty="0" err="1"/>
              <a:t>f</a:t>
            </a:r>
            <a:r>
              <a:rPr lang="en-US" b="1" baseline="-25000" dirty="0" err="1"/>
              <a:t>min</a:t>
            </a:r>
            <a:r>
              <a:rPr lang="en-US" b="1" baseline="-25000" dirty="0"/>
              <a:t> </a:t>
            </a:r>
            <a:endParaRPr lang="en-US" b="1" dirty="0"/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dirty="0"/>
              <a:t>This is a simplistic definition</a:t>
            </a:r>
          </a:p>
          <a:p>
            <a:pPr marL="0" indent="0" defTabSz="461963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	usually there will be some constant </a:t>
            </a:r>
          </a:p>
          <a:p>
            <a:pPr marL="0" indent="0" defTabSz="461963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		</a:t>
            </a:r>
            <a:r>
              <a:rPr lang="en-US" sz="1800" dirty="0"/>
              <a:t>depending on how we want to define the point </a:t>
            </a:r>
          </a:p>
          <a:p>
            <a:pPr marL="0" indent="0" defTabSz="461963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/>
              <a:t>			when the spectrum is essentially zero</a:t>
            </a:r>
          </a:p>
          <a:p>
            <a:pPr marL="0" indent="0" defTabSz="461963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2000" dirty="0"/>
              <a:t>When the spectrum starts from DC</a:t>
            </a:r>
          </a:p>
          <a:p>
            <a:pPr marL="0" indent="0" defTabSz="461963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	the BW is simply the highest frequency</a:t>
            </a:r>
          </a:p>
          <a:p>
            <a:pPr marL="0" indent="0" defTabSz="461963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2000" dirty="0"/>
              <a:t>Note that the bandwidth of a single sinusoid (including DC) is zero!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54</a:t>
            </a:fld>
            <a:endParaRPr lang="en-US" altLang="en-US"/>
          </a:p>
        </p:txBody>
      </p:sp>
      <p:grpSp>
        <p:nvGrpSpPr>
          <p:cNvPr id="17" name="Group 16"/>
          <p:cNvGrpSpPr/>
          <p:nvPr/>
        </p:nvGrpSpPr>
        <p:grpSpPr>
          <a:xfrm>
            <a:off x="6397062" y="1207447"/>
            <a:ext cx="2579175" cy="1683136"/>
            <a:chOff x="6397062" y="1207447"/>
            <a:chExt cx="2579175" cy="168313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515100" y="1207447"/>
              <a:ext cx="1943100" cy="1331195"/>
            </a:xfrm>
            <a:prstGeom prst="rect">
              <a:avLst/>
            </a:prstGeom>
          </p:spPr>
        </p:pic>
        <p:cxnSp>
          <p:nvCxnSpPr>
            <p:cNvPr id="6" name="Straight Arrow Connector 5"/>
            <p:cNvCxnSpPr/>
            <p:nvPr/>
          </p:nvCxnSpPr>
          <p:spPr bwMode="auto">
            <a:xfrm flipV="1">
              <a:off x="6420465" y="1229032"/>
              <a:ext cx="0" cy="1288026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7" name="Straight Arrow Connector 6"/>
            <p:cNvCxnSpPr/>
            <p:nvPr/>
          </p:nvCxnSpPr>
          <p:spPr bwMode="auto">
            <a:xfrm>
              <a:off x="6397062" y="2517058"/>
              <a:ext cx="2422473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1" name="TextBox 10"/>
            <p:cNvSpPr txBox="1"/>
            <p:nvPr/>
          </p:nvSpPr>
          <p:spPr>
            <a:xfrm>
              <a:off x="6397062" y="2550850"/>
              <a:ext cx="7730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/>
                <a:t>f</a:t>
              </a:r>
              <a:r>
                <a:rPr lang="en-US" sz="1600" baseline="-25000" dirty="0" err="1"/>
                <a:t>min</a:t>
              </a:r>
              <a:endParaRPr lang="en-US" sz="1600" baseline="-25000" dirty="0"/>
            </a:p>
          </p:txBody>
        </p:sp>
        <p:cxnSp>
          <p:nvCxnSpPr>
            <p:cNvPr id="13" name="Straight Connector 12"/>
            <p:cNvCxnSpPr/>
            <p:nvPr/>
          </p:nvCxnSpPr>
          <p:spPr bwMode="auto">
            <a:xfrm flipV="1">
              <a:off x="6617110" y="2511007"/>
              <a:ext cx="0" cy="13386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 flipV="1">
              <a:off x="8372167" y="2511007"/>
              <a:ext cx="0" cy="13386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" name="TextBox 15"/>
            <p:cNvSpPr txBox="1"/>
            <p:nvPr/>
          </p:nvSpPr>
          <p:spPr>
            <a:xfrm>
              <a:off x="8203176" y="2552029"/>
              <a:ext cx="7730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/>
                <a:t>f</a:t>
              </a:r>
              <a:r>
                <a:rPr lang="en-US" sz="1600" baseline="-25000" dirty="0" err="1"/>
                <a:t>max</a:t>
              </a:r>
              <a:endParaRPr lang="en-US" sz="1600" baseline="-25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270656586"/>
      </p:ext>
    </p:extLst>
  </p:cSld>
  <p:clrMapOvr>
    <a:masterClrMapping/>
  </p:clrMapOvr>
  <p:transition spd="med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1D78A48A-9BB5-4959-9A6F-E8E80A2AF73D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55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1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Sampling again!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4500" y="1408113"/>
            <a:ext cx="8318500" cy="5092700"/>
          </a:xfrm>
        </p:spPr>
        <p:txBody>
          <a:bodyPr/>
          <a:lstStyle/>
          <a:p>
            <a:pPr marL="419100" indent="-419100" eaLnBrk="1" hangingPunct="1">
              <a:lnSpc>
                <a:spcPct val="8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altLang="en-US" sz="2400" dirty="0"/>
              <a:t>From an analog signal we can create a digital signal</a:t>
            </a:r>
          </a:p>
          <a:p>
            <a:pPr marL="876300" lvl="1" indent="-419100" eaLnBrk="1" hangingPunct="1">
              <a:lnSpc>
                <a:spcPct val="80000"/>
              </a:lnSpc>
              <a:spcBef>
                <a:spcPct val="10000"/>
              </a:spcBef>
              <a:buFontTx/>
              <a:buNone/>
            </a:pPr>
            <a:r>
              <a:rPr lang="en-US" altLang="en-US" sz="2400" dirty="0"/>
              <a:t>by </a:t>
            </a:r>
            <a:r>
              <a:rPr lang="en-US" altLang="en-US" sz="2400" b="1" dirty="0"/>
              <a:t>SAMPLING</a:t>
            </a:r>
          </a:p>
          <a:p>
            <a:pPr marL="419100" indent="-419100" eaLnBrk="1" hangingPunct="1">
              <a:lnSpc>
                <a:spcPct val="80000"/>
              </a:lnSpc>
              <a:spcBef>
                <a:spcPct val="10000"/>
              </a:spcBef>
              <a:buFont typeface="Wingdings" pitchFamily="2" charset="2"/>
              <a:buNone/>
            </a:pPr>
            <a:endParaRPr lang="en-US" altLang="en-US" sz="2400" dirty="0"/>
          </a:p>
          <a:p>
            <a:pPr marL="419100" indent="-419100" eaLnBrk="1" hangingPunct="1">
              <a:lnSpc>
                <a:spcPct val="80000"/>
              </a:lnSpc>
              <a:spcBef>
                <a:spcPct val="10000"/>
              </a:spcBef>
              <a:buFont typeface="Wingdings" pitchFamily="2" charset="2"/>
              <a:buNone/>
            </a:pPr>
            <a:endParaRPr lang="en-US" altLang="en-US" sz="2400" dirty="0"/>
          </a:p>
          <a:p>
            <a:pPr marL="419100" indent="-419100" eaLnBrk="1" hangingPunct="1">
              <a:lnSpc>
                <a:spcPct val="80000"/>
              </a:lnSpc>
              <a:spcBef>
                <a:spcPct val="10000"/>
              </a:spcBef>
              <a:buFont typeface="Wingdings" pitchFamily="2" charset="2"/>
              <a:buNone/>
            </a:pPr>
            <a:endParaRPr lang="en-US" altLang="en-US" sz="2400" dirty="0"/>
          </a:p>
          <a:p>
            <a:pPr marL="419100" indent="-419100" eaLnBrk="1" hangingPunct="1">
              <a:lnSpc>
                <a:spcPct val="80000"/>
              </a:lnSpc>
              <a:spcBef>
                <a:spcPct val="10000"/>
              </a:spcBef>
              <a:buFont typeface="Wingdings" pitchFamily="2" charset="2"/>
              <a:buNone/>
            </a:pPr>
            <a:endParaRPr lang="en-US" altLang="en-US" sz="2400" dirty="0"/>
          </a:p>
          <a:p>
            <a:pPr marL="419100" indent="-419100" eaLnBrk="1" hangingPunct="1">
              <a:lnSpc>
                <a:spcPct val="80000"/>
              </a:lnSpc>
              <a:spcBef>
                <a:spcPct val="10000"/>
              </a:spcBef>
              <a:buFont typeface="Wingdings" pitchFamily="2" charset="2"/>
              <a:buNone/>
            </a:pPr>
            <a:endParaRPr lang="en-US" altLang="en-US" sz="2400" dirty="0"/>
          </a:p>
          <a:p>
            <a:pPr marL="419100" indent="-419100" eaLnBrk="1" hangingPunct="1">
              <a:lnSpc>
                <a:spcPct val="80000"/>
              </a:lnSpc>
              <a:spcBef>
                <a:spcPct val="10000"/>
              </a:spcBef>
              <a:buFont typeface="Wingdings" pitchFamily="2" charset="2"/>
              <a:buNone/>
            </a:pPr>
            <a:endParaRPr lang="en-US" altLang="en-US" sz="2400" dirty="0"/>
          </a:p>
          <a:p>
            <a:pPr marL="419100" indent="-419100" eaLnBrk="1" hangingPunct="1">
              <a:lnSpc>
                <a:spcPct val="8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altLang="en-US" sz="2400" dirty="0"/>
              <a:t>Under certain conditions </a:t>
            </a:r>
          </a:p>
          <a:p>
            <a:pPr marL="876300" lvl="1" indent="-419100" eaLnBrk="1" hangingPunct="1">
              <a:lnSpc>
                <a:spcPct val="80000"/>
              </a:lnSpc>
              <a:spcBef>
                <a:spcPct val="10000"/>
              </a:spcBef>
              <a:buFontTx/>
              <a:buNone/>
            </a:pPr>
            <a:r>
              <a:rPr lang="en-US" altLang="en-US" sz="2400" dirty="0"/>
              <a:t>we can uniquely return to the analog signal !</a:t>
            </a:r>
          </a:p>
          <a:p>
            <a:pPr marL="419100" indent="-419100" eaLnBrk="1" hangingPunct="1">
              <a:lnSpc>
                <a:spcPct val="80000"/>
              </a:lnSpc>
              <a:spcBef>
                <a:spcPct val="10000"/>
              </a:spcBef>
              <a:buFont typeface="Wingdings" pitchFamily="2" charset="2"/>
              <a:buNone/>
            </a:pPr>
            <a:endParaRPr lang="en-US" altLang="en-US" sz="2400" dirty="0">
              <a:solidFill>
                <a:srgbClr val="FF33CC"/>
              </a:solidFill>
            </a:endParaRPr>
          </a:p>
          <a:p>
            <a:pPr marL="419100" indent="-419100" eaLnBrk="1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2400" dirty="0"/>
              <a:t>Nyquist (Low pass) Sampling Theorem</a:t>
            </a:r>
          </a:p>
          <a:p>
            <a:pPr marL="419100" indent="-419100" eaLnBrk="1" hangingPunct="1">
              <a:lnSpc>
                <a:spcPct val="10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lang="en-US" altLang="en-US" sz="2000" i="1" dirty="0"/>
              <a:t>	if</a:t>
            </a:r>
            <a:r>
              <a:rPr lang="en-US" altLang="en-US" sz="2000" dirty="0"/>
              <a:t> the analog signal is BW limited and </a:t>
            </a:r>
          </a:p>
          <a:p>
            <a:pPr marL="876300" lvl="1" indent="-4191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dirty="0"/>
              <a:t>	has no frequencies in its spectrum above </a:t>
            </a:r>
            <a:r>
              <a:rPr lang="en-US" altLang="en-US" sz="2000" dirty="0" err="1"/>
              <a:t>F</a:t>
            </a:r>
            <a:r>
              <a:rPr lang="en-US" altLang="en-US" sz="2000" baseline="-25000" dirty="0" err="1"/>
              <a:t>Nyquist</a:t>
            </a:r>
            <a:endParaRPr lang="en-US" altLang="en-US" sz="2000" baseline="-25000" dirty="0"/>
          </a:p>
          <a:p>
            <a:pPr marL="419100" indent="-419100" eaLnBrk="1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2000" i="1" dirty="0"/>
              <a:t>	then</a:t>
            </a:r>
            <a:r>
              <a:rPr lang="en-US" altLang="en-US" sz="2000" dirty="0"/>
              <a:t> sampling at above 2F</a:t>
            </a:r>
            <a:r>
              <a:rPr lang="en-US" altLang="en-US" sz="2000" baseline="-25000" dirty="0"/>
              <a:t>Nyquist</a:t>
            </a:r>
            <a:r>
              <a:rPr lang="en-US" altLang="en-US" sz="2000" dirty="0"/>
              <a:t> causes no information loss</a:t>
            </a:r>
          </a:p>
        </p:txBody>
      </p:sp>
      <p:pic>
        <p:nvPicPr>
          <p:cNvPr id="31749" name="Picture 4" descr="C:\Documents and Settings\Yaakov_s\Desktop\tem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588" y="1966913"/>
            <a:ext cx="340042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54460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Aliasing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1104" y="1308100"/>
            <a:ext cx="7772400" cy="4114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What happens if you sample at too low a frequency?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Wagon wheel demo</a:t>
            </a:r>
            <a:r>
              <a:rPr lang="en-US" dirty="0"/>
              <a:t>		</a:t>
            </a:r>
            <a:r>
              <a:rPr lang="en-US" dirty="0">
                <a:hlinkClick r:id="rId3"/>
              </a:rPr>
              <a:t>helicopter demo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This is called aliasing!</a:t>
            </a:r>
          </a:p>
          <a:p>
            <a:pPr marL="0" indent="0">
              <a:buNone/>
            </a:pPr>
            <a:r>
              <a:rPr lang="en-US" dirty="0"/>
              <a:t>The maximum allowed frequency is the </a:t>
            </a:r>
            <a:r>
              <a:rPr lang="en-US" b="1" dirty="0"/>
              <a:t>Nyquist</a:t>
            </a:r>
            <a:r>
              <a:rPr lang="en-US" dirty="0"/>
              <a:t> frequency</a:t>
            </a:r>
          </a:p>
          <a:p>
            <a:pPr marL="0" indent="0">
              <a:buNone/>
            </a:pPr>
            <a:r>
              <a:rPr lang="en-US" dirty="0"/>
              <a:t>              </a:t>
            </a:r>
            <a:r>
              <a:rPr lang="en-US" dirty="0" err="1"/>
              <a:t>f</a:t>
            </a:r>
            <a:r>
              <a:rPr lang="en-US" b="1" baseline="-25000" dirty="0" err="1"/>
              <a:t>Nyquist</a:t>
            </a:r>
            <a:r>
              <a:rPr lang="en-US" dirty="0"/>
              <a:t>   =  f</a:t>
            </a:r>
            <a:r>
              <a:rPr lang="en-US" b="1" baseline="-25000" dirty="0"/>
              <a:t>s</a:t>
            </a:r>
            <a:r>
              <a:rPr lang="en-US" dirty="0"/>
              <a:t> / 2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dirty="0"/>
              <a:t>When sampling we have to make sure </a:t>
            </a:r>
          </a:p>
          <a:p>
            <a:pPr marL="0" indent="0" defTabSz="461963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	that there are not spectral components over </a:t>
            </a:r>
            <a:r>
              <a:rPr lang="en-US" dirty="0" err="1"/>
              <a:t>f</a:t>
            </a:r>
            <a:r>
              <a:rPr lang="en-US" b="1" baseline="-25000" dirty="0" err="1"/>
              <a:t>Nyquist</a:t>
            </a:r>
            <a:r>
              <a:rPr lang="en-US" dirty="0"/>
              <a:t> </a:t>
            </a:r>
          </a:p>
          <a:p>
            <a:pPr marL="0" indent="0" defTabSz="461963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dirty="0"/>
              <a:t>This is done using an </a:t>
            </a:r>
            <a:r>
              <a:rPr lang="en-US" b="1" dirty="0"/>
              <a:t>anti-aliasing filter</a:t>
            </a:r>
          </a:p>
          <a:p>
            <a:pPr marL="0" indent="0" defTabSz="461963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/>
              <a:t>	</a:t>
            </a:r>
            <a:r>
              <a:rPr lang="en-US" dirty="0"/>
              <a:t>that removes all energy in the spectrum over </a:t>
            </a:r>
            <a:r>
              <a:rPr lang="en-US" dirty="0" err="1"/>
              <a:t>f</a:t>
            </a:r>
            <a:r>
              <a:rPr lang="en-US" b="1" baseline="-25000" dirty="0" err="1"/>
              <a:t>Nyquist</a:t>
            </a:r>
            <a:endParaRPr lang="en-US" b="1" baseline="-25000" dirty="0"/>
          </a:p>
          <a:p>
            <a:pPr marL="0" indent="0" defTabSz="461963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dirty="0"/>
              <a:t>(we’ll learn about filters later …)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56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7114470"/>
      </p:ext>
    </p:extLst>
  </p:cSld>
  <p:clrMapOvr>
    <a:masterClrMapping/>
  </p:clrMapOvr>
  <p:transition spd="med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Aliasing in the time domain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57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051" y="1514474"/>
            <a:ext cx="7555430" cy="4283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427605"/>
      </p:ext>
    </p:extLst>
  </p:cSld>
  <p:clrMapOvr>
    <a:masterClrMapping/>
  </p:clrMapOvr>
  <p:transition spd="med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706" y="165100"/>
            <a:ext cx="7280182" cy="1143000"/>
          </a:xfrm>
        </p:spPr>
        <p:txBody>
          <a:bodyPr/>
          <a:lstStyle/>
          <a:p>
            <a:r>
              <a:rPr lang="en-US" dirty="0"/>
              <a:t>What is the highest frequency?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 analog signal processing, frequency has no limit</a:t>
            </a:r>
          </a:p>
          <a:p>
            <a:pPr marL="0" indent="0">
              <a:buNone/>
            </a:pPr>
            <a:r>
              <a:rPr lang="en-US" dirty="0"/>
              <a:t>But in DSP the Nyquist frequency is the highest one can go!</a:t>
            </a:r>
          </a:p>
          <a:p>
            <a:pPr marL="0" indent="0">
              <a:buNone/>
            </a:pPr>
            <a:r>
              <a:rPr lang="en-US" dirty="0"/>
              <a:t>How much is it?</a:t>
            </a:r>
          </a:p>
          <a:p>
            <a:pPr marL="0" indent="0">
              <a:buNone/>
            </a:pPr>
            <a:r>
              <a:rPr lang="en-US" dirty="0"/>
              <a:t>When sampling we define n = t / </a:t>
            </a:r>
            <a:r>
              <a:rPr lang="en-US" dirty="0" err="1"/>
              <a:t>t</a:t>
            </a:r>
            <a:r>
              <a:rPr lang="en-US" b="1" baseline="-25000" dirty="0" err="1"/>
              <a:t>s</a:t>
            </a:r>
            <a:r>
              <a:rPr lang="en-US" b="1" baseline="-25000" dirty="0"/>
              <a:t>  </a:t>
            </a:r>
            <a:r>
              <a:rPr lang="en-US" dirty="0"/>
              <a:t>and thus k = f / f</a:t>
            </a:r>
            <a:r>
              <a:rPr lang="en-US" b="1" baseline="-25000" dirty="0"/>
              <a:t>s</a:t>
            </a:r>
          </a:p>
          <a:p>
            <a:pPr marL="0" indent="0">
              <a:buNone/>
            </a:pPr>
            <a:r>
              <a:rPr lang="en-US" sz="2000" dirty="0"/>
              <a:t>Thus, the highest k is f</a:t>
            </a:r>
            <a:r>
              <a:rPr lang="en-US" sz="2000" b="1" baseline="-25000" dirty="0"/>
              <a:t>max </a:t>
            </a:r>
            <a:r>
              <a:rPr lang="en-US" sz="2000" dirty="0"/>
              <a:t>= </a:t>
            </a:r>
            <a:r>
              <a:rPr lang="en-US" sz="2000" dirty="0" err="1"/>
              <a:t>f</a:t>
            </a:r>
            <a:r>
              <a:rPr lang="en-US" sz="2000" b="1" baseline="-25000" dirty="0" err="1"/>
              <a:t>Nyquist</a:t>
            </a:r>
            <a:r>
              <a:rPr lang="en-US" sz="2000" dirty="0"/>
              <a:t> / f</a:t>
            </a:r>
            <a:r>
              <a:rPr lang="en-US" sz="2000" b="1" baseline="-25000" dirty="0"/>
              <a:t>s</a:t>
            </a:r>
            <a:r>
              <a:rPr lang="en-US" sz="2000" dirty="0"/>
              <a:t> = (½ f</a:t>
            </a:r>
            <a:r>
              <a:rPr lang="en-US" sz="2000" b="1" baseline="-25000" dirty="0"/>
              <a:t>s</a:t>
            </a:r>
            <a:r>
              <a:rPr lang="en-US" sz="2000" dirty="0"/>
              <a:t>) / f</a:t>
            </a:r>
            <a:r>
              <a:rPr lang="en-US" sz="2000" b="1" baseline="-25000" dirty="0"/>
              <a:t>s</a:t>
            </a:r>
            <a:r>
              <a:rPr lang="en-US" sz="2000" dirty="0"/>
              <a:t> = ½</a:t>
            </a:r>
          </a:p>
          <a:p>
            <a:pPr marL="0" indent="0">
              <a:buNone/>
            </a:pPr>
            <a:r>
              <a:rPr lang="en-US" sz="2000" dirty="0"/>
              <a:t>What about angular frequency?</a:t>
            </a:r>
          </a:p>
          <a:p>
            <a:pPr marL="0" indent="0">
              <a:buNone/>
            </a:pPr>
            <a:r>
              <a:rPr lang="en-US" sz="2000" dirty="0"/>
              <a:t>The highest </a:t>
            </a:r>
            <a:r>
              <a:rPr lang="el-GR" sz="2000" dirty="0"/>
              <a:t>ω</a:t>
            </a:r>
            <a:r>
              <a:rPr lang="en-US" sz="2000" b="1" baseline="-25000" dirty="0"/>
              <a:t>digital-max</a:t>
            </a:r>
            <a:r>
              <a:rPr lang="en-US" sz="2000" dirty="0"/>
              <a:t> = 2 </a:t>
            </a:r>
            <a:r>
              <a:rPr lang="el-GR" sz="2000" dirty="0"/>
              <a:t>π</a:t>
            </a:r>
            <a:r>
              <a:rPr lang="en-US" sz="2000" dirty="0"/>
              <a:t> </a:t>
            </a:r>
            <a:r>
              <a:rPr lang="en-US" sz="2000" dirty="0" err="1"/>
              <a:t>f</a:t>
            </a:r>
            <a:r>
              <a:rPr lang="en-US" sz="2000" b="1" baseline="-25000" dirty="0" err="1"/>
              <a:t>max</a:t>
            </a:r>
            <a:r>
              <a:rPr lang="en-US" sz="2000" b="1" baseline="-25000" dirty="0"/>
              <a:t> </a:t>
            </a:r>
            <a:r>
              <a:rPr lang="en-US" sz="2000" dirty="0"/>
              <a:t>= </a:t>
            </a:r>
            <a:r>
              <a:rPr lang="el-GR" sz="2000" dirty="0"/>
              <a:t>π</a:t>
            </a:r>
            <a:endParaRPr lang="en-US" sz="20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000" dirty="0"/>
              <a:t>What is the Nyquist signal?</a:t>
            </a:r>
          </a:p>
          <a:p>
            <a:pPr marL="0" indent="0">
              <a:buNone/>
            </a:pPr>
            <a:r>
              <a:rPr lang="en-US" dirty="0"/>
              <a:t>Sample a sine exactly twice per period</a:t>
            </a:r>
          </a:p>
          <a:p>
            <a:pPr marL="0" indent="0">
              <a:buNone/>
            </a:pPr>
            <a:r>
              <a:rPr lang="en-US" dirty="0"/>
              <a:t>	S = … +1 -1 +1 -1 …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58</a:t>
            </a:fld>
            <a:endParaRPr lang="en-US" altLang="en-US"/>
          </a:p>
        </p:txBody>
      </p:sp>
      <p:grpSp>
        <p:nvGrpSpPr>
          <p:cNvPr id="16" name="Group 15"/>
          <p:cNvGrpSpPr/>
          <p:nvPr/>
        </p:nvGrpSpPr>
        <p:grpSpPr>
          <a:xfrm>
            <a:off x="5141666" y="4017633"/>
            <a:ext cx="1841755" cy="1661156"/>
            <a:chOff x="7003228" y="3935340"/>
            <a:chExt cx="1841755" cy="1661156"/>
          </a:xfrm>
        </p:grpSpPr>
        <p:cxnSp>
          <p:nvCxnSpPr>
            <p:cNvPr id="7" name="Straight Arrow Connector 6"/>
            <p:cNvCxnSpPr/>
            <p:nvPr/>
          </p:nvCxnSpPr>
          <p:spPr bwMode="auto">
            <a:xfrm flipV="1">
              <a:off x="7019539" y="3935340"/>
              <a:ext cx="0" cy="1205153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8" name="Straight Arrow Connector 7"/>
            <p:cNvCxnSpPr/>
            <p:nvPr/>
          </p:nvCxnSpPr>
          <p:spPr bwMode="auto">
            <a:xfrm>
              <a:off x="7003228" y="5140493"/>
              <a:ext cx="1688388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 flipV="1">
              <a:off x="8379815" y="4048318"/>
              <a:ext cx="0" cy="1161437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" name="TextBox 11"/>
            <p:cNvSpPr txBox="1"/>
            <p:nvPr/>
          </p:nvSpPr>
          <p:spPr>
            <a:xfrm>
              <a:off x="8675917" y="4976446"/>
              <a:ext cx="169066" cy="316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f</a:t>
              </a:r>
              <a:endParaRPr lang="en-US" sz="1600" baseline="-250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199137" y="5134831"/>
              <a:ext cx="3794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½ </a:t>
              </a:r>
              <a:endParaRPr lang="en-US" sz="2400" baseline="-25000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182924" y="1181819"/>
            <a:ext cx="1828107" cy="1357877"/>
            <a:chOff x="7016876" y="3935340"/>
            <a:chExt cx="1828107" cy="1357877"/>
          </a:xfrm>
        </p:grpSpPr>
        <p:cxnSp>
          <p:nvCxnSpPr>
            <p:cNvPr id="18" name="Straight Arrow Connector 17"/>
            <p:cNvCxnSpPr/>
            <p:nvPr/>
          </p:nvCxnSpPr>
          <p:spPr bwMode="auto">
            <a:xfrm flipV="1">
              <a:off x="7019539" y="3935340"/>
              <a:ext cx="0" cy="1205153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9" name="Straight Arrow Connector 18"/>
            <p:cNvCxnSpPr/>
            <p:nvPr/>
          </p:nvCxnSpPr>
          <p:spPr bwMode="auto">
            <a:xfrm>
              <a:off x="7016876" y="5140493"/>
              <a:ext cx="1688388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1" name="TextBox 20"/>
            <p:cNvSpPr txBox="1"/>
            <p:nvPr/>
          </p:nvSpPr>
          <p:spPr>
            <a:xfrm>
              <a:off x="8675917" y="4976446"/>
              <a:ext cx="169066" cy="316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f</a:t>
              </a:r>
              <a:endParaRPr lang="en-US" sz="1600" baseline="-25000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156414" y="4017633"/>
            <a:ext cx="1841755" cy="1661156"/>
            <a:chOff x="7003228" y="3935340"/>
            <a:chExt cx="1841755" cy="1661156"/>
          </a:xfrm>
        </p:grpSpPr>
        <p:cxnSp>
          <p:nvCxnSpPr>
            <p:cNvPr id="24" name="Straight Arrow Connector 23"/>
            <p:cNvCxnSpPr/>
            <p:nvPr/>
          </p:nvCxnSpPr>
          <p:spPr bwMode="auto">
            <a:xfrm flipV="1">
              <a:off x="7019539" y="3935340"/>
              <a:ext cx="0" cy="1205153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5" name="Straight Arrow Connector 24"/>
            <p:cNvCxnSpPr/>
            <p:nvPr/>
          </p:nvCxnSpPr>
          <p:spPr bwMode="auto">
            <a:xfrm>
              <a:off x="7003228" y="5140493"/>
              <a:ext cx="1688388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 bwMode="auto">
            <a:xfrm flipV="1">
              <a:off x="8379815" y="4048318"/>
              <a:ext cx="0" cy="1161437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7" name="TextBox 26"/>
            <p:cNvSpPr txBox="1"/>
            <p:nvPr/>
          </p:nvSpPr>
          <p:spPr>
            <a:xfrm>
              <a:off x="8675917" y="4976446"/>
              <a:ext cx="1690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dirty="0"/>
                <a:t>ω</a:t>
              </a:r>
              <a:endParaRPr lang="en-US" sz="1600" baseline="-250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199137" y="5134831"/>
              <a:ext cx="3794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400" dirty="0"/>
                <a:t>π</a:t>
              </a:r>
              <a:r>
                <a:rPr lang="en-US" sz="2400" dirty="0"/>
                <a:t> </a:t>
              </a:r>
              <a:endParaRPr lang="en-US" sz="2400" baseline="-250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381500" y="5879990"/>
            <a:ext cx="3219450" cy="687521"/>
            <a:chOff x="4381500" y="5879990"/>
            <a:chExt cx="3219450" cy="68752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72000" y="5919264"/>
              <a:ext cx="2842345" cy="630012"/>
            </a:xfrm>
            <a:prstGeom prst="rect">
              <a:avLst/>
            </a:prstGeom>
          </p:spPr>
        </p:pic>
        <p:sp>
          <p:nvSpPr>
            <p:cNvPr id="5" name="Oval 4"/>
            <p:cNvSpPr/>
            <p:nvPr/>
          </p:nvSpPr>
          <p:spPr bwMode="auto">
            <a:xfrm>
              <a:off x="4823204" y="5879990"/>
              <a:ext cx="106603" cy="105488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Oval 28"/>
            <p:cNvSpPr/>
            <p:nvPr/>
          </p:nvSpPr>
          <p:spPr bwMode="auto">
            <a:xfrm>
              <a:off x="4577083" y="5879990"/>
              <a:ext cx="106603" cy="105488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Oval 29"/>
            <p:cNvSpPr/>
            <p:nvPr/>
          </p:nvSpPr>
          <p:spPr bwMode="auto">
            <a:xfrm>
              <a:off x="5315446" y="5879990"/>
              <a:ext cx="106603" cy="105488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Oval 30"/>
            <p:cNvSpPr/>
            <p:nvPr/>
          </p:nvSpPr>
          <p:spPr bwMode="auto">
            <a:xfrm>
              <a:off x="5069325" y="5879990"/>
              <a:ext cx="106603" cy="105488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Oval 31"/>
            <p:cNvSpPr/>
            <p:nvPr/>
          </p:nvSpPr>
          <p:spPr bwMode="auto">
            <a:xfrm>
              <a:off x="5803712" y="5879990"/>
              <a:ext cx="106603" cy="105488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Oval 32"/>
            <p:cNvSpPr/>
            <p:nvPr/>
          </p:nvSpPr>
          <p:spPr bwMode="auto">
            <a:xfrm>
              <a:off x="5557591" y="5879990"/>
              <a:ext cx="106603" cy="105488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Oval 33"/>
            <p:cNvSpPr/>
            <p:nvPr/>
          </p:nvSpPr>
          <p:spPr bwMode="auto">
            <a:xfrm>
              <a:off x="6295954" y="5879990"/>
              <a:ext cx="106603" cy="105488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Oval 34"/>
            <p:cNvSpPr/>
            <p:nvPr/>
          </p:nvSpPr>
          <p:spPr bwMode="auto">
            <a:xfrm>
              <a:off x="6049833" y="5879990"/>
              <a:ext cx="106603" cy="105488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Oval 35"/>
            <p:cNvSpPr/>
            <p:nvPr/>
          </p:nvSpPr>
          <p:spPr bwMode="auto">
            <a:xfrm>
              <a:off x="6780244" y="5879990"/>
              <a:ext cx="106603" cy="105488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Oval 36"/>
            <p:cNvSpPr/>
            <p:nvPr/>
          </p:nvSpPr>
          <p:spPr bwMode="auto">
            <a:xfrm>
              <a:off x="6534123" y="5879990"/>
              <a:ext cx="106603" cy="105488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Oval 37"/>
            <p:cNvSpPr/>
            <p:nvPr/>
          </p:nvSpPr>
          <p:spPr bwMode="auto">
            <a:xfrm>
              <a:off x="7272486" y="5879990"/>
              <a:ext cx="106603" cy="105488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Oval 38"/>
            <p:cNvSpPr/>
            <p:nvPr/>
          </p:nvSpPr>
          <p:spPr bwMode="auto">
            <a:xfrm>
              <a:off x="7026365" y="5879990"/>
              <a:ext cx="106603" cy="105488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Oval 39"/>
            <p:cNvSpPr/>
            <p:nvPr/>
          </p:nvSpPr>
          <p:spPr bwMode="auto">
            <a:xfrm>
              <a:off x="4945711" y="6462023"/>
              <a:ext cx="106603" cy="105488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" name="Oval 40"/>
            <p:cNvSpPr/>
            <p:nvPr/>
          </p:nvSpPr>
          <p:spPr bwMode="auto">
            <a:xfrm>
              <a:off x="4699590" y="6462023"/>
              <a:ext cx="106603" cy="105488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Oval 41"/>
            <p:cNvSpPr/>
            <p:nvPr/>
          </p:nvSpPr>
          <p:spPr bwMode="auto">
            <a:xfrm>
              <a:off x="5437953" y="6462023"/>
              <a:ext cx="106603" cy="105488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" name="Oval 42"/>
            <p:cNvSpPr/>
            <p:nvPr/>
          </p:nvSpPr>
          <p:spPr bwMode="auto">
            <a:xfrm>
              <a:off x="5191832" y="6462023"/>
              <a:ext cx="106603" cy="105488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" name="Oval 43"/>
            <p:cNvSpPr/>
            <p:nvPr/>
          </p:nvSpPr>
          <p:spPr bwMode="auto">
            <a:xfrm>
              <a:off x="5926219" y="6462023"/>
              <a:ext cx="106603" cy="105488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" name="Oval 44"/>
            <p:cNvSpPr/>
            <p:nvPr/>
          </p:nvSpPr>
          <p:spPr bwMode="auto">
            <a:xfrm>
              <a:off x="5680098" y="6462023"/>
              <a:ext cx="106603" cy="105488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" name="Oval 45"/>
            <p:cNvSpPr/>
            <p:nvPr/>
          </p:nvSpPr>
          <p:spPr bwMode="auto">
            <a:xfrm>
              <a:off x="6418461" y="6462023"/>
              <a:ext cx="106603" cy="105488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" name="Oval 46"/>
            <p:cNvSpPr/>
            <p:nvPr/>
          </p:nvSpPr>
          <p:spPr bwMode="auto">
            <a:xfrm>
              <a:off x="6172340" y="6462023"/>
              <a:ext cx="106603" cy="105488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" name="Oval 47"/>
            <p:cNvSpPr/>
            <p:nvPr/>
          </p:nvSpPr>
          <p:spPr bwMode="auto">
            <a:xfrm>
              <a:off x="6902751" y="6462023"/>
              <a:ext cx="106603" cy="105488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" name="Oval 48"/>
            <p:cNvSpPr/>
            <p:nvPr/>
          </p:nvSpPr>
          <p:spPr bwMode="auto">
            <a:xfrm>
              <a:off x="6656630" y="6462023"/>
              <a:ext cx="106603" cy="105488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" name="Oval 50"/>
            <p:cNvSpPr/>
            <p:nvPr/>
          </p:nvSpPr>
          <p:spPr bwMode="auto">
            <a:xfrm>
              <a:off x="7148872" y="6462023"/>
              <a:ext cx="106603" cy="105488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 bwMode="auto">
            <a:xfrm>
              <a:off x="4381500" y="6229350"/>
              <a:ext cx="321945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581797006"/>
      </p:ext>
    </p:extLst>
  </p:cSld>
  <p:clrMapOvr>
    <a:masterClrMapping/>
  </p:clrMapOvr>
  <p:transition spd="med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Reconstructing the signal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1861" y="1414562"/>
            <a:ext cx="7688851" cy="492594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So, if we obey the sampling theorem and now have </a:t>
            </a:r>
            <a:r>
              <a:rPr lang="en-US" dirty="0" err="1"/>
              <a:t>s</a:t>
            </a:r>
            <a:r>
              <a:rPr lang="en-US" sz="2800" b="1" baseline="-25000" dirty="0" err="1"/>
              <a:t>n</a:t>
            </a:r>
            <a:endParaRPr lang="en-US" b="1" baseline="-25000" dirty="0"/>
          </a:p>
          <a:p>
            <a:pPr marL="0" indent="0">
              <a:buNone/>
            </a:pPr>
            <a:r>
              <a:rPr lang="en-US" dirty="0"/>
              <a:t>	how do we recover s(t) at some other time?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 practice we only need a finite number of </a:t>
            </a:r>
            <a:r>
              <a:rPr lang="en-US" dirty="0" err="1"/>
              <a:t>sincs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59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5163" y="2232658"/>
            <a:ext cx="5338482" cy="10740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5383" y="4241807"/>
            <a:ext cx="6115050" cy="2272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570196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few more things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081" y="1308100"/>
            <a:ext cx="8488907" cy="5119996"/>
          </a:xfrm>
        </p:spPr>
        <p:txBody>
          <a:bodyPr/>
          <a:lstStyle/>
          <a:p>
            <a:pPr defTabSz="457200">
              <a:lnSpc>
                <a:spcPct val="100000"/>
              </a:lnSpc>
            </a:pPr>
            <a:r>
              <a:rPr lang="en-US" sz="2400" dirty="0"/>
              <a:t>the course will focus on </a:t>
            </a:r>
            <a:r>
              <a:rPr lang="en-US" sz="2400" i="1" dirty="0"/>
              <a:t>understanding</a:t>
            </a:r>
            <a:r>
              <a:rPr lang="en-US" sz="2400" dirty="0"/>
              <a:t> the main concepts</a:t>
            </a:r>
          </a:p>
          <a:p>
            <a:pPr marL="0" indent="0" defTabSz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	not mathematical formulas or formal proofs of theorems</a:t>
            </a:r>
          </a:p>
          <a:p>
            <a:pPr defTabSz="457200">
              <a:lnSpc>
                <a:spcPct val="100000"/>
              </a:lnSpc>
              <a:spcBef>
                <a:spcPts val="1200"/>
              </a:spcBef>
            </a:pPr>
            <a:r>
              <a:rPr lang="en-US" sz="2400" dirty="0"/>
              <a:t>hopefully, you will come away with an understanding</a:t>
            </a:r>
          </a:p>
          <a:p>
            <a:pPr marL="0" indent="0" defTabSz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	of how many </a:t>
            </a:r>
            <a:r>
              <a:rPr lang="en-US" sz="2400" dirty="0" err="1"/>
              <a:t>many</a:t>
            </a:r>
            <a:r>
              <a:rPr lang="en-US" sz="2400" dirty="0"/>
              <a:t> things work nowadays</a:t>
            </a:r>
          </a:p>
          <a:p>
            <a:pPr marL="0" indent="0" defTabSz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		and will remember these for many years</a:t>
            </a:r>
          </a:p>
          <a:p>
            <a:pPr defTabSz="457200">
              <a:lnSpc>
                <a:spcPct val="100000"/>
              </a:lnSpc>
              <a:spcBef>
                <a:spcPts val="1200"/>
              </a:spcBef>
            </a:pPr>
            <a:r>
              <a:rPr lang="en-US" sz="2400" dirty="0"/>
              <a:t>if there are applications that interest you</a:t>
            </a:r>
          </a:p>
          <a:p>
            <a:pPr marL="0" indent="0" defTabSz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/>
              <a:t>	</a:t>
            </a:r>
            <a:r>
              <a:rPr lang="en-US" sz="2000" dirty="0"/>
              <a:t>e.g., radar, predicting stock market trends, musical effects, …</a:t>
            </a:r>
          </a:p>
          <a:p>
            <a:pPr marL="0" indent="0" defTabSz="45720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000" dirty="0"/>
              <a:t>		</a:t>
            </a:r>
            <a:r>
              <a:rPr lang="en-US" sz="2400" dirty="0"/>
              <a:t>we can talk about some of them in the course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6249515"/>
      </p:ext>
    </p:extLst>
  </p:cSld>
  <p:clrMapOvr>
    <a:masterClrMapping/>
  </p:clrMapOvr>
  <p:transition spd="med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 exponentials Negative frequencies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446663"/>
                <a:ext cx="8349018" cy="4660450"/>
              </a:xfrm>
            </p:spPr>
            <p:txBody>
              <a:bodyPr/>
              <a:lstStyle/>
              <a:p>
                <a:pPr marL="457200" indent="-457200">
                  <a:lnSpc>
                    <a:spcPct val="100000"/>
                  </a:lnSpc>
                  <a:spcBef>
                    <a:spcPts val="0"/>
                  </a:spcBef>
                  <a:buNone/>
                  <a:defRPr/>
                </a:pPr>
                <a:r>
                  <a:rPr lang="en-US" sz="2000" dirty="0"/>
                  <a:t>The Fourier series</a:t>
                </a:r>
                <a:endParaRPr lang="en-US" sz="2000" dirty="0">
                  <a:solidFill>
                    <a:schemeClr val="accent2"/>
                  </a:solidFill>
                </a:endParaRPr>
              </a:p>
              <a:p>
                <a:pPr marL="457200" indent="-457200">
                  <a:lnSpc>
                    <a:spcPct val="100000"/>
                  </a:lnSpc>
                  <a:spcBef>
                    <a:spcPts val="0"/>
                  </a:spcBef>
                  <a:buNone/>
                  <a:defRPr/>
                </a:pPr>
                <a:r>
                  <a:rPr lang="en-US" sz="2000" dirty="0">
                    <a:solidFill>
                      <a:schemeClr val="accent2"/>
                    </a:solidFill>
                  </a:rPr>
                  <a:t>s(t)   =             a</a:t>
                </a:r>
                <a:r>
                  <a:rPr lang="en-US" sz="2000" baseline="-25000" dirty="0">
                    <a:solidFill>
                      <a:schemeClr val="accent2"/>
                    </a:solidFill>
                  </a:rPr>
                  <a:t>1</a:t>
                </a:r>
                <a:r>
                  <a:rPr lang="en-US" sz="2000" dirty="0">
                    <a:solidFill>
                      <a:schemeClr val="accent2"/>
                    </a:solidFill>
                  </a:rPr>
                  <a:t> sin(</a:t>
                </a:r>
                <a:r>
                  <a:rPr lang="en-US" sz="2000" dirty="0" err="1">
                    <a:solidFill>
                      <a:schemeClr val="accent2"/>
                    </a:solidFill>
                    <a:latin typeface="Symbol" pitchFamily="18" charset="2"/>
                  </a:rPr>
                  <a:t>w</a:t>
                </a:r>
                <a:r>
                  <a:rPr lang="en-US" sz="2000" dirty="0" err="1">
                    <a:solidFill>
                      <a:schemeClr val="accent2"/>
                    </a:solidFill>
                  </a:rPr>
                  <a:t>t</a:t>
                </a:r>
                <a:r>
                  <a:rPr lang="en-US" sz="2000" dirty="0">
                    <a:solidFill>
                      <a:schemeClr val="accent2"/>
                    </a:solidFill>
                  </a:rPr>
                  <a:t>)  + a</a:t>
                </a:r>
                <a:r>
                  <a:rPr lang="en-US" sz="2000" baseline="-25000" dirty="0">
                    <a:solidFill>
                      <a:schemeClr val="accent2"/>
                    </a:solidFill>
                  </a:rPr>
                  <a:t>2</a:t>
                </a:r>
                <a:r>
                  <a:rPr lang="en-US" sz="2000" dirty="0">
                    <a:solidFill>
                      <a:schemeClr val="accent2"/>
                    </a:solidFill>
                  </a:rPr>
                  <a:t> sin(2</a:t>
                </a:r>
                <a:r>
                  <a:rPr lang="en-US" sz="2000" dirty="0">
                    <a:solidFill>
                      <a:schemeClr val="accent2"/>
                    </a:solidFill>
                    <a:latin typeface="Symbol" pitchFamily="18" charset="2"/>
                  </a:rPr>
                  <a:t>w</a:t>
                </a:r>
                <a:r>
                  <a:rPr lang="en-US" sz="2000" dirty="0">
                    <a:solidFill>
                      <a:schemeClr val="accent2"/>
                    </a:solidFill>
                  </a:rPr>
                  <a:t>t)  + a</a:t>
                </a:r>
                <a:r>
                  <a:rPr lang="en-US" sz="2000" baseline="-25000" dirty="0">
                    <a:solidFill>
                      <a:schemeClr val="accent2"/>
                    </a:solidFill>
                  </a:rPr>
                  <a:t>3</a:t>
                </a:r>
                <a:r>
                  <a:rPr lang="en-US" sz="2000" dirty="0">
                    <a:solidFill>
                      <a:schemeClr val="accent2"/>
                    </a:solidFill>
                  </a:rPr>
                  <a:t> sin(3</a:t>
                </a:r>
                <a:r>
                  <a:rPr lang="en-US" sz="2000" dirty="0">
                    <a:solidFill>
                      <a:schemeClr val="accent2"/>
                    </a:solidFill>
                    <a:latin typeface="Symbol" pitchFamily="18" charset="2"/>
                  </a:rPr>
                  <a:t>w</a:t>
                </a:r>
                <a:r>
                  <a:rPr lang="en-US" sz="2000" dirty="0">
                    <a:solidFill>
                      <a:schemeClr val="accent2"/>
                    </a:solidFill>
                  </a:rPr>
                  <a:t>t) + … </a:t>
                </a:r>
              </a:p>
              <a:p>
                <a:pPr marL="457200" indent="-457200">
                  <a:lnSpc>
                    <a:spcPct val="100000"/>
                  </a:lnSpc>
                  <a:spcBef>
                    <a:spcPts val="0"/>
                  </a:spcBef>
                  <a:buNone/>
                  <a:defRPr/>
                </a:pPr>
                <a:r>
                  <a:rPr lang="en-US" sz="2000" dirty="0">
                    <a:solidFill>
                      <a:schemeClr val="accent2"/>
                    </a:solidFill>
                  </a:rPr>
                  <a:t>		+ b</a:t>
                </a:r>
                <a:r>
                  <a:rPr lang="en-US" sz="2000" baseline="-25000" dirty="0">
                    <a:solidFill>
                      <a:schemeClr val="accent2"/>
                    </a:solidFill>
                  </a:rPr>
                  <a:t>0 </a:t>
                </a:r>
                <a:r>
                  <a:rPr lang="en-US" sz="2000" dirty="0">
                    <a:solidFill>
                      <a:schemeClr val="accent2"/>
                    </a:solidFill>
                  </a:rPr>
                  <a:t>+</a:t>
                </a:r>
                <a:r>
                  <a:rPr lang="en-US" sz="2000" baseline="-25000" dirty="0">
                    <a:solidFill>
                      <a:schemeClr val="accent2"/>
                    </a:solidFill>
                  </a:rPr>
                  <a:t> </a:t>
                </a:r>
                <a:r>
                  <a:rPr lang="en-US" sz="2000" dirty="0">
                    <a:solidFill>
                      <a:schemeClr val="accent2"/>
                    </a:solidFill>
                  </a:rPr>
                  <a:t>b</a:t>
                </a:r>
                <a:r>
                  <a:rPr lang="en-US" sz="2000" baseline="-25000" dirty="0">
                    <a:solidFill>
                      <a:schemeClr val="accent2"/>
                    </a:solidFill>
                  </a:rPr>
                  <a:t>1</a:t>
                </a:r>
                <a:r>
                  <a:rPr lang="en-US" sz="2000" dirty="0">
                    <a:solidFill>
                      <a:schemeClr val="accent2"/>
                    </a:solidFill>
                  </a:rPr>
                  <a:t> cos(</a:t>
                </a:r>
                <a:r>
                  <a:rPr lang="en-US" sz="2000" dirty="0" err="1">
                    <a:solidFill>
                      <a:schemeClr val="accent2"/>
                    </a:solidFill>
                    <a:latin typeface="Symbol" pitchFamily="18" charset="2"/>
                  </a:rPr>
                  <a:t>w</a:t>
                </a:r>
                <a:r>
                  <a:rPr lang="en-US" sz="2000" dirty="0" err="1">
                    <a:solidFill>
                      <a:schemeClr val="accent2"/>
                    </a:solidFill>
                  </a:rPr>
                  <a:t>t</a:t>
                </a:r>
                <a:r>
                  <a:rPr lang="en-US" sz="2000" dirty="0">
                    <a:solidFill>
                      <a:schemeClr val="accent2"/>
                    </a:solidFill>
                  </a:rPr>
                  <a:t>) + b</a:t>
                </a:r>
                <a:r>
                  <a:rPr lang="en-US" sz="2000" baseline="-25000" dirty="0">
                    <a:solidFill>
                      <a:schemeClr val="accent2"/>
                    </a:solidFill>
                  </a:rPr>
                  <a:t>2</a:t>
                </a:r>
                <a:r>
                  <a:rPr lang="en-US" sz="2000" dirty="0">
                    <a:solidFill>
                      <a:schemeClr val="accent2"/>
                    </a:solidFill>
                  </a:rPr>
                  <a:t> cos(2</a:t>
                </a:r>
                <a:r>
                  <a:rPr lang="en-US" sz="2000" dirty="0">
                    <a:solidFill>
                      <a:schemeClr val="accent2"/>
                    </a:solidFill>
                    <a:latin typeface="Symbol" pitchFamily="18" charset="2"/>
                  </a:rPr>
                  <a:t>w</a:t>
                </a:r>
                <a:r>
                  <a:rPr lang="en-US" sz="2000" dirty="0">
                    <a:solidFill>
                      <a:schemeClr val="accent2"/>
                    </a:solidFill>
                  </a:rPr>
                  <a:t>t) + b</a:t>
                </a:r>
                <a:r>
                  <a:rPr lang="en-US" sz="2000" baseline="-25000" dirty="0">
                    <a:solidFill>
                      <a:schemeClr val="accent2"/>
                    </a:solidFill>
                  </a:rPr>
                  <a:t>3</a:t>
                </a:r>
                <a:r>
                  <a:rPr lang="en-US" sz="2000" dirty="0">
                    <a:solidFill>
                      <a:schemeClr val="accent2"/>
                    </a:solidFill>
                  </a:rPr>
                  <a:t> cos(3</a:t>
                </a:r>
                <a:r>
                  <a:rPr lang="en-US" sz="2000" dirty="0">
                    <a:solidFill>
                      <a:schemeClr val="accent2"/>
                    </a:solidFill>
                    <a:latin typeface="Symbol" pitchFamily="18" charset="2"/>
                  </a:rPr>
                  <a:t>w</a:t>
                </a:r>
                <a:r>
                  <a:rPr lang="en-US" sz="2000" dirty="0">
                    <a:solidFill>
                      <a:schemeClr val="accent2"/>
                    </a:solidFill>
                  </a:rPr>
                  <a:t>t) + …</a:t>
                </a:r>
              </a:p>
              <a:p>
                <a:pPr marL="0" indent="0">
                  <a:buNone/>
                </a:pPr>
                <a:r>
                  <a:rPr lang="en-US" sz="2000" dirty="0"/>
                  <a:t>has a basis consisting of 2 </a:t>
                </a:r>
                <a:r>
                  <a:rPr lang="en-US" sz="2000" i="1" dirty="0"/>
                  <a:t>different</a:t>
                </a:r>
                <a:r>
                  <a:rPr lang="en-US" sz="2000" dirty="0"/>
                  <a:t> kinds of signal </a:t>
                </a:r>
                <a:r>
                  <a:rPr lang="en-US" sz="2000" dirty="0">
                    <a:solidFill>
                      <a:schemeClr val="accent2"/>
                    </a:solidFill>
                  </a:rPr>
                  <a:t>sin(</a:t>
                </a:r>
                <a:r>
                  <a:rPr lang="en-US" sz="2000" dirty="0" err="1">
                    <a:solidFill>
                      <a:schemeClr val="accent2"/>
                    </a:solidFill>
                  </a:rPr>
                  <a:t>k</a:t>
                </a:r>
                <a:r>
                  <a:rPr lang="en-US" sz="2000" dirty="0" err="1">
                    <a:solidFill>
                      <a:schemeClr val="accent2"/>
                    </a:solidFill>
                    <a:latin typeface="Symbol" pitchFamily="18" charset="2"/>
                  </a:rPr>
                  <a:t>w</a:t>
                </a:r>
                <a:r>
                  <a:rPr lang="en-US" sz="2000" dirty="0" err="1">
                    <a:solidFill>
                      <a:schemeClr val="accent2"/>
                    </a:solidFill>
                  </a:rPr>
                  <a:t>t</a:t>
                </a:r>
                <a:r>
                  <a:rPr lang="en-US" sz="2000" dirty="0">
                    <a:solidFill>
                      <a:schemeClr val="accent2"/>
                    </a:solidFill>
                  </a:rPr>
                  <a:t>) </a:t>
                </a:r>
                <a:r>
                  <a:rPr lang="en-US" sz="2000" dirty="0"/>
                  <a:t>and </a:t>
                </a:r>
                <a:r>
                  <a:rPr lang="en-US" sz="2000" dirty="0">
                    <a:solidFill>
                      <a:schemeClr val="accent2"/>
                    </a:solidFill>
                  </a:rPr>
                  <a:t>cos(</a:t>
                </a:r>
                <a:r>
                  <a:rPr lang="en-US" sz="2000" dirty="0" err="1">
                    <a:solidFill>
                      <a:schemeClr val="accent2"/>
                    </a:solidFill>
                  </a:rPr>
                  <a:t>k</a:t>
                </a:r>
                <a:r>
                  <a:rPr lang="en-US" sz="2000" dirty="0" err="1">
                    <a:solidFill>
                      <a:schemeClr val="accent2"/>
                    </a:solidFill>
                    <a:latin typeface="Symbol" pitchFamily="18" charset="2"/>
                  </a:rPr>
                  <a:t>w</a:t>
                </a:r>
                <a:r>
                  <a:rPr lang="en-US" sz="2000" dirty="0" err="1">
                    <a:solidFill>
                      <a:schemeClr val="accent2"/>
                    </a:solidFill>
                  </a:rPr>
                  <a:t>t</a:t>
                </a:r>
                <a:r>
                  <a:rPr lang="en-US" sz="2000" dirty="0">
                    <a:solidFill>
                      <a:schemeClr val="accent2"/>
                    </a:solidFill>
                  </a:rPr>
                  <a:t>)</a:t>
                </a:r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/>
                  <a:t>Can we find a series with a single type of basis ?</a:t>
                </a:r>
              </a:p>
              <a:p>
                <a:pPr marL="457200" indent="-457200">
                  <a:lnSpc>
                    <a:spcPct val="100000"/>
                  </a:lnSpc>
                  <a:spcBef>
                    <a:spcPts val="1200"/>
                  </a:spcBef>
                  <a:buNone/>
                  <a:defRPr/>
                </a:pPr>
                <a:r>
                  <a:rPr lang="en-US" sz="2000" dirty="0">
                    <a:solidFill>
                      <a:schemeClr val="accent2"/>
                    </a:solidFill>
                  </a:rPr>
                  <a:t>	s(t)   = c</a:t>
                </a:r>
                <a:r>
                  <a:rPr lang="en-US" sz="2000" baseline="-25000" dirty="0">
                    <a:solidFill>
                      <a:schemeClr val="accent2"/>
                    </a:solidFill>
                  </a:rPr>
                  <a:t>0</a:t>
                </a:r>
                <a:r>
                  <a:rPr lang="en-US" sz="2000" dirty="0">
                    <a:solidFill>
                      <a:schemeClr val="accent2"/>
                    </a:solidFill>
                  </a:rPr>
                  <a:t> + c</a:t>
                </a:r>
                <a:r>
                  <a:rPr lang="en-US" sz="2000" baseline="-25000" dirty="0">
                    <a:solidFill>
                      <a:schemeClr val="accent2"/>
                    </a:solidFill>
                  </a:rPr>
                  <a:t>1</a:t>
                </a:r>
                <a:r>
                  <a:rPr lang="en-US" sz="2000" dirty="0">
                    <a:solidFill>
                      <a:schemeClr val="accent2"/>
                    </a:solidFill>
                  </a:rPr>
                  <a:t> sin(</a:t>
                </a:r>
                <a:r>
                  <a:rPr lang="en-US" sz="2000" dirty="0" err="1">
                    <a:solidFill>
                      <a:schemeClr val="accent2"/>
                    </a:solidFill>
                    <a:latin typeface="Symbol" pitchFamily="18" charset="2"/>
                  </a:rPr>
                  <a:t>w</a:t>
                </a:r>
                <a:r>
                  <a:rPr lang="en-US" sz="2000" dirty="0" err="1">
                    <a:solidFill>
                      <a:schemeClr val="accent2"/>
                    </a:solidFill>
                  </a:rPr>
                  <a:t>t</a:t>
                </a:r>
                <a:r>
                  <a:rPr lang="en-US" sz="2000" dirty="0">
                    <a:solidFill>
                      <a:schemeClr val="accent2"/>
                    </a:solidFill>
                  </a:rPr>
                  <a:t> + </a:t>
                </a:r>
                <a:r>
                  <a:rPr lang="el-GR" sz="2000" dirty="0">
                    <a:solidFill>
                      <a:schemeClr val="accent2"/>
                    </a:solidFill>
                  </a:rPr>
                  <a:t>Φ</a:t>
                </a:r>
                <a:r>
                  <a:rPr lang="en-US" sz="2000" baseline="-25000" dirty="0">
                    <a:solidFill>
                      <a:schemeClr val="accent2"/>
                    </a:solidFill>
                  </a:rPr>
                  <a:t>1</a:t>
                </a:r>
                <a:r>
                  <a:rPr lang="en-US" sz="2000" dirty="0">
                    <a:solidFill>
                      <a:schemeClr val="accent2"/>
                    </a:solidFill>
                  </a:rPr>
                  <a:t>)  + c</a:t>
                </a:r>
                <a:r>
                  <a:rPr lang="en-US" sz="2000" baseline="-25000" dirty="0">
                    <a:solidFill>
                      <a:schemeClr val="accent2"/>
                    </a:solidFill>
                  </a:rPr>
                  <a:t>2</a:t>
                </a:r>
                <a:r>
                  <a:rPr lang="en-US" sz="2000" dirty="0">
                    <a:solidFill>
                      <a:schemeClr val="accent2"/>
                    </a:solidFill>
                  </a:rPr>
                  <a:t> sin(2</a:t>
                </a:r>
                <a:r>
                  <a:rPr lang="en-US" sz="2000" dirty="0">
                    <a:solidFill>
                      <a:schemeClr val="accent2"/>
                    </a:solidFill>
                    <a:latin typeface="Symbol" pitchFamily="18" charset="2"/>
                  </a:rPr>
                  <a:t>w</a:t>
                </a:r>
                <a:r>
                  <a:rPr lang="en-US" sz="2000" dirty="0">
                    <a:solidFill>
                      <a:schemeClr val="accent2"/>
                    </a:solidFill>
                  </a:rPr>
                  <a:t>t + </a:t>
                </a:r>
                <a:r>
                  <a:rPr lang="el-GR" sz="2000" dirty="0">
                    <a:solidFill>
                      <a:schemeClr val="accent2"/>
                    </a:solidFill>
                  </a:rPr>
                  <a:t>Φ</a:t>
                </a:r>
                <a:r>
                  <a:rPr lang="en-US" sz="2000" baseline="-25000" dirty="0">
                    <a:solidFill>
                      <a:schemeClr val="accent2"/>
                    </a:solidFill>
                  </a:rPr>
                  <a:t>2</a:t>
                </a:r>
                <a:r>
                  <a:rPr lang="en-US" sz="2000" dirty="0">
                    <a:solidFill>
                      <a:schemeClr val="accent2"/>
                    </a:solidFill>
                  </a:rPr>
                  <a:t>)  + … </a:t>
                </a:r>
                <a:endParaRPr lang="en-US" sz="2000" dirty="0"/>
              </a:p>
              <a:p>
                <a:pPr marL="457200" indent="-457200">
                  <a:lnSpc>
                    <a:spcPct val="100000"/>
                  </a:lnSpc>
                  <a:spcBef>
                    <a:spcPts val="0"/>
                  </a:spcBef>
                  <a:buNone/>
                  <a:defRPr/>
                </a:pPr>
                <a:r>
                  <a:rPr lang="en-US" sz="2000" dirty="0"/>
                  <a:t>		where</a:t>
                </a:r>
                <a:r>
                  <a:rPr lang="en-US" sz="2000" dirty="0">
                    <a:solidFill>
                      <a:schemeClr val="accent2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accent2"/>
                    </a:solidFill>
                  </a:rPr>
                  <a:t>c</a:t>
                </a:r>
                <a:r>
                  <a:rPr lang="en-US" sz="2000" baseline="-25000" dirty="0" err="1">
                    <a:solidFill>
                      <a:schemeClr val="accent2"/>
                    </a:solidFill>
                  </a:rPr>
                  <a:t>k</a:t>
                </a:r>
                <a:r>
                  <a:rPr lang="en-US" sz="2000" dirty="0">
                    <a:solidFill>
                      <a:schemeClr val="accent2"/>
                    </a:solidFill>
                  </a:rPr>
                  <a:t> = √a</a:t>
                </a:r>
                <a:r>
                  <a:rPr lang="en-US" sz="2000" baseline="-25000" dirty="0">
                    <a:solidFill>
                      <a:schemeClr val="accent2"/>
                    </a:solidFill>
                  </a:rPr>
                  <a:t>k</a:t>
                </a:r>
                <a:r>
                  <a:rPr lang="en-US" sz="2000" baseline="30000" dirty="0">
                    <a:solidFill>
                      <a:schemeClr val="accent2"/>
                    </a:solidFill>
                  </a:rPr>
                  <a:t>2</a:t>
                </a:r>
                <a:r>
                  <a:rPr lang="en-US" sz="2000" dirty="0">
                    <a:solidFill>
                      <a:schemeClr val="accent2"/>
                    </a:solidFill>
                  </a:rPr>
                  <a:t> + b</a:t>
                </a:r>
                <a:r>
                  <a:rPr lang="en-US" sz="2000" baseline="-25000" dirty="0">
                    <a:solidFill>
                      <a:schemeClr val="accent2"/>
                    </a:solidFill>
                  </a:rPr>
                  <a:t>k</a:t>
                </a:r>
                <a:r>
                  <a:rPr lang="en-US" sz="2000" baseline="30000" dirty="0">
                    <a:solidFill>
                      <a:schemeClr val="accent2"/>
                    </a:solidFill>
                  </a:rPr>
                  <a:t>2</a:t>
                </a:r>
                <a:r>
                  <a:rPr lang="en-US" sz="2000" dirty="0"/>
                  <a:t> and </a:t>
                </a:r>
                <a:r>
                  <a:rPr lang="el-GR" sz="2000" dirty="0">
                    <a:solidFill>
                      <a:schemeClr val="accent2"/>
                    </a:solidFill>
                  </a:rPr>
                  <a:t>Φ</a:t>
                </a:r>
                <a:r>
                  <a:rPr lang="en-US" sz="2000" baseline="-25000" dirty="0">
                    <a:solidFill>
                      <a:schemeClr val="accent2"/>
                    </a:solidFill>
                  </a:rPr>
                  <a:t>k</a:t>
                </a:r>
                <a:r>
                  <a:rPr lang="en-US" sz="2000" dirty="0">
                    <a:solidFill>
                      <a:schemeClr val="accent2"/>
                    </a:solidFill>
                  </a:rPr>
                  <a:t> = arctan</a:t>
                </a:r>
                <a:r>
                  <a:rPr lang="en-US" sz="2000" baseline="-25000" dirty="0">
                    <a:solidFill>
                      <a:schemeClr val="accent2"/>
                    </a:solidFill>
                  </a:rPr>
                  <a:t>4</a:t>
                </a:r>
                <a:r>
                  <a:rPr lang="en-US" sz="2000" dirty="0">
                    <a:solidFill>
                      <a:schemeClr val="accent2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accent2"/>
                    </a:solidFill>
                  </a:rPr>
                  <a:t>b</a:t>
                </a:r>
                <a:r>
                  <a:rPr lang="en-US" sz="2000" baseline="-25000" dirty="0" err="1">
                    <a:solidFill>
                      <a:schemeClr val="accent2"/>
                    </a:solidFill>
                  </a:rPr>
                  <a:t>k</a:t>
                </a:r>
                <a:r>
                  <a:rPr lang="en-US" sz="2000" baseline="-25000" dirty="0">
                    <a:solidFill>
                      <a:schemeClr val="accent2"/>
                    </a:solidFill>
                  </a:rPr>
                  <a:t> </a:t>
                </a:r>
                <a:r>
                  <a:rPr lang="en-US" sz="2000" dirty="0">
                    <a:solidFill>
                      <a:schemeClr val="accent2"/>
                    </a:solidFill>
                  </a:rPr>
                  <a:t>/ </a:t>
                </a:r>
                <a:r>
                  <a:rPr lang="en-US" sz="2000" dirty="0" err="1">
                    <a:solidFill>
                      <a:schemeClr val="accent2"/>
                    </a:solidFill>
                  </a:rPr>
                  <a:t>a</a:t>
                </a:r>
                <a:r>
                  <a:rPr lang="en-US" sz="2000" baseline="-25000" dirty="0" err="1">
                    <a:solidFill>
                      <a:schemeClr val="accent2"/>
                    </a:solidFill>
                  </a:rPr>
                  <a:t>k</a:t>
                </a:r>
                <a:r>
                  <a:rPr lang="en-US" sz="2000" dirty="0"/>
                  <a:t> </a:t>
                </a:r>
              </a:p>
              <a:p>
                <a:pPr marL="457200" indent="-457200">
                  <a:lnSpc>
                    <a:spcPct val="100000"/>
                  </a:lnSpc>
                  <a:spcBef>
                    <a:spcPts val="0"/>
                  </a:spcBef>
                  <a:buNone/>
                  <a:defRPr/>
                </a:pPr>
                <a:r>
                  <a:rPr lang="en-US" sz="2000" dirty="0"/>
                  <a:t>works, but isn’t a basis – it contains </a:t>
                </a:r>
                <a:r>
                  <a:rPr lang="en-US" sz="2000" dirty="0" err="1"/>
                  <a:t>nondenumerable</a:t>
                </a:r>
                <a:r>
                  <a:rPr lang="en-US" sz="2000" dirty="0"/>
                  <a:t> number of signals!</a:t>
                </a:r>
              </a:p>
              <a:p>
                <a:pPr marL="457200" indent="-457200">
                  <a:lnSpc>
                    <a:spcPct val="100000"/>
                  </a:lnSpc>
                  <a:spcBef>
                    <a:spcPts val="0"/>
                  </a:spcBef>
                  <a:buNone/>
                  <a:defRPr/>
                </a:pPr>
                <a:endParaRPr lang="en-US" sz="2000" dirty="0"/>
              </a:p>
              <a:p>
                <a:pPr marL="457200" indent="-457200">
                  <a:lnSpc>
                    <a:spcPct val="100000"/>
                  </a:lnSpc>
                  <a:spcBef>
                    <a:spcPts val="0"/>
                  </a:spcBef>
                  <a:buNone/>
                  <a:defRPr/>
                </a:pPr>
                <a:r>
                  <a:rPr lang="en-US" sz="2000" dirty="0"/>
                  <a:t>Substituting </a:t>
                </a:r>
                <a:r>
                  <a:rPr lang="en-US" sz="2000" dirty="0">
                    <a:solidFill>
                      <a:schemeClr val="accent2"/>
                    </a:solidFill>
                  </a:rPr>
                  <a:t>cos(</a:t>
                </a:r>
                <a:r>
                  <a:rPr lang="en-US" sz="2000" dirty="0" err="1">
                    <a:solidFill>
                      <a:schemeClr val="accent2"/>
                    </a:solidFill>
                  </a:rPr>
                  <a:t>k</a:t>
                </a:r>
                <a:r>
                  <a:rPr lang="en-US" sz="2000" dirty="0" err="1">
                    <a:solidFill>
                      <a:schemeClr val="accent2"/>
                    </a:solidFill>
                    <a:latin typeface="Symbol" pitchFamily="18" charset="2"/>
                  </a:rPr>
                  <a:t>w</a:t>
                </a:r>
                <a:r>
                  <a:rPr lang="en-US" sz="2000" dirty="0" err="1">
                    <a:solidFill>
                      <a:schemeClr val="accent2"/>
                    </a:solidFill>
                  </a:rPr>
                  <a:t>t</a:t>
                </a:r>
                <a:r>
                  <a:rPr lang="en-US" sz="2000" dirty="0">
                    <a:solidFill>
                      <a:schemeClr val="accent2"/>
                    </a:solidFill>
                  </a:rPr>
                  <a:t>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chemeClr val="accent2"/>
                    </a:solidFill>
                  </a:rPr>
                  <a:t> ( </a:t>
                </a:r>
                <a:r>
                  <a:rPr lang="en-US" sz="2000" dirty="0" err="1">
                    <a:solidFill>
                      <a:schemeClr val="accent2"/>
                    </a:solidFill>
                  </a:rPr>
                  <a:t>e</a:t>
                </a:r>
                <a:r>
                  <a:rPr lang="en-US" sz="2000" b="1" baseline="30000" dirty="0" err="1">
                    <a:solidFill>
                      <a:schemeClr val="accent2"/>
                    </a:solidFill>
                  </a:rPr>
                  <a:t>i</a:t>
                </a:r>
                <a:r>
                  <a:rPr lang="en-US" sz="2000" baseline="30000" dirty="0" err="1">
                    <a:solidFill>
                      <a:schemeClr val="accent2"/>
                    </a:solidFill>
                  </a:rPr>
                  <a:t>k</a:t>
                </a:r>
                <a:r>
                  <a:rPr lang="en-US" sz="2000" baseline="30000" dirty="0" err="1">
                    <a:solidFill>
                      <a:schemeClr val="accent2"/>
                    </a:solidFill>
                    <a:latin typeface="Symbol" pitchFamily="18" charset="2"/>
                  </a:rPr>
                  <a:t>w</a:t>
                </a:r>
                <a:r>
                  <a:rPr lang="en-US" sz="2000" baseline="30000" dirty="0" err="1">
                    <a:solidFill>
                      <a:schemeClr val="accent2"/>
                    </a:solidFill>
                  </a:rPr>
                  <a:t>t</a:t>
                </a:r>
                <a:r>
                  <a:rPr lang="en-US" sz="2000" dirty="0">
                    <a:solidFill>
                      <a:schemeClr val="accent2"/>
                    </a:solidFill>
                  </a:rPr>
                  <a:t> + e</a:t>
                </a:r>
                <a:r>
                  <a:rPr lang="en-US" sz="2000" b="1" baseline="30000" dirty="0">
                    <a:solidFill>
                      <a:schemeClr val="accent2"/>
                    </a:solidFill>
                  </a:rPr>
                  <a:t>-</a:t>
                </a:r>
                <a:r>
                  <a:rPr lang="en-US" sz="2000" b="1" baseline="30000" dirty="0" err="1">
                    <a:solidFill>
                      <a:schemeClr val="accent2"/>
                    </a:solidFill>
                  </a:rPr>
                  <a:t>i</a:t>
                </a:r>
                <a:r>
                  <a:rPr lang="en-US" sz="2000" baseline="30000" dirty="0" err="1">
                    <a:solidFill>
                      <a:schemeClr val="accent2"/>
                    </a:solidFill>
                  </a:rPr>
                  <a:t>k</a:t>
                </a:r>
                <a:r>
                  <a:rPr lang="en-US" sz="2000" baseline="30000" dirty="0" err="1">
                    <a:solidFill>
                      <a:schemeClr val="accent2"/>
                    </a:solidFill>
                    <a:latin typeface="Symbol" pitchFamily="18" charset="2"/>
                  </a:rPr>
                  <a:t>w</a:t>
                </a:r>
                <a:r>
                  <a:rPr lang="en-US" sz="2000" baseline="30000" dirty="0" err="1">
                    <a:solidFill>
                      <a:schemeClr val="accent2"/>
                    </a:solidFill>
                  </a:rPr>
                  <a:t>t</a:t>
                </a:r>
                <a:r>
                  <a:rPr lang="en-US" sz="2000" dirty="0">
                    <a:solidFill>
                      <a:schemeClr val="accent2"/>
                    </a:solidFill>
                  </a:rPr>
                  <a:t>) </a:t>
                </a:r>
                <a:r>
                  <a:rPr lang="en-US" sz="2000" dirty="0"/>
                  <a:t>and</a:t>
                </a:r>
                <a:r>
                  <a:rPr lang="en-US" sz="2000" dirty="0">
                    <a:solidFill>
                      <a:schemeClr val="accent2"/>
                    </a:solidFill>
                  </a:rPr>
                  <a:t> sin(</a:t>
                </a:r>
                <a:r>
                  <a:rPr lang="en-US" sz="2000" dirty="0" err="1">
                    <a:solidFill>
                      <a:schemeClr val="accent2"/>
                    </a:solidFill>
                  </a:rPr>
                  <a:t>k</a:t>
                </a:r>
                <a:r>
                  <a:rPr lang="en-US" sz="2000" dirty="0" err="1">
                    <a:solidFill>
                      <a:schemeClr val="accent2"/>
                    </a:solidFill>
                    <a:latin typeface="Symbol" pitchFamily="18" charset="2"/>
                  </a:rPr>
                  <a:t>w</a:t>
                </a:r>
                <a:r>
                  <a:rPr lang="en-US" sz="2000" dirty="0" err="1">
                    <a:solidFill>
                      <a:schemeClr val="accent2"/>
                    </a:solidFill>
                  </a:rPr>
                  <a:t>t</a:t>
                </a:r>
                <a:r>
                  <a:rPr lang="en-US" sz="2000" dirty="0">
                    <a:solidFill>
                      <a:schemeClr val="accent2"/>
                    </a:solidFill>
                  </a:rPr>
                  <a:t>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 b="1" i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𝐢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chemeClr val="accent2"/>
                    </a:solidFill>
                  </a:rPr>
                  <a:t>( </a:t>
                </a:r>
                <a:r>
                  <a:rPr lang="en-US" sz="2000" dirty="0" err="1">
                    <a:solidFill>
                      <a:schemeClr val="accent2"/>
                    </a:solidFill>
                  </a:rPr>
                  <a:t>e</a:t>
                </a:r>
                <a:r>
                  <a:rPr lang="en-US" sz="2000" b="1" baseline="30000" dirty="0" err="1">
                    <a:solidFill>
                      <a:schemeClr val="accent2"/>
                    </a:solidFill>
                  </a:rPr>
                  <a:t>i</a:t>
                </a:r>
                <a:r>
                  <a:rPr lang="en-US" sz="2000" baseline="30000" dirty="0" err="1">
                    <a:solidFill>
                      <a:schemeClr val="accent2"/>
                    </a:solidFill>
                  </a:rPr>
                  <a:t>k</a:t>
                </a:r>
                <a:r>
                  <a:rPr lang="en-US" sz="2000" baseline="30000" dirty="0" err="1">
                    <a:solidFill>
                      <a:schemeClr val="accent2"/>
                    </a:solidFill>
                    <a:latin typeface="Symbol" pitchFamily="18" charset="2"/>
                  </a:rPr>
                  <a:t>w</a:t>
                </a:r>
                <a:r>
                  <a:rPr lang="en-US" sz="2000" baseline="30000" dirty="0" err="1">
                    <a:solidFill>
                      <a:schemeClr val="accent2"/>
                    </a:solidFill>
                  </a:rPr>
                  <a:t>t</a:t>
                </a:r>
                <a:r>
                  <a:rPr lang="en-US" sz="2000" dirty="0">
                    <a:solidFill>
                      <a:schemeClr val="accent2"/>
                    </a:solidFill>
                  </a:rPr>
                  <a:t> - e</a:t>
                </a:r>
                <a:r>
                  <a:rPr lang="en-US" sz="2000" b="1" baseline="30000" dirty="0">
                    <a:solidFill>
                      <a:schemeClr val="accent2"/>
                    </a:solidFill>
                  </a:rPr>
                  <a:t>-</a:t>
                </a:r>
                <a:r>
                  <a:rPr lang="en-US" sz="2000" b="1" baseline="30000" dirty="0" err="1">
                    <a:solidFill>
                      <a:schemeClr val="accent2"/>
                    </a:solidFill>
                  </a:rPr>
                  <a:t>i</a:t>
                </a:r>
                <a:r>
                  <a:rPr lang="en-US" sz="2000" baseline="30000" dirty="0" err="1">
                    <a:solidFill>
                      <a:schemeClr val="accent2"/>
                    </a:solidFill>
                  </a:rPr>
                  <a:t>k</a:t>
                </a:r>
                <a:r>
                  <a:rPr lang="en-US" sz="2000" baseline="30000" dirty="0" err="1">
                    <a:solidFill>
                      <a:schemeClr val="accent2"/>
                    </a:solidFill>
                    <a:latin typeface="Symbol" pitchFamily="18" charset="2"/>
                  </a:rPr>
                  <a:t>w</a:t>
                </a:r>
                <a:r>
                  <a:rPr lang="en-US" sz="2000" baseline="30000" dirty="0" err="1">
                    <a:solidFill>
                      <a:schemeClr val="accent2"/>
                    </a:solidFill>
                  </a:rPr>
                  <a:t>t</a:t>
                </a:r>
                <a:r>
                  <a:rPr lang="en-US" sz="2000" dirty="0">
                    <a:solidFill>
                      <a:schemeClr val="accent2"/>
                    </a:solidFill>
                  </a:rPr>
                  <a:t>)</a:t>
                </a:r>
                <a:endParaRPr lang="en-US" sz="2000" baseline="30000" dirty="0"/>
              </a:p>
              <a:p>
                <a:pPr marL="457200" indent="-457200">
                  <a:lnSpc>
                    <a:spcPct val="100000"/>
                  </a:lnSpc>
                  <a:spcBef>
                    <a:spcPts val="0"/>
                  </a:spcBef>
                  <a:buNone/>
                  <a:defRPr/>
                </a:pPr>
                <a:r>
                  <a:rPr lang="en-US" sz="2000" dirty="0"/>
                  <a:t>we find the FS in terms of complex exponentials</a:t>
                </a:r>
              </a:p>
              <a:p>
                <a:pPr marL="457200" indent="-457200">
                  <a:lnSpc>
                    <a:spcPct val="100000"/>
                  </a:lnSpc>
                  <a:spcBef>
                    <a:spcPts val="0"/>
                  </a:spcBef>
                  <a:buNone/>
                  <a:defRPr/>
                </a:pPr>
                <a:r>
                  <a:rPr lang="en-US" sz="2800" dirty="0">
                    <a:solidFill>
                      <a:schemeClr val="accent2"/>
                    </a:solidFill>
                  </a:rPr>
                  <a:t>		s(t)  =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8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=−</m:t>
                        </m:r>
                        <m:r>
                          <m:rPr>
                            <m:nor/>
                          </m:rPr>
                          <a:rPr lang="en-US" altLang="en-US" sz="3200" b="1" dirty="0">
                            <a:solidFill>
                              <a:schemeClr val="accent2"/>
                            </a:solidFill>
                            <a:sym typeface="Symbol" panose="05050102010706020507" pitchFamily="18" charset="2"/>
                          </a:rPr>
                          <m:t></m:t>
                        </m:r>
                      </m:sub>
                      <m:sup>
                        <m:r>
                          <m:rPr>
                            <m:nor/>
                          </m:rPr>
                          <a:rPr lang="en-US" altLang="en-US" sz="3200" b="1" dirty="0">
                            <a:solidFill>
                              <a:schemeClr val="accent2"/>
                            </a:solidFill>
                            <a:sym typeface="Symbol" panose="05050102010706020507" pitchFamily="18" charset="2"/>
                          </a:rPr>
                          <m:t></m:t>
                        </m:r>
                      </m:sup>
                      <m:e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schemeClr val="accent2"/>
                            </a:solidFill>
                          </a:rPr>
                          <m:t>S</m:t>
                        </m:r>
                        <m:r>
                          <m:rPr>
                            <m:nor/>
                          </m:rPr>
                          <a:rPr lang="en-US" sz="2800" b="0" i="0" baseline="-25000" dirty="0" smtClean="0">
                            <a:solidFill>
                              <a:schemeClr val="accent2"/>
                            </a:solidFill>
                          </a:rPr>
                          <m:t>k</m:t>
                        </m:r>
                        <m:r>
                          <m:rPr>
                            <m:nor/>
                          </m:rPr>
                          <a:rPr lang="en-US" sz="2800" b="0" i="0" baseline="-25000" dirty="0" smtClean="0">
                            <a:solidFill>
                              <a:schemeClr val="accent2"/>
                            </a:solidFill>
                          </a:rPr>
                          <m:t> </m:t>
                        </m:r>
                      </m:e>
                    </m:nary>
                  </m:oMath>
                </a14:m>
                <a:r>
                  <a:rPr lang="en-US" sz="2800" dirty="0">
                    <a:solidFill>
                      <a:schemeClr val="accent2"/>
                    </a:solidFill>
                  </a:rPr>
                  <a:t> e</a:t>
                </a:r>
                <a:r>
                  <a:rPr lang="en-US" sz="2800" b="1" baseline="30000" dirty="0">
                    <a:solidFill>
                      <a:schemeClr val="accent2"/>
                    </a:solidFill>
                  </a:rPr>
                  <a:t>i</a:t>
                </a:r>
                <a:r>
                  <a:rPr lang="en-US" sz="2800" baseline="30000" dirty="0">
                    <a:solidFill>
                      <a:schemeClr val="accent2"/>
                    </a:solidFill>
                  </a:rPr>
                  <a:t>k</a:t>
                </a:r>
                <a:r>
                  <a:rPr lang="en-US" sz="2800" baseline="30000" dirty="0">
                    <a:solidFill>
                      <a:schemeClr val="accent2"/>
                    </a:solidFill>
                    <a:latin typeface="Symbol" pitchFamily="18" charset="2"/>
                  </a:rPr>
                  <a:t>w</a:t>
                </a:r>
                <a:r>
                  <a:rPr lang="en-US" sz="2800" baseline="30000" dirty="0">
                    <a:solidFill>
                      <a:schemeClr val="accent2"/>
                    </a:solidFill>
                  </a:rPr>
                  <a:t>t</a:t>
                </a:r>
              </a:p>
              <a:p>
                <a:pPr marL="457200" indent="-457200">
                  <a:lnSpc>
                    <a:spcPct val="100000"/>
                  </a:lnSpc>
                  <a:spcBef>
                    <a:spcPts val="0"/>
                  </a:spcBef>
                  <a:buNone/>
                  <a:defRPr/>
                </a:pPr>
                <a:endParaRPr lang="en-US" sz="2800" dirty="0"/>
              </a:p>
              <a:p>
                <a:pPr marL="457200" indent="-457200">
                  <a:lnSpc>
                    <a:spcPct val="100000"/>
                  </a:lnSpc>
                  <a:spcBef>
                    <a:spcPts val="0"/>
                  </a:spcBef>
                  <a:buNone/>
                  <a:defRPr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446663"/>
                <a:ext cx="8349018" cy="4660450"/>
              </a:xfrm>
              <a:blipFill rotWithShape="0">
                <a:blip r:embed="rId2"/>
                <a:stretch>
                  <a:fillRect l="-804" t="-523" r="-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60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88816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Handling the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319" y="1308100"/>
            <a:ext cx="8325135" cy="4799013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/>
              <a:t>This is aesthetically pleasing, but raises two problems: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1. the basis functions </a:t>
            </a:r>
            <a:r>
              <a:rPr lang="en-US" sz="2400" dirty="0" err="1">
                <a:solidFill>
                  <a:schemeClr val="accent2"/>
                </a:solidFill>
              </a:rPr>
              <a:t>e</a:t>
            </a:r>
            <a:r>
              <a:rPr lang="en-US" sz="2400" b="1" baseline="30000" dirty="0" err="1">
                <a:solidFill>
                  <a:schemeClr val="accent2"/>
                </a:solidFill>
              </a:rPr>
              <a:t>i</a:t>
            </a:r>
            <a:r>
              <a:rPr lang="en-US" sz="2400" baseline="30000" dirty="0" err="1">
                <a:solidFill>
                  <a:schemeClr val="accent2"/>
                </a:solidFill>
              </a:rPr>
              <a:t>k</a:t>
            </a:r>
            <a:r>
              <a:rPr lang="en-US" sz="2400" baseline="30000" dirty="0" err="1">
                <a:solidFill>
                  <a:schemeClr val="accent2"/>
                </a:solidFill>
                <a:latin typeface="Symbol" pitchFamily="18" charset="2"/>
              </a:rPr>
              <a:t>w</a:t>
            </a:r>
            <a:r>
              <a:rPr lang="en-US" sz="2400" baseline="30000" dirty="0" err="1">
                <a:solidFill>
                  <a:schemeClr val="accent2"/>
                </a:solidFill>
              </a:rPr>
              <a:t>t</a:t>
            </a:r>
            <a:r>
              <a:rPr lang="en-US" sz="2400" baseline="30000" dirty="0">
                <a:solidFill>
                  <a:schemeClr val="accent2"/>
                </a:solidFill>
              </a:rPr>
              <a:t> </a:t>
            </a:r>
            <a:r>
              <a:rPr lang="en-US" dirty="0"/>
              <a:t>are complex </a:t>
            </a:r>
          </a:p>
          <a:p>
            <a:pPr marL="0" indent="0" defTabSz="531813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	and thus not </a:t>
            </a:r>
            <a:r>
              <a:rPr lang="en-US" i="1" dirty="0"/>
              <a:t>signals</a:t>
            </a:r>
            <a:r>
              <a:rPr lang="en-US" dirty="0"/>
              <a:t> at all !</a:t>
            </a:r>
          </a:p>
          <a:p>
            <a:pPr marL="0" indent="0" defTabSz="531813">
              <a:lnSpc>
                <a:spcPct val="100000"/>
              </a:lnSpc>
              <a:buNone/>
            </a:pPr>
            <a:r>
              <a:rPr lang="en-US" dirty="0"/>
              <a:t>2. the frequencies </a:t>
            </a:r>
            <a:r>
              <a:rPr lang="en-US" sz="2400" dirty="0">
                <a:solidFill>
                  <a:schemeClr val="accent2"/>
                </a:solidFill>
              </a:rPr>
              <a:t>k</a:t>
            </a:r>
            <a:r>
              <a:rPr lang="en-US" sz="2400" dirty="0">
                <a:solidFill>
                  <a:schemeClr val="accent2"/>
                </a:solidFill>
                <a:latin typeface="Symbol" pitchFamily="18" charset="2"/>
              </a:rPr>
              <a:t>w </a:t>
            </a:r>
            <a:r>
              <a:rPr lang="en-US" dirty="0"/>
              <a:t>can be negative </a:t>
            </a:r>
          </a:p>
          <a:p>
            <a:pPr marL="0" indent="0" defTabSz="531813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	what does -2 cycles per second mean 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Using complex exponentials and negative frequencies </a:t>
            </a:r>
          </a:p>
          <a:p>
            <a:pPr marL="0" indent="0" defTabSz="3556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	</a:t>
            </a:r>
            <a:r>
              <a:rPr lang="en-US" sz="2000" i="1" dirty="0"/>
              <a:t>so</a:t>
            </a:r>
            <a:r>
              <a:rPr lang="en-US" sz="2000" dirty="0"/>
              <a:t> simplifies the mathematics </a:t>
            </a:r>
          </a:p>
          <a:p>
            <a:pPr marL="0" indent="0" defTabSz="3556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	that we will do anything to allow it</a:t>
            </a:r>
          </a:p>
          <a:p>
            <a:pPr marL="0" indent="0" defTabSz="35560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000" dirty="0"/>
              <a:t>1. We are understand that the true signals are real </a:t>
            </a:r>
          </a:p>
          <a:p>
            <a:pPr marL="0" indent="0" defTabSz="3556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		– they are simply </a:t>
            </a:r>
            <a:r>
              <a:rPr lang="en-US" sz="2000" b="1" dirty="0">
                <a:solidFill>
                  <a:schemeClr val="accent2"/>
                </a:solidFill>
              </a:rPr>
              <a:t>Re</a:t>
            </a:r>
            <a:r>
              <a:rPr lang="en-US" sz="2000" dirty="0">
                <a:solidFill>
                  <a:schemeClr val="accent2"/>
                </a:solidFill>
              </a:rPr>
              <a:t>(</a:t>
            </a:r>
            <a:r>
              <a:rPr lang="en-US" sz="2000" dirty="0" err="1">
                <a:solidFill>
                  <a:schemeClr val="accent2"/>
                </a:solidFill>
              </a:rPr>
              <a:t>e</a:t>
            </a:r>
            <a:r>
              <a:rPr lang="en-US" sz="2000" b="1" baseline="30000" dirty="0" err="1">
                <a:solidFill>
                  <a:schemeClr val="accent2"/>
                </a:solidFill>
              </a:rPr>
              <a:t>i</a:t>
            </a:r>
            <a:r>
              <a:rPr lang="en-US" sz="2000" baseline="30000" dirty="0" err="1">
                <a:solidFill>
                  <a:schemeClr val="accent2"/>
                </a:solidFill>
              </a:rPr>
              <a:t>k</a:t>
            </a:r>
            <a:r>
              <a:rPr lang="en-US" sz="2000" baseline="30000" dirty="0" err="1">
                <a:solidFill>
                  <a:schemeClr val="accent2"/>
                </a:solidFill>
                <a:latin typeface="Symbol" pitchFamily="18" charset="2"/>
              </a:rPr>
              <a:t>w</a:t>
            </a:r>
            <a:r>
              <a:rPr lang="en-US" sz="2000" baseline="30000" dirty="0" err="1">
                <a:solidFill>
                  <a:schemeClr val="accent2"/>
                </a:solidFill>
              </a:rPr>
              <a:t>t</a:t>
            </a:r>
            <a:r>
              <a:rPr lang="en-US" sz="2000" dirty="0">
                <a:solidFill>
                  <a:schemeClr val="accent2"/>
                </a:solidFill>
              </a:rPr>
              <a:t>)</a:t>
            </a:r>
          </a:p>
          <a:p>
            <a:pPr marL="0" indent="0" defTabSz="531813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chemeClr val="accent2"/>
                </a:solidFill>
              </a:rPr>
              <a:t>	</a:t>
            </a:r>
            <a:r>
              <a:rPr lang="en-US" sz="2000" dirty="0"/>
              <a:t>At the end of the calculations we look at the real part</a:t>
            </a:r>
          </a:p>
          <a:p>
            <a:pPr marL="0" indent="0" defTabSz="35560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000" dirty="0"/>
              <a:t>2. The negative frequencies are the same as the positive ones</a:t>
            </a:r>
          </a:p>
          <a:p>
            <a:pPr marL="0" indent="0" defTabSz="627063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	only the phase is different (see demo)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61</a:t>
            </a:fld>
            <a:endParaRPr lang="en-US" altLang="en-US"/>
          </a:p>
        </p:txBody>
      </p:sp>
      <p:sp>
        <p:nvSpPr>
          <p:cNvPr id="5" name="TextBox 4"/>
          <p:cNvSpPr txBox="1"/>
          <p:nvPr/>
        </p:nvSpPr>
        <p:spPr>
          <a:xfrm>
            <a:off x="7285704" y="3746090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demo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36502"/>
      </p:ext>
    </p:extLst>
  </p:cSld>
  <p:clrMapOvr>
    <a:masterClrMapping/>
  </p:clrMapOvr>
  <p:transition spd="med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0967" y="165100"/>
            <a:ext cx="7263921" cy="1143000"/>
          </a:xfrm>
        </p:spPr>
        <p:txBody>
          <a:bodyPr/>
          <a:lstStyle/>
          <a:p>
            <a:r>
              <a:rPr lang="en-US" dirty="0"/>
              <a:t>FS, FT, DFT – the long journey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114" y="1064524"/>
            <a:ext cx="8541056" cy="555376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F</a:t>
            </a:r>
            <a:r>
              <a:rPr lang="en-US" dirty="0"/>
              <a:t>ourier </a:t>
            </a:r>
            <a:r>
              <a:rPr lang="en-US" b="1" dirty="0"/>
              <a:t>S</a:t>
            </a:r>
            <a:r>
              <a:rPr lang="en-US" dirty="0"/>
              <a:t>eries (periodic analog signal → </a:t>
            </a:r>
            <a:r>
              <a:rPr lang="he-IL" sz="2800" dirty="0"/>
              <a:t>א</a:t>
            </a:r>
            <a:r>
              <a:rPr lang="en-US" b="1" baseline="-25000" dirty="0"/>
              <a:t>0</a:t>
            </a:r>
            <a:r>
              <a:rPr lang="en-US" dirty="0"/>
              <a:t> coefficients)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spcBef>
                <a:spcPts val="3000"/>
              </a:spcBef>
              <a:buNone/>
            </a:pPr>
            <a:r>
              <a:rPr lang="en-US" b="1" dirty="0"/>
              <a:t>F</a:t>
            </a:r>
            <a:r>
              <a:rPr lang="en-US" dirty="0"/>
              <a:t>ourier </a:t>
            </a:r>
            <a:r>
              <a:rPr lang="en-US" b="1" dirty="0"/>
              <a:t>T</a:t>
            </a:r>
            <a:r>
              <a:rPr lang="en-US" dirty="0"/>
              <a:t>ransform (general analog signal → spectrum)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/>
              <a:t>D</a:t>
            </a:r>
            <a:r>
              <a:rPr lang="en-US" dirty="0"/>
              <a:t>iscrete </a:t>
            </a:r>
            <a:r>
              <a:rPr lang="en-US" b="1" dirty="0"/>
              <a:t>F</a:t>
            </a:r>
            <a:r>
              <a:rPr lang="en-US" dirty="0"/>
              <a:t>ourier </a:t>
            </a:r>
            <a:r>
              <a:rPr lang="en-US" b="1" dirty="0"/>
              <a:t>T</a:t>
            </a:r>
            <a:r>
              <a:rPr lang="en-US" dirty="0"/>
              <a:t>ransform (finite digital signal → digital spectrum)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62</a:t>
            </a:fld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413339" y="4622677"/>
                <a:ext cx="3313921" cy="5341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 err="1"/>
                  <a:t>S</a:t>
                </a:r>
                <a:r>
                  <a:rPr lang="en-US" baseline="-25000" dirty="0" err="1"/>
                  <a:t>k</a:t>
                </a:r>
                <a:r>
                  <a:rPr lang="en-US" dirty="0"/>
                  <a:t>  =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𝑵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  <m:e>
                        <m:sSubSup>
                          <m:sSubSup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𝑾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𝑵</m:t>
                            </m:r>
                          </m:sub>
                          <m:sup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𝒏𝒌</m:t>
                            </m:r>
                          </m:sup>
                        </m:sSub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𝒔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3339" y="4622677"/>
                <a:ext cx="3313921" cy="534121"/>
              </a:xfrm>
              <a:prstGeom prst="rect">
                <a:avLst/>
              </a:prstGeom>
              <a:blipFill rotWithShape="0">
                <a:blip r:embed="rId2"/>
                <a:stretch>
                  <a:fillRect l="-7537" t="-15909" b="-443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492992" y="5288614"/>
                <a:ext cx="3775072" cy="7089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 err="1"/>
                  <a:t>s</a:t>
                </a:r>
                <a:r>
                  <a:rPr lang="en-US" baseline="-25000" dirty="0" err="1"/>
                  <a:t>n</a:t>
                </a:r>
                <a:r>
                  <a:rPr lang="en-US" dirty="0"/>
                  <a:t>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𝑵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𝑵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  <m:e>
                        <m:sSubSup>
                          <m:sSubSup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𝑾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𝑵</m:t>
                            </m:r>
                          </m:sub>
                          <m:sup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𝒏𝒌</m:t>
                            </m:r>
                          </m:sup>
                        </m:sSub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𝒌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2992" y="5288614"/>
                <a:ext cx="3775072" cy="708977"/>
              </a:xfrm>
              <a:prstGeom prst="rect">
                <a:avLst/>
              </a:prstGeom>
              <a:blipFill rotWithShape="0">
                <a:blip r:embed="rId3"/>
                <a:stretch>
                  <a:fillRect l="-6624" t="-3448" b="-18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968900" y="2586978"/>
                <a:ext cx="4435573" cy="6240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/>
                  <a:t>S(</a:t>
                </a:r>
                <a:r>
                  <a:rPr lang="el-GR" dirty="0"/>
                  <a:t>ω</a:t>
                </a:r>
                <a:r>
                  <a:rPr lang="en-US" dirty="0"/>
                  <a:t>)  = 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  <m:d>
                          <m:d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</m:d>
                        <m:sSup>
                          <m:sSup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  <m:r>
                              <a:rPr lang="el-GR" b="1" i="1" smtClean="0">
                                <a:latin typeface="Cambria Math" panose="02040503050406030204" pitchFamily="18" charset="0"/>
                              </a:rPr>
                              <m:t>𝝎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𝒕</m:t>
                            </m:r>
                          </m:sup>
                        </m:s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𝒅𝒕</m:t>
                        </m:r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8900" y="2586978"/>
                <a:ext cx="4435573" cy="624017"/>
              </a:xfrm>
              <a:prstGeom prst="rect">
                <a:avLst/>
              </a:prstGeom>
              <a:blipFill rotWithShape="0">
                <a:blip r:embed="rId4"/>
                <a:stretch>
                  <a:fillRect l="-5632" t="-10680" b="-262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040706" y="1575089"/>
                <a:ext cx="4922457" cy="101624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dirty="0"/>
                  <a:t>s(t)   =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𝒌</m:t>
                            </m:r>
                          </m:sub>
                        </m:sSub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𝒊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𝒌</m:t>
                            </m:r>
                            <m:r>
                              <a:rPr lang="el-GR" i="1">
                                <a:latin typeface="Cambria Math" panose="02040503050406030204" pitchFamily="18" charset="0"/>
                              </a:rPr>
                              <m:t>𝝎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</m:sup>
                        </m:sSup>
                      </m:e>
                    </m:nary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706" y="1575089"/>
                <a:ext cx="4922457" cy="1016240"/>
              </a:xfrm>
              <a:prstGeom prst="rect">
                <a:avLst/>
              </a:prstGeom>
              <a:blipFill>
                <a:blip r:embed="rId5"/>
                <a:stretch>
                  <a:fillRect l="-5081" t="-10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241165" y="3330237"/>
                <a:ext cx="4721998" cy="7113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/>
                  <a:t>s(t)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den>
                    </m:f>
                    <m:nary>
                      <m:nary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𝑺</m:t>
                        </m:r>
                        <m:d>
                          <m:d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l-GR" dirty="0"/>
                              <m:t>ω</m:t>
                            </m:r>
                          </m:e>
                        </m:d>
                        <m:sSup>
                          <m:sSup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  <m:r>
                              <a:rPr lang="el-GR" b="1" i="1" smtClean="0">
                                <a:latin typeface="Cambria Math" panose="02040503050406030204" pitchFamily="18" charset="0"/>
                              </a:rPr>
                              <m:t>𝝎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𝒕</m:t>
                            </m:r>
                          </m:sup>
                        </m:s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𝒅</m:t>
                        </m:r>
                        <m:r>
                          <m:rPr>
                            <m:nor/>
                          </m:rPr>
                          <a:rPr lang="el-GR" dirty="0"/>
                          <m:t>ω</m:t>
                        </m:r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1165" y="3330237"/>
                <a:ext cx="4721998" cy="711349"/>
              </a:xfrm>
              <a:prstGeom prst="rect">
                <a:avLst/>
              </a:prstGeom>
              <a:blipFill rotWithShape="0">
                <a:blip r:embed="rId6"/>
                <a:stretch>
                  <a:fillRect l="-5297" t="-2564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3083400"/>
      </p:ext>
    </p:extLst>
  </p:cSld>
  <p:clrMapOvr>
    <a:masterClrMapping/>
  </p:clrMapOvr>
  <p:transition spd="med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6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939" y="5912009"/>
            <a:ext cx="2381869" cy="798028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3419" y="4614412"/>
            <a:ext cx="2515188" cy="1020591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5165" y="3309444"/>
            <a:ext cx="2692738" cy="9700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FS to FT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116" y="1308100"/>
            <a:ext cx="7767084" cy="4799013"/>
          </a:xfrm>
        </p:spPr>
        <p:txBody>
          <a:bodyPr/>
          <a:lstStyle/>
          <a:p>
            <a:pPr marL="0" indent="0" defTabSz="457200">
              <a:lnSpc>
                <a:spcPct val="100000"/>
              </a:lnSpc>
              <a:buNone/>
            </a:pPr>
            <a:r>
              <a:rPr lang="en-US" sz="2000" dirty="0"/>
              <a:t>The Fourier series transforms a periodic analog signal </a:t>
            </a:r>
          </a:p>
          <a:p>
            <a:pPr marL="0" indent="0" defTabSz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	into a denumerable set of coefficients</a:t>
            </a:r>
          </a:p>
          <a:p>
            <a:pPr marL="0" indent="0" defTabSz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What about non-periodic analog signals?</a:t>
            </a:r>
          </a:p>
          <a:p>
            <a:pPr marL="0" indent="0" defTabSz="457200">
              <a:lnSpc>
                <a:spcPct val="100000"/>
              </a:lnSpc>
              <a:buNone/>
            </a:pPr>
            <a:r>
              <a:rPr lang="en-US" sz="2000" dirty="0"/>
              <a:t>A non-periodic signal is the limit of a periodic one with period T→</a:t>
            </a:r>
            <a:r>
              <a:rPr lang="en-US" sz="3600" baseline="-12000" dirty="0"/>
              <a:t>∞</a:t>
            </a:r>
            <a:endParaRPr lang="en-US" sz="2000" baseline="-12000" dirty="0"/>
          </a:p>
          <a:p>
            <a:pPr marL="0" indent="0" defTabSz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	so, the base frequency f → 0 !</a:t>
            </a:r>
          </a:p>
          <a:p>
            <a:pPr marL="0" indent="0" defTabSz="457200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63</a:t>
            </a:fld>
            <a:endParaRPr lang="en-US" altLang="en-US"/>
          </a:p>
        </p:txBody>
      </p:sp>
      <p:cxnSp>
        <p:nvCxnSpPr>
          <p:cNvPr id="7" name="Straight Arrow Connector 6"/>
          <p:cNvCxnSpPr/>
          <p:nvPr/>
        </p:nvCxnSpPr>
        <p:spPr bwMode="auto">
          <a:xfrm flipV="1">
            <a:off x="4750642" y="3274392"/>
            <a:ext cx="0" cy="71775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4737071" y="4013413"/>
            <a:ext cx="2422473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 flipH="1">
            <a:off x="6077313" y="3402211"/>
            <a:ext cx="9832" cy="6096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7144873" y="3807481"/>
            <a:ext cx="265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800" dirty="0"/>
              <a:t>ω</a:t>
            </a:r>
            <a:endParaRPr lang="en-US" sz="1800" dirty="0"/>
          </a:p>
        </p:txBody>
      </p:sp>
      <p:sp>
        <p:nvSpPr>
          <p:cNvPr id="11" name="TextBox 10"/>
          <p:cNvSpPr txBox="1"/>
          <p:nvPr/>
        </p:nvSpPr>
        <p:spPr>
          <a:xfrm>
            <a:off x="5882360" y="3933149"/>
            <a:ext cx="531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800" dirty="0"/>
              <a:t>ω</a:t>
            </a:r>
            <a:r>
              <a:rPr lang="en-US" sz="1800" baseline="-25000" dirty="0"/>
              <a:t>0</a:t>
            </a:r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1127763" y="3774808"/>
            <a:ext cx="276225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3836242" y="3774808"/>
            <a:ext cx="83267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3895773" y="3581361"/>
            <a:ext cx="265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508511" y="2997601"/>
            <a:ext cx="717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S(f)</a:t>
            </a:r>
          </a:p>
        </p:txBody>
      </p:sp>
      <p:cxnSp>
        <p:nvCxnSpPr>
          <p:cNvPr id="25" name="Straight Arrow Connector 24"/>
          <p:cNvCxnSpPr/>
          <p:nvPr/>
        </p:nvCxnSpPr>
        <p:spPr bwMode="auto">
          <a:xfrm flipV="1">
            <a:off x="1127763" y="3299230"/>
            <a:ext cx="0" cy="49524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903771" y="3038308"/>
            <a:ext cx="717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s(t)</a:t>
            </a:r>
          </a:p>
        </p:txBody>
      </p:sp>
      <p:cxnSp>
        <p:nvCxnSpPr>
          <p:cNvPr id="31" name="Straight Arrow Connector 30"/>
          <p:cNvCxnSpPr/>
          <p:nvPr/>
        </p:nvCxnSpPr>
        <p:spPr bwMode="auto">
          <a:xfrm flipV="1">
            <a:off x="4732919" y="4575126"/>
            <a:ext cx="0" cy="71775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2" name="Straight Arrow Connector 31"/>
          <p:cNvCxnSpPr/>
          <p:nvPr/>
        </p:nvCxnSpPr>
        <p:spPr bwMode="auto">
          <a:xfrm>
            <a:off x="4719348" y="5292881"/>
            <a:ext cx="2422473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 flipH="1">
            <a:off x="5421637" y="4702945"/>
            <a:ext cx="9832" cy="6096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4" name="TextBox 33"/>
          <p:cNvSpPr txBox="1"/>
          <p:nvPr/>
        </p:nvSpPr>
        <p:spPr>
          <a:xfrm>
            <a:off x="7127150" y="5108215"/>
            <a:ext cx="265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800" dirty="0"/>
              <a:t>ω</a:t>
            </a:r>
            <a:endParaRPr lang="en-US" sz="1800" dirty="0"/>
          </a:p>
        </p:txBody>
      </p:sp>
      <p:sp>
        <p:nvSpPr>
          <p:cNvPr id="35" name="TextBox 34"/>
          <p:cNvSpPr txBox="1"/>
          <p:nvPr/>
        </p:nvSpPr>
        <p:spPr>
          <a:xfrm>
            <a:off x="5087494" y="5243923"/>
            <a:ext cx="675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800" dirty="0"/>
              <a:t>ω</a:t>
            </a:r>
            <a:r>
              <a:rPr lang="en-US" sz="1800" baseline="-25000" dirty="0"/>
              <a:t>0</a:t>
            </a:r>
            <a:r>
              <a:rPr lang="en-US" sz="1800" dirty="0"/>
              <a:t>/2</a:t>
            </a:r>
          </a:p>
        </p:txBody>
      </p:sp>
      <p:cxnSp>
        <p:nvCxnSpPr>
          <p:cNvPr id="36" name="Straight Connector 35"/>
          <p:cNvCxnSpPr/>
          <p:nvPr/>
        </p:nvCxnSpPr>
        <p:spPr bwMode="auto">
          <a:xfrm>
            <a:off x="1110040" y="5075536"/>
            <a:ext cx="276225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Arrow Connector 36"/>
          <p:cNvCxnSpPr/>
          <p:nvPr/>
        </p:nvCxnSpPr>
        <p:spPr bwMode="auto">
          <a:xfrm>
            <a:off x="3818519" y="5064903"/>
            <a:ext cx="83267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8" name="TextBox 37"/>
          <p:cNvSpPr txBox="1"/>
          <p:nvPr/>
        </p:nvSpPr>
        <p:spPr>
          <a:xfrm>
            <a:off x="3878050" y="4871456"/>
            <a:ext cx="265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t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485629" y="4265990"/>
            <a:ext cx="717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S(f)</a:t>
            </a:r>
          </a:p>
        </p:txBody>
      </p:sp>
      <p:cxnSp>
        <p:nvCxnSpPr>
          <p:cNvPr id="40" name="Straight Arrow Connector 39"/>
          <p:cNvCxnSpPr/>
          <p:nvPr/>
        </p:nvCxnSpPr>
        <p:spPr bwMode="auto">
          <a:xfrm flipV="1">
            <a:off x="1110040" y="4589325"/>
            <a:ext cx="0" cy="49524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1" name="TextBox 40"/>
          <p:cNvSpPr txBox="1"/>
          <p:nvPr/>
        </p:nvSpPr>
        <p:spPr>
          <a:xfrm>
            <a:off x="886048" y="4328404"/>
            <a:ext cx="717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s(t)</a:t>
            </a:r>
          </a:p>
        </p:txBody>
      </p:sp>
      <p:cxnSp>
        <p:nvCxnSpPr>
          <p:cNvPr id="44" name="Straight Connector 43"/>
          <p:cNvCxnSpPr/>
          <p:nvPr/>
        </p:nvCxnSpPr>
        <p:spPr bwMode="auto">
          <a:xfrm>
            <a:off x="1728934" y="3265711"/>
            <a:ext cx="21797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5" name="TextBox 44"/>
          <p:cNvSpPr txBox="1"/>
          <p:nvPr/>
        </p:nvSpPr>
        <p:spPr>
          <a:xfrm>
            <a:off x="1690748" y="2993180"/>
            <a:ext cx="3402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</a:t>
            </a:r>
          </a:p>
        </p:txBody>
      </p:sp>
      <p:cxnSp>
        <p:nvCxnSpPr>
          <p:cNvPr id="47" name="Straight Connector 46"/>
          <p:cNvCxnSpPr/>
          <p:nvPr/>
        </p:nvCxnSpPr>
        <p:spPr bwMode="auto">
          <a:xfrm>
            <a:off x="1837920" y="4598330"/>
            <a:ext cx="535903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8" name="TextBox 47"/>
          <p:cNvSpPr txBox="1"/>
          <p:nvPr/>
        </p:nvSpPr>
        <p:spPr>
          <a:xfrm>
            <a:off x="1927986" y="4315681"/>
            <a:ext cx="4639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2T</a:t>
            </a:r>
          </a:p>
        </p:txBody>
      </p:sp>
      <p:cxnSp>
        <p:nvCxnSpPr>
          <p:cNvPr id="52" name="Straight Arrow Connector 51"/>
          <p:cNvCxnSpPr/>
          <p:nvPr/>
        </p:nvCxnSpPr>
        <p:spPr bwMode="auto">
          <a:xfrm flipV="1">
            <a:off x="4739216" y="5788325"/>
            <a:ext cx="0" cy="71775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3" name="Straight Arrow Connector 52"/>
          <p:cNvCxnSpPr/>
          <p:nvPr/>
        </p:nvCxnSpPr>
        <p:spPr bwMode="auto">
          <a:xfrm>
            <a:off x="4725645" y="6506080"/>
            <a:ext cx="2422473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4" name="Straight Connector 53"/>
          <p:cNvCxnSpPr/>
          <p:nvPr/>
        </p:nvCxnSpPr>
        <p:spPr bwMode="auto">
          <a:xfrm flipH="1">
            <a:off x="5087688" y="5916144"/>
            <a:ext cx="9832" cy="6096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5" name="TextBox 54"/>
          <p:cNvSpPr txBox="1"/>
          <p:nvPr/>
        </p:nvSpPr>
        <p:spPr>
          <a:xfrm>
            <a:off x="7133447" y="6321414"/>
            <a:ext cx="265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800" dirty="0"/>
              <a:t>ω</a:t>
            </a:r>
            <a:endParaRPr lang="en-US" sz="1800" dirty="0"/>
          </a:p>
        </p:txBody>
      </p:sp>
      <p:sp>
        <p:nvSpPr>
          <p:cNvPr id="56" name="TextBox 55"/>
          <p:cNvSpPr txBox="1"/>
          <p:nvPr/>
        </p:nvSpPr>
        <p:spPr>
          <a:xfrm>
            <a:off x="4764173" y="6435856"/>
            <a:ext cx="675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800" dirty="0"/>
              <a:t>ω</a:t>
            </a:r>
            <a:r>
              <a:rPr lang="en-US" sz="1800" baseline="-25000" dirty="0"/>
              <a:t>0</a:t>
            </a:r>
            <a:r>
              <a:rPr lang="en-US" sz="1800" dirty="0"/>
              <a:t>/4</a:t>
            </a:r>
          </a:p>
        </p:txBody>
      </p:sp>
      <p:cxnSp>
        <p:nvCxnSpPr>
          <p:cNvPr id="57" name="Straight Connector 56"/>
          <p:cNvCxnSpPr/>
          <p:nvPr/>
        </p:nvCxnSpPr>
        <p:spPr bwMode="auto">
          <a:xfrm>
            <a:off x="1116337" y="6288735"/>
            <a:ext cx="276225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Straight Arrow Connector 57"/>
          <p:cNvCxnSpPr/>
          <p:nvPr/>
        </p:nvCxnSpPr>
        <p:spPr bwMode="auto">
          <a:xfrm>
            <a:off x="3824816" y="6278102"/>
            <a:ext cx="83267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9" name="TextBox 58"/>
          <p:cNvSpPr txBox="1"/>
          <p:nvPr/>
        </p:nvSpPr>
        <p:spPr>
          <a:xfrm>
            <a:off x="3884347" y="6084655"/>
            <a:ext cx="265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t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4491926" y="5479189"/>
            <a:ext cx="717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S(f)</a:t>
            </a:r>
          </a:p>
        </p:txBody>
      </p:sp>
      <p:cxnSp>
        <p:nvCxnSpPr>
          <p:cNvPr id="61" name="Straight Arrow Connector 60"/>
          <p:cNvCxnSpPr/>
          <p:nvPr/>
        </p:nvCxnSpPr>
        <p:spPr bwMode="auto">
          <a:xfrm flipV="1">
            <a:off x="1116337" y="5802524"/>
            <a:ext cx="0" cy="49524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2" name="TextBox 61"/>
          <p:cNvSpPr txBox="1"/>
          <p:nvPr/>
        </p:nvSpPr>
        <p:spPr>
          <a:xfrm>
            <a:off x="892345" y="5541603"/>
            <a:ext cx="717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s(t)</a:t>
            </a:r>
          </a:p>
        </p:txBody>
      </p:sp>
      <p:cxnSp>
        <p:nvCxnSpPr>
          <p:cNvPr id="63" name="Straight Connector 62"/>
          <p:cNvCxnSpPr/>
          <p:nvPr/>
        </p:nvCxnSpPr>
        <p:spPr bwMode="auto">
          <a:xfrm>
            <a:off x="1507188" y="5875672"/>
            <a:ext cx="1119054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4" name="TextBox 63"/>
          <p:cNvSpPr txBox="1"/>
          <p:nvPr/>
        </p:nvSpPr>
        <p:spPr>
          <a:xfrm>
            <a:off x="1774659" y="5615457"/>
            <a:ext cx="5991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4T</a:t>
            </a:r>
          </a:p>
        </p:txBody>
      </p:sp>
    </p:spTree>
    <p:extLst>
      <p:ext uri="{BB962C8B-B14F-4D97-AF65-F5344CB8AC3E}">
        <p14:creationId xmlns:p14="http://schemas.microsoft.com/office/powerpoint/2010/main" val="431443472"/>
      </p:ext>
    </p:extLst>
  </p:cSld>
  <p:clrMapOvr>
    <a:masterClrMapping/>
  </p:clrMapOvr>
  <p:transition spd="med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spectrum in the limit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08101"/>
            <a:ext cx="7772400" cy="749138"/>
          </a:xfrm>
        </p:spPr>
        <p:txBody>
          <a:bodyPr/>
          <a:lstStyle/>
          <a:p>
            <a:pPr marL="0" indent="0" defTabSz="45720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dirty="0"/>
              <a:t>What about a periodic signal that is not a sinusoid?</a:t>
            </a:r>
          </a:p>
          <a:p>
            <a:pPr marL="0" indent="0" defTabSz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	i.e., has lots of frequencies in its spectrum 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64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594" y="2082605"/>
            <a:ext cx="7600950" cy="7705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424" y="2991151"/>
            <a:ext cx="8008197" cy="7602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318" y="3889365"/>
            <a:ext cx="8549036" cy="9035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004" y="5293527"/>
            <a:ext cx="8008196" cy="95626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157105" y="4638503"/>
            <a:ext cx="4997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10" name="TextBox 9"/>
          <p:cNvSpPr txBox="1"/>
          <p:nvPr/>
        </p:nvSpPr>
        <p:spPr>
          <a:xfrm rot="20785911">
            <a:off x="-386" y="5397012"/>
            <a:ext cx="3877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+mn-lt"/>
              </a:rPr>
              <a:t>continuous</a:t>
            </a:r>
            <a:r>
              <a:rPr lang="en-US" sz="2400" dirty="0">
                <a:latin typeface="+mn-lt"/>
              </a:rPr>
              <a:t> spectrum!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567902" y="6402599"/>
            <a:ext cx="7117186" cy="368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46300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46300"/>
              </a:buClr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46300"/>
              </a:buClr>
              <a:buSzPct val="50000"/>
              <a:buFont typeface="Wingdings" pitchFamily="2" charset="2"/>
              <a:buChar char="l"/>
              <a:defRPr sz="22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46300"/>
              </a:buClr>
              <a:buSzPct val="75000"/>
              <a:buChar char="–"/>
              <a:defRPr sz="22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itchFamily="2" charset="2"/>
              <a:buChar char="l"/>
              <a:defRPr sz="22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itchFamily="2" charset="2"/>
              <a:buChar char="l"/>
              <a:defRPr sz="22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itchFamily="2" charset="2"/>
              <a:buChar char="l"/>
              <a:defRPr sz="22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itchFamily="2" charset="2"/>
              <a:buChar char="l"/>
              <a:defRPr sz="22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itchFamily="2" charset="2"/>
              <a:buChar char="l"/>
              <a:defRPr sz="22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defTabSz="457200">
              <a:buFont typeface="Wingdings" pitchFamily="2" charset="2"/>
              <a:buNone/>
            </a:pPr>
            <a:r>
              <a:rPr lang="en-US" b="0" kern="0" dirty="0">
                <a:solidFill>
                  <a:srgbClr val="002060"/>
                </a:solidFill>
              </a:rPr>
              <a:t>How can you recognize a periodic signal from its spectrum?</a:t>
            </a:r>
          </a:p>
        </p:txBody>
      </p:sp>
    </p:spTree>
    <p:extLst>
      <p:ext uri="{BB962C8B-B14F-4D97-AF65-F5344CB8AC3E}">
        <p14:creationId xmlns:p14="http://schemas.microsoft.com/office/powerpoint/2010/main" val="3666088557"/>
      </p:ext>
    </p:extLst>
  </p:cSld>
  <p:clrMapOvr>
    <a:masterClrMapping/>
  </p:clrMapOvr>
  <p:transition spd="med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Fourier Transform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308100"/>
                <a:ext cx="7772400" cy="4799013"/>
              </a:xfrm>
            </p:spPr>
            <p:txBody>
              <a:bodyPr/>
              <a:lstStyle/>
              <a:p>
                <a:pPr marL="0" indent="0" defTabSz="45720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2000" dirty="0"/>
                  <a:t>So, the </a:t>
                </a:r>
                <a:r>
                  <a:rPr lang="en-US" sz="2000" i="1" dirty="0"/>
                  <a:t>sum</a:t>
                </a:r>
                <a:r>
                  <a:rPr lang="en-US" sz="2000" dirty="0"/>
                  <a:t> becomes an </a:t>
                </a:r>
                <a:r>
                  <a:rPr lang="en-US" sz="2000" i="1" dirty="0"/>
                  <a:t>integral</a:t>
                </a:r>
              </a:p>
              <a:p>
                <a:pPr marL="0" indent="0" defTabSz="45720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	and </a:t>
                </a:r>
                <a:r>
                  <a:rPr lang="en-US" sz="2000" dirty="0" err="1"/>
                  <a:t>nonperiodic</a:t>
                </a:r>
                <a:r>
                  <a:rPr lang="en-US" sz="2000" dirty="0"/>
                  <a:t> analog signals have Fourier </a:t>
                </a:r>
                <a:r>
                  <a:rPr lang="en-US" sz="2000" i="1" dirty="0"/>
                  <a:t>Transforms</a:t>
                </a:r>
              </a:p>
              <a:p>
                <a:pPr marL="0" indent="0" defTabSz="45720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2000" dirty="0"/>
                  <a:t>		which are functions s(t) → S(</a:t>
                </a:r>
                <a14:m>
                  <m:oMath xmlns:m="http://schemas.openxmlformats.org/officeDocument/2006/math">
                    <m:r>
                      <a:rPr lang="el-GR" sz="2000" b="1" i="0">
                        <a:latin typeface="Cambria Math" panose="02040503050406030204" pitchFamily="18" charset="0"/>
                      </a:rPr>
                      <m:t>𝛚</m:t>
                    </m:r>
                  </m:oMath>
                </a14:m>
                <a:r>
                  <a:rPr lang="en-US" sz="2000" dirty="0"/>
                  <a:t>)</a:t>
                </a:r>
              </a:p>
              <a:p>
                <a:pPr marL="0" indent="0" defTabSz="457200">
                  <a:lnSpc>
                    <a:spcPct val="100000"/>
                  </a:lnSpc>
                  <a:spcBef>
                    <a:spcPts val="1200"/>
                  </a:spcBef>
                  <a:buNone/>
                </a:pPr>
                <a:r>
                  <a:rPr lang="en-US" sz="2400" dirty="0"/>
                  <a:t>	S(</a:t>
                </a:r>
                <a14:m>
                  <m:oMath xmlns:m="http://schemas.openxmlformats.org/officeDocument/2006/math">
                    <m:r>
                      <a:rPr lang="el-GR" sz="2400" b="1">
                        <a:latin typeface="Cambria Math" panose="02040503050406030204" pitchFamily="18" charset="0"/>
                      </a:rPr>
                      <m:t>𝛚</m:t>
                    </m:r>
                  </m:oMath>
                </a14:m>
                <a:r>
                  <a:rPr lang="en-US" sz="2400" dirty="0"/>
                  <a:t>) = FT( </a:t>
                </a:r>
                <a:r>
                  <a:rPr lang="en-US" sz="2000" dirty="0"/>
                  <a:t>s(t)</a:t>
                </a:r>
                <a:r>
                  <a:rPr lang="en-US" sz="2400" dirty="0"/>
                  <a:t> ) 		s(t) = </a:t>
                </a:r>
                <a:r>
                  <a:rPr lang="en-US" sz="2400" dirty="0" err="1"/>
                  <a:t>iFT</a:t>
                </a:r>
                <a:r>
                  <a:rPr lang="en-US" sz="2400" dirty="0"/>
                  <a:t>( S</a:t>
                </a:r>
                <a:r>
                  <a:rPr lang="en-US" sz="2000" dirty="0"/>
                  <a:t>(</a:t>
                </a:r>
                <a14:m>
                  <m:oMath xmlns:m="http://schemas.openxmlformats.org/officeDocument/2006/math">
                    <m:r>
                      <a:rPr lang="el-GR" sz="2000" b="1">
                        <a:latin typeface="Cambria Math" panose="02040503050406030204" pitchFamily="18" charset="0"/>
                      </a:rPr>
                      <m:t>𝛚</m:t>
                    </m:r>
                  </m:oMath>
                </a14:m>
                <a:r>
                  <a:rPr lang="en-US" sz="2000" dirty="0"/>
                  <a:t>) </a:t>
                </a:r>
                <a:r>
                  <a:rPr lang="en-US" sz="2400" dirty="0"/>
                  <a:t>)    </a:t>
                </a:r>
                <a:r>
                  <a:rPr lang="en-US" sz="2000" dirty="0"/>
                  <a:t>(</a:t>
                </a:r>
                <a:r>
                  <a:rPr lang="en-US" sz="2000" dirty="0" err="1"/>
                  <a:t>iFT</a:t>
                </a:r>
                <a:r>
                  <a:rPr lang="en-US" sz="2000" dirty="0"/>
                  <a:t> = FT</a:t>
                </a:r>
                <a:r>
                  <a:rPr lang="en-US" sz="2000" b="1" baseline="30000" dirty="0"/>
                  <a:t>-1</a:t>
                </a:r>
                <a:r>
                  <a:rPr lang="en-US" sz="2000" dirty="0"/>
                  <a:t>)</a:t>
                </a:r>
              </a:p>
              <a:p>
                <a:pPr marL="0" indent="0" defTabSz="457200">
                  <a:lnSpc>
                    <a:spcPct val="100000"/>
                  </a:lnSpc>
                  <a:spcBef>
                    <a:spcPts val="1200"/>
                  </a:spcBef>
                  <a:buNone/>
                </a:pPr>
                <a:r>
                  <a:rPr lang="en-US" sz="2000" dirty="0"/>
                  <a:t>The precise definitions are the integrals</a:t>
                </a:r>
              </a:p>
              <a:p>
                <a:pPr marL="0" indent="0" defTabSz="45720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2400" dirty="0"/>
                  <a:t>	</a:t>
                </a:r>
              </a:p>
              <a:p>
                <a:pPr marL="0" indent="0" defTabSz="45720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2000" dirty="0"/>
              </a:p>
              <a:p>
                <a:pPr marL="0" indent="0" defTabSz="45720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2000" dirty="0"/>
              </a:p>
              <a:p>
                <a:pPr marL="0" indent="0" defTabSz="45720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2000" dirty="0"/>
              </a:p>
              <a:p>
                <a:pPr marL="0" indent="0" defTabSz="45720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2000" dirty="0"/>
              </a:p>
              <a:p>
                <a:pPr marL="0" indent="0" defTabSz="45720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2000" dirty="0"/>
              </a:p>
              <a:p>
                <a:pPr marL="0" indent="0" defTabSz="457200">
                  <a:lnSpc>
                    <a:spcPct val="100000"/>
                  </a:lnSpc>
                  <a:spcBef>
                    <a:spcPts val="1200"/>
                  </a:spcBef>
                  <a:buNone/>
                </a:pPr>
                <a:r>
                  <a:rPr lang="en-US" sz="2000" dirty="0"/>
                  <a:t>Of course, FT FT</a:t>
                </a:r>
                <a:r>
                  <a:rPr lang="en-US" sz="2000" b="1" baseline="30000" dirty="0"/>
                  <a:t>-1</a:t>
                </a:r>
                <a:r>
                  <a:rPr lang="en-US" sz="2000" dirty="0"/>
                  <a:t> = FT</a:t>
                </a:r>
                <a:r>
                  <a:rPr lang="en-US" sz="2000" b="1" baseline="30000" dirty="0"/>
                  <a:t>-1</a:t>
                </a:r>
                <a:r>
                  <a:rPr lang="en-US" sz="2000" dirty="0"/>
                  <a:t> FT = 1</a:t>
                </a:r>
              </a:p>
              <a:p>
                <a:pPr marL="0" indent="0" defTabSz="45720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2000" dirty="0"/>
                  <a:t>	which means that the product of the constants must be 1 / 2</a:t>
                </a:r>
                <a:r>
                  <a:rPr lang="el-GR" sz="2000" dirty="0"/>
                  <a:t>π</a:t>
                </a:r>
                <a:endParaRPr lang="en-US" sz="2000" dirty="0"/>
              </a:p>
              <a:p>
                <a:pPr marL="0" indent="0" defTabSz="45720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2000" dirty="0"/>
                  <a:t>		but there are various conventions as to how to do this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308100"/>
                <a:ext cx="7772400" cy="4799013"/>
              </a:xfrm>
              <a:blipFill>
                <a:blip r:embed="rId2"/>
                <a:stretch>
                  <a:fillRect l="-863" t="-635" b="-53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65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4587" y="3397769"/>
            <a:ext cx="4314825" cy="7429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0249" y="4224560"/>
            <a:ext cx="5143500" cy="79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826180"/>
      </p:ext>
    </p:extLst>
  </p:cSld>
  <p:clrMapOvr>
    <a:masterClrMapping/>
  </p:clrMapOvr>
  <p:transition spd="med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we’re interested in DSP!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799" y="1308100"/>
                <a:ext cx="8181753" cy="4799013"/>
              </a:xfrm>
            </p:spPr>
            <p:txBody>
              <a:bodyPr/>
              <a:lstStyle/>
              <a:p>
                <a:pPr marL="0" indent="0" defTabSz="45720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2000" dirty="0"/>
                  <a:t>Sampling the analog signal in the time domain  n = t / </a:t>
                </a:r>
                <a:r>
                  <a:rPr lang="en-US" dirty="0" err="1"/>
                  <a:t>t</a:t>
                </a:r>
                <a:r>
                  <a:rPr lang="en-US" b="1" baseline="-25000" dirty="0" err="1"/>
                  <a:t>s</a:t>
                </a:r>
                <a:r>
                  <a:rPr lang="en-US" sz="2000" dirty="0"/>
                  <a:t> </a:t>
                </a:r>
              </a:p>
              <a:p>
                <a:pPr marL="0" indent="0" defTabSz="45720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	the integral becomes a sum</a:t>
                </a:r>
                <a:endParaRPr lang="en-US" sz="2000" dirty="0"/>
              </a:p>
              <a:p>
                <a:pPr marL="0" indent="0" defTabSz="457200">
                  <a:spcBef>
                    <a:spcPts val="0"/>
                  </a:spcBef>
                  <a:buNone/>
                </a:pPr>
                <a:r>
                  <a:rPr lang="en-US" sz="2000" dirty="0"/>
                  <a:t>		</a:t>
                </a:r>
                <a:r>
                  <a:rPr lang="en-US" dirty="0"/>
                  <a:t>i.e., </a:t>
                </a:r>
                <a:r>
                  <a:rPr lang="en-US" sz="2000" dirty="0"/>
                  <a:t>sampling in the frequency </a:t>
                </a:r>
                <a:r>
                  <a:rPr lang="en-US" dirty="0"/>
                  <a:t>domain  k = f / f</a:t>
                </a:r>
                <a:r>
                  <a:rPr lang="en-US" b="1" baseline="-25000" dirty="0"/>
                  <a:t>s </a:t>
                </a:r>
                <a:r>
                  <a:rPr lang="en-US" dirty="0"/>
                  <a:t>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0" i="1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 /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0" i="1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b="1" baseline="-25000" dirty="0"/>
                  <a:t>s  </a:t>
                </a:r>
              </a:p>
              <a:p>
                <a:pPr marL="0" indent="0" defTabSz="457200">
                  <a:spcAft>
                    <a:spcPts val="600"/>
                  </a:spcAft>
                  <a:buNone/>
                </a:pPr>
                <a:r>
                  <a:rPr lang="en-US" sz="1600" dirty="0">
                    <a:solidFill>
                      <a:srgbClr val="002060"/>
                    </a:solidFill>
                  </a:rPr>
                  <a:t>Why don’t we need 2 </a:t>
                </a:r>
                <a:r>
                  <a:rPr lang="en-US" sz="1600" dirty="0" err="1">
                    <a:solidFill>
                      <a:srgbClr val="002060"/>
                    </a:solidFill>
                  </a:rPr>
                  <a:t>ks</a:t>
                </a:r>
                <a:r>
                  <a:rPr lang="en-US" sz="1600" dirty="0">
                    <a:solidFill>
                      <a:srgbClr val="002060"/>
                    </a:solidFill>
                  </a:rPr>
                  <a:t>, one for regular and one for angular frequency?</a:t>
                </a:r>
                <a:endParaRPr lang="en-US" dirty="0">
                  <a:solidFill>
                    <a:srgbClr val="002060"/>
                  </a:solidFill>
                </a:endParaRPr>
              </a:p>
              <a:p>
                <a:pPr marL="0" indent="0" defTabSz="457200">
                  <a:spcBef>
                    <a:spcPts val="0"/>
                  </a:spcBef>
                  <a:buNone/>
                </a:pPr>
                <a:r>
                  <a:rPr lang="en-US" dirty="0"/>
                  <a:t>		</a:t>
                </a:r>
                <a:r>
                  <a:rPr lang="en-US" sz="2400" dirty="0"/>
                  <a:t>	s(t) → </a:t>
                </a:r>
                <a:r>
                  <a:rPr lang="en-US" sz="2400" dirty="0" err="1"/>
                  <a:t>s</a:t>
                </a:r>
                <a:r>
                  <a:rPr lang="en-US" sz="2400" b="1" baseline="-25000" dirty="0" err="1"/>
                  <a:t>n</a:t>
                </a:r>
                <a:r>
                  <a:rPr lang="en-US" sz="2400" dirty="0"/>
                  <a:t> 	 ↔		 S(</a:t>
                </a:r>
                <a14:m>
                  <m:oMath xmlns:m="http://schemas.openxmlformats.org/officeDocument/2006/math">
                    <m:r>
                      <a:rPr lang="el-GR" sz="2400" b="1">
                        <a:latin typeface="Cambria Math" panose="02040503050406030204" pitchFamily="18" charset="0"/>
                      </a:rPr>
                      <m:t>𝛚</m:t>
                    </m:r>
                  </m:oMath>
                </a14:m>
                <a:r>
                  <a:rPr lang="en-US" sz="2400" dirty="0"/>
                  <a:t>) → </a:t>
                </a:r>
                <a:r>
                  <a:rPr lang="en-US" sz="2400" dirty="0" err="1"/>
                  <a:t>S</a:t>
                </a:r>
                <a:r>
                  <a:rPr lang="en-US" sz="2400" b="1" baseline="-25000" dirty="0" err="1"/>
                  <a:t>k</a:t>
                </a:r>
                <a:r>
                  <a:rPr lang="en-US" sz="2400" dirty="0"/>
                  <a:t> </a:t>
                </a:r>
              </a:p>
              <a:p>
                <a:pPr marL="0" indent="0" defTabSz="457200">
                  <a:spcBef>
                    <a:spcPts val="1800"/>
                  </a:spcBef>
                  <a:buNone/>
                </a:pPr>
                <a:r>
                  <a:rPr lang="en-US" dirty="0"/>
                  <a:t>We won’t prove this here – see the textbook!</a:t>
                </a:r>
              </a:p>
              <a:p>
                <a:pPr marL="0" indent="0" defTabSz="457200">
                  <a:spcBef>
                    <a:spcPts val="0"/>
                  </a:spcBef>
                  <a:buNone/>
                </a:pPr>
                <a:r>
                  <a:rPr lang="en-US" dirty="0"/>
                  <a:t>	but note that </a:t>
                </a:r>
                <a:r>
                  <a:rPr lang="en-US" dirty="0" err="1"/>
                  <a:t>t</a:t>
                </a:r>
                <a:r>
                  <a:rPr lang="en-US" b="1" baseline="-25000" dirty="0" err="1"/>
                  <a:t>s</a:t>
                </a:r>
                <a:r>
                  <a:rPr lang="en-US" dirty="0"/>
                  <a:t> = 1/f</a:t>
                </a:r>
                <a:r>
                  <a:rPr lang="en-US" b="1" baseline="-25000" dirty="0"/>
                  <a:t>s</a:t>
                </a:r>
                <a:r>
                  <a:rPr lang="en-US" dirty="0"/>
                  <a:t> 	so	 f t = f/fs </a:t>
                </a:r>
                <a:r>
                  <a:rPr lang="en-US" b="1" baseline="-14000" dirty="0"/>
                  <a:t>*</a:t>
                </a:r>
                <a:r>
                  <a:rPr lang="en-US" dirty="0"/>
                  <a:t> t/</a:t>
                </a:r>
                <a:r>
                  <a:rPr lang="en-US" dirty="0" err="1"/>
                  <a:t>ts</a:t>
                </a:r>
                <a:r>
                  <a:rPr lang="en-US" dirty="0"/>
                  <a:t> = k n </a:t>
                </a:r>
              </a:p>
              <a:p>
                <a:pPr marL="0" indent="0" defTabSz="457200">
                  <a:spcBef>
                    <a:spcPts val="0"/>
                  </a:spcBef>
                  <a:buNone/>
                </a:pPr>
                <a:r>
                  <a:rPr lang="en-US" dirty="0"/>
                  <a:t>		</a:t>
                </a:r>
              </a:p>
              <a:p>
                <a:pPr marL="0" indent="0" defTabSz="457200">
                  <a:spcBef>
                    <a:spcPts val="0"/>
                  </a:spcBef>
                  <a:buNone/>
                </a:pPr>
                <a:r>
                  <a:rPr lang="en-US" dirty="0"/>
                  <a:t>So the integral over   s(t) e </a:t>
                </a:r>
                <a:r>
                  <a:rPr lang="en-US" baseline="30000" dirty="0"/>
                  <a:t>i </a:t>
                </a:r>
                <a:r>
                  <a:rPr lang="en-US" b="1" baseline="30000" dirty="0"/>
                  <a:t>2 </a:t>
                </a:r>
                <a:r>
                  <a:rPr lang="el-GR" b="1" baseline="30000" dirty="0"/>
                  <a:t>π</a:t>
                </a:r>
                <a:r>
                  <a:rPr lang="en-US" b="1" baseline="30000" dirty="0"/>
                  <a:t> f t  </a:t>
                </a:r>
              </a:p>
              <a:p>
                <a:pPr marL="0" indent="0" defTabSz="457200">
                  <a:spcBef>
                    <a:spcPts val="0"/>
                  </a:spcBef>
                  <a:buNone/>
                </a:pPr>
                <a:r>
                  <a:rPr lang="en-US" b="1" baseline="30000" dirty="0"/>
                  <a:t>	</a:t>
                </a:r>
                <a:r>
                  <a:rPr lang="en-US" dirty="0"/>
                  <a:t>will turn into a sum over   </a:t>
                </a:r>
                <a:r>
                  <a:rPr lang="en-US" dirty="0" err="1"/>
                  <a:t>s</a:t>
                </a:r>
                <a:r>
                  <a:rPr lang="en-US" b="1" baseline="-25000" dirty="0" err="1"/>
                  <a:t>n</a:t>
                </a:r>
                <a:r>
                  <a:rPr lang="en-US" dirty="0"/>
                  <a:t> e </a:t>
                </a:r>
                <a:r>
                  <a:rPr lang="en-US" b="1" baseline="30000" dirty="0"/>
                  <a:t>i 2 </a:t>
                </a:r>
                <a:r>
                  <a:rPr lang="el-GR" b="1" baseline="30000" dirty="0"/>
                  <a:t>π</a:t>
                </a:r>
                <a:r>
                  <a:rPr lang="en-US" b="1" baseline="30000" dirty="0"/>
                  <a:t> n k</a:t>
                </a:r>
                <a:endParaRPr lang="en-US" dirty="0"/>
              </a:p>
              <a:p>
                <a:pPr marL="0" indent="0">
                  <a:spcBef>
                    <a:spcPts val="1800"/>
                  </a:spcBef>
                  <a:buNone/>
                </a:pPr>
                <a:r>
                  <a:rPr lang="en-US" dirty="0"/>
                  <a:t>The product of coefficients has to be 1/N</a:t>
                </a:r>
              </a:p>
              <a:p>
                <a:pPr marL="0" indent="0" defTabSz="457200">
                  <a:spcBef>
                    <a:spcPts val="0"/>
                  </a:spcBef>
                  <a:buNone/>
                </a:pPr>
                <a:r>
                  <a:rPr lang="en-US" dirty="0"/>
                  <a:t>	and we are following a (bad) convention</a:t>
                </a:r>
              </a:p>
              <a:p>
                <a:pPr marL="0" indent="0" defTabSz="457200">
                  <a:spcBef>
                    <a:spcPts val="1800"/>
                  </a:spcBef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799" y="1308100"/>
                <a:ext cx="8181753" cy="4799013"/>
              </a:xfrm>
              <a:blipFill rotWithShape="0">
                <a:blip r:embed="rId2"/>
                <a:stretch>
                  <a:fillRect l="-745" t="-6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66</a:t>
            </a:fld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718178" y="4209616"/>
                <a:ext cx="2462725" cy="4415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000" dirty="0"/>
                  <a:t>S</a:t>
                </a:r>
                <a:r>
                  <a:rPr lang="en-US" sz="2000" baseline="-25000" dirty="0" err="1"/>
                  <a:t>k</a:t>
                </a:r>
                <a:r>
                  <a:rPr lang="en-US" sz="2000" dirty="0"/>
                  <a:t>  =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0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𝑵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  <m:e>
                        <m:sSup>
                          <m:sSup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f>
                              <m:fPr>
                                <m:ctrlP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𝝅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𝒏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𝒌</m:t>
                                </m:r>
                              </m:num>
                              <m:den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𝑵</m:t>
                                </m:r>
                              </m:den>
                            </m:f>
                          </m:sup>
                        </m:sSup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𝒔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</m:e>
                    </m:nary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8178" y="4209616"/>
                <a:ext cx="2462725" cy="441596"/>
              </a:xfrm>
              <a:prstGeom prst="rect">
                <a:avLst/>
              </a:prstGeom>
              <a:blipFill rotWithShape="0">
                <a:blip r:embed="rId3"/>
                <a:stretch>
                  <a:fillRect l="-6188" b="-34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718178" y="4871138"/>
                <a:ext cx="2422138" cy="5080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000" dirty="0"/>
                  <a:t>s</a:t>
                </a:r>
                <a:r>
                  <a:rPr lang="en-US" sz="2000" baseline="-25000" dirty="0" err="1"/>
                  <a:t>n</a:t>
                </a:r>
                <a:r>
                  <a:rPr lang="en-US" sz="2000" dirty="0"/>
                  <a:t>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𝑵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000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𝑵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𝒊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f>
                              <m:f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𝝅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𝒏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𝒌</m:t>
                                </m:r>
                              </m:num>
                              <m:den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𝑵</m:t>
                                </m:r>
                              </m:den>
                            </m:f>
                          </m:sup>
                        </m:sSup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𝒌</m:t>
                            </m:r>
                          </m:sub>
                        </m:sSub>
                      </m:e>
                    </m:nary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8178" y="4871138"/>
                <a:ext cx="2422138" cy="508024"/>
              </a:xfrm>
              <a:prstGeom prst="rect">
                <a:avLst/>
              </a:prstGeom>
              <a:blipFill rotWithShape="0">
                <a:blip r:embed="rId4"/>
                <a:stretch>
                  <a:fillRect l="-6297" b="-180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4724387"/>
      </p:ext>
    </p:extLst>
  </p:cSld>
  <p:clrMapOvr>
    <a:masterClrMapping/>
  </p:clrMapOvr>
  <p:transition spd="med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DFT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1308100"/>
            <a:ext cx="8181753" cy="4799013"/>
          </a:xfrm>
        </p:spPr>
        <p:txBody>
          <a:bodyPr/>
          <a:lstStyle/>
          <a:p>
            <a:pPr marL="0" indent="0" defTabSz="457200">
              <a:spcBef>
                <a:spcPts val="1800"/>
              </a:spcBef>
              <a:buNone/>
            </a:pPr>
            <a:r>
              <a:rPr lang="en-US" dirty="0"/>
              <a:t>So, the transformation now is the </a:t>
            </a:r>
            <a:r>
              <a:rPr lang="en-US" b="1" dirty="0"/>
              <a:t>D</a:t>
            </a:r>
            <a:r>
              <a:rPr lang="en-US" dirty="0"/>
              <a:t>iscrete </a:t>
            </a:r>
            <a:r>
              <a:rPr lang="en-US" b="1" dirty="0"/>
              <a:t>F</a:t>
            </a:r>
            <a:r>
              <a:rPr lang="en-US" dirty="0"/>
              <a:t>ourier </a:t>
            </a:r>
            <a:r>
              <a:rPr lang="en-US" b="1" dirty="0"/>
              <a:t>T</a:t>
            </a:r>
            <a:r>
              <a:rPr lang="en-US" dirty="0"/>
              <a:t>ransform</a:t>
            </a:r>
          </a:p>
          <a:p>
            <a:pPr marL="0" indent="0" defTabSz="457200">
              <a:spcBef>
                <a:spcPts val="1800"/>
              </a:spcBef>
              <a:buNone/>
            </a:pPr>
            <a:r>
              <a:rPr lang="en-US" dirty="0"/>
              <a:t>		 </a:t>
            </a:r>
            <a:r>
              <a:rPr lang="en-US" sz="2400" dirty="0" err="1"/>
              <a:t>S</a:t>
            </a:r>
            <a:r>
              <a:rPr lang="en-US" sz="2400" b="1" baseline="-25000" dirty="0" err="1"/>
              <a:t>k</a:t>
            </a:r>
            <a:r>
              <a:rPr lang="en-US" sz="2400" b="1" baseline="-25000" dirty="0"/>
              <a:t> </a:t>
            </a:r>
            <a:r>
              <a:rPr lang="en-US" sz="2400" dirty="0"/>
              <a:t>= DFT( </a:t>
            </a:r>
            <a:r>
              <a:rPr lang="en-US" sz="2400" dirty="0" err="1"/>
              <a:t>s</a:t>
            </a:r>
            <a:r>
              <a:rPr lang="en-US" sz="2400" b="1" baseline="-25000" dirty="0" err="1"/>
              <a:t>n</a:t>
            </a:r>
            <a:r>
              <a:rPr lang="en-US" sz="2400" dirty="0"/>
              <a:t> ) 		</a:t>
            </a:r>
            <a:r>
              <a:rPr lang="en-US" sz="2400" dirty="0" err="1"/>
              <a:t>s</a:t>
            </a:r>
            <a:r>
              <a:rPr lang="en-US" sz="2400" b="1" baseline="-25000" dirty="0" err="1"/>
              <a:t>n</a:t>
            </a:r>
            <a:r>
              <a:rPr lang="en-US" sz="2400" dirty="0"/>
              <a:t> = </a:t>
            </a:r>
            <a:r>
              <a:rPr lang="en-US" sz="2400" dirty="0" err="1"/>
              <a:t>iDFT</a:t>
            </a:r>
            <a:r>
              <a:rPr lang="en-US" sz="2400" dirty="0"/>
              <a:t>( </a:t>
            </a:r>
            <a:r>
              <a:rPr lang="en-US" sz="2400" dirty="0" err="1"/>
              <a:t>S</a:t>
            </a:r>
            <a:r>
              <a:rPr lang="en-US" b="1" baseline="-25000" dirty="0" err="1"/>
              <a:t>k</a:t>
            </a:r>
            <a:r>
              <a:rPr lang="en-US" sz="2400" b="1" baseline="-25000" dirty="0"/>
              <a:t> </a:t>
            </a:r>
            <a:r>
              <a:rPr lang="en-US" sz="2400" dirty="0"/>
              <a:t>)    </a:t>
            </a:r>
            <a:r>
              <a:rPr lang="en-US" dirty="0"/>
              <a:t>(</a:t>
            </a:r>
            <a:r>
              <a:rPr lang="en-US" dirty="0" err="1"/>
              <a:t>iDFT</a:t>
            </a:r>
            <a:r>
              <a:rPr lang="en-US" dirty="0"/>
              <a:t> = DFT</a:t>
            </a:r>
            <a:r>
              <a:rPr lang="en-US" b="1" baseline="30000" dirty="0"/>
              <a:t>-1</a:t>
            </a:r>
            <a:r>
              <a:rPr lang="en-US" dirty="0"/>
              <a:t>)</a:t>
            </a:r>
          </a:p>
          <a:p>
            <a:pPr marL="0" indent="0" defTabSz="457200">
              <a:spcBef>
                <a:spcPts val="1800"/>
              </a:spcBef>
              <a:buNone/>
            </a:pPr>
            <a:r>
              <a:rPr lang="en-US" dirty="0"/>
              <a:t>We will deal with digital signals with N times</a:t>
            </a:r>
          </a:p>
          <a:p>
            <a:pPr marL="0" indent="0" defTabSz="457200">
              <a:spcBef>
                <a:spcPts val="1200"/>
              </a:spcBef>
              <a:buNone/>
            </a:pPr>
            <a:r>
              <a:rPr lang="en-US" dirty="0"/>
              <a:t>Yes, signals are defined for all times</a:t>
            </a:r>
          </a:p>
          <a:p>
            <a:pPr marL="0" indent="0" defTabSz="457200">
              <a:spcBef>
                <a:spcPts val="0"/>
              </a:spcBef>
              <a:buNone/>
            </a:pPr>
            <a:r>
              <a:rPr lang="en-US" dirty="0"/>
              <a:t>	but we don’t care about all other values</a:t>
            </a:r>
          </a:p>
          <a:p>
            <a:pPr marL="0" indent="0" defTabSz="457200">
              <a:spcBef>
                <a:spcPts val="0"/>
              </a:spcBef>
              <a:buNone/>
            </a:pPr>
            <a:r>
              <a:rPr lang="en-US" dirty="0"/>
              <a:t>		you can think that all other values are zero</a:t>
            </a:r>
          </a:p>
          <a:p>
            <a:pPr marL="0" indent="0" defTabSz="457200">
              <a:spcBef>
                <a:spcPts val="0"/>
              </a:spcBef>
              <a:buNone/>
            </a:pPr>
            <a:r>
              <a:rPr lang="en-US" dirty="0"/>
              <a:t>			or that the signal repeats over and over again</a:t>
            </a:r>
          </a:p>
          <a:p>
            <a:pPr marL="0" indent="0" defTabSz="457200">
              <a:spcBef>
                <a:spcPts val="1200"/>
              </a:spcBef>
              <a:buNone/>
            </a:pPr>
            <a:r>
              <a:rPr lang="en-US" dirty="0"/>
              <a:t>The precise form of the DFT and </a:t>
            </a:r>
            <a:r>
              <a:rPr lang="en-US" dirty="0" err="1"/>
              <a:t>iDFT</a:t>
            </a:r>
            <a:r>
              <a:rPr lang="en-US" dirty="0"/>
              <a:t> for finite N is:</a:t>
            </a:r>
          </a:p>
          <a:p>
            <a:pPr marL="0" indent="0" defTabSz="457200">
              <a:spcBef>
                <a:spcPts val="1800"/>
              </a:spcBef>
              <a:buNone/>
            </a:pPr>
            <a:endParaRPr lang="en-US" dirty="0"/>
          </a:p>
          <a:p>
            <a:pPr marL="0" indent="0" defTabSz="457200">
              <a:spcBef>
                <a:spcPts val="1800"/>
              </a:spcBef>
              <a:buNone/>
            </a:pPr>
            <a:endParaRPr lang="en-US" dirty="0"/>
          </a:p>
          <a:p>
            <a:pPr marL="0" indent="0" defTabSz="457200">
              <a:spcBef>
                <a:spcPts val="1800"/>
              </a:spcBef>
              <a:buNone/>
            </a:pPr>
            <a:endParaRPr lang="en-US" dirty="0"/>
          </a:p>
          <a:p>
            <a:pPr marL="0" indent="0" defTabSz="457200">
              <a:spcBef>
                <a:spcPts val="1800"/>
              </a:spcBef>
              <a:buNone/>
            </a:pPr>
            <a:r>
              <a:rPr lang="en-US" dirty="0">
                <a:solidFill>
                  <a:srgbClr val="002060"/>
                </a:solidFill>
              </a:rPr>
              <a:t>Why must there be the same number of </a:t>
            </a:r>
            <a:r>
              <a:rPr lang="en-US" dirty="0" err="1">
                <a:solidFill>
                  <a:srgbClr val="002060"/>
                </a:solidFill>
              </a:rPr>
              <a:t>ks</a:t>
            </a:r>
            <a:r>
              <a:rPr lang="en-US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67</a:t>
            </a:fld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413339" y="4622677"/>
                <a:ext cx="3942298" cy="7064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/>
                  <a:t>S</a:t>
                </a:r>
                <a:r>
                  <a:rPr lang="en-US" baseline="-25000" dirty="0" err="1"/>
                  <a:t>k</a:t>
                </a:r>
                <a:r>
                  <a:rPr lang="en-US" dirty="0"/>
                  <a:t>  =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𝑵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  <m:e>
                        <m:sSup>
                          <m:sSup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f>
                              <m:fPr>
                                <m:ctrlP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𝝅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𝒏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𝒌</m:t>
                                </m:r>
                              </m:num>
                              <m:den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𝑵</m:t>
                                </m:r>
                              </m:den>
                            </m:f>
                          </m:sup>
                        </m:s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𝒔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3339" y="4622677"/>
                <a:ext cx="3942298" cy="706412"/>
              </a:xfrm>
              <a:prstGeom prst="rect">
                <a:avLst/>
              </a:prstGeom>
              <a:blipFill rotWithShape="0">
                <a:blip r:embed="rId2"/>
                <a:stretch>
                  <a:fillRect l="-6337" b="-32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413339" y="5550043"/>
                <a:ext cx="3877665" cy="8126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/>
                  <a:t>s</a:t>
                </a:r>
                <a:r>
                  <a:rPr lang="en-US" baseline="-25000" dirty="0" err="1"/>
                  <a:t>n</a:t>
                </a:r>
                <a:r>
                  <a:rPr lang="en-US" dirty="0"/>
                  <a:t>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𝑵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𝑵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𝒊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𝝅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𝒏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𝒌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𝑵</m:t>
                                </m:r>
                              </m:den>
                            </m:f>
                          </m:sup>
                        </m:sSup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𝒌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3339" y="5550043"/>
                <a:ext cx="3877665" cy="812658"/>
              </a:xfrm>
              <a:prstGeom prst="rect">
                <a:avLst/>
              </a:prstGeom>
              <a:blipFill rotWithShape="0">
                <a:blip r:embed="rId3"/>
                <a:stretch>
                  <a:fillRect l="-6447" b="-149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6596571" y="4928979"/>
            <a:ext cx="18500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n-lt"/>
              </a:rPr>
              <a:t>k = 0 … N-1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96571" y="5762535"/>
            <a:ext cx="18500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n-lt"/>
              </a:rPr>
              <a:t>n = 0 … N-1</a:t>
            </a:r>
          </a:p>
        </p:txBody>
      </p:sp>
    </p:spTree>
    <p:extLst>
      <p:ext uri="{BB962C8B-B14F-4D97-AF65-F5344CB8AC3E}">
        <p14:creationId xmlns:p14="http://schemas.microsoft.com/office/powerpoint/2010/main" val="2325773291"/>
      </p:ext>
    </p:extLst>
  </p:cSld>
  <p:clrMapOvr>
    <a:masterClrMapping/>
  </p:clrMapOvr>
  <p:transition spd="med"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862" y="3481814"/>
            <a:ext cx="6710085" cy="17039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283" y="156736"/>
            <a:ext cx="6686550" cy="1143000"/>
          </a:xfrm>
        </p:spPr>
        <p:txBody>
          <a:bodyPr/>
          <a:lstStyle/>
          <a:p>
            <a:r>
              <a:rPr lang="en-US" dirty="0"/>
              <a:t>DFT is a transformation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08100"/>
            <a:ext cx="8149856" cy="479901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If we think of the digital signals as vectors</a:t>
            </a:r>
          </a:p>
          <a:p>
            <a:pPr marL="0" indent="0" defTabSz="457200">
              <a:buNone/>
            </a:pPr>
            <a:r>
              <a:rPr lang="en-US" dirty="0"/>
              <a:t>	then the DFT and </a:t>
            </a:r>
            <a:r>
              <a:rPr lang="en-US" dirty="0" err="1"/>
              <a:t>iDFT</a:t>
            </a:r>
            <a:r>
              <a:rPr lang="en-US" dirty="0"/>
              <a:t> are (unitary transformation) matrices</a:t>
            </a:r>
          </a:p>
          <a:p>
            <a:pPr marL="0" indent="0" defTabSz="457200">
              <a:buNone/>
            </a:pPr>
            <a:r>
              <a:rPr lang="en-US" dirty="0"/>
              <a:t>They change the representation from the SUI basis to the HRS one</a:t>
            </a:r>
          </a:p>
          <a:p>
            <a:pPr marL="0" indent="0" defTabSz="457200">
              <a:buNone/>
            </a:pPr>
            <a:r>
              <a:rPr lang="en-US" dirty="0"/>
              <a:t>We call the matrix </a:t>
            </a:r>
            <a:r>
              <a:rPr lang="en-US" b="1" dirty="0"/>
              <a:t>W</a:t>
            </a:r>
          </a:p>
          <a:p>
            <a:pPr marL="0" indent="0" defTabSz="457200">
              <a:buNone/>
            </a:pPr>
            <a:r>
              <a:rPr lang="en-US" dirty="0"/>
              <a:t>So, we can write the DFT like this:</a:t>
            </a:r>
          </a:p>
          <a:p>
            <a:pPr marL="0" indent="0" defTabSz="457200">
              <a:buNone/>
            </a:pPr>
            <a:endParaRPr lang="en-US" dirty="0"/>
          </a:p>
          <a:p>
            <a:pPr marL="0" indent="0" defTabSz="457200">
              <a:spcBef>
                <a:spcPts val="0"/>
              </a:spcBef>
              <a:buNone/>
            </a:pPr>
            <a:endParaRPr lang="en-US" dirty="0"/>
          </a:p>
          <a:p>
            <a:pPr marL="0" indent="0" defTabSz="457200">
              <a:buNone/>
            </a:pPr>
            <a:endParaRPr lang="en-US" dirty="0"/>
          </a:p>
          <a:p>
            <a:pPr marL="0" indent="0" defTabSz="45720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68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9534413"/>
      </p:ext>
    </p:extLst>
  </p:cSld>
  <p:clrMapOvr>
    <a:masterClrMapping/>
  </p:clrMapOvr>
  <p:transition spd="med"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283" y="156736"/>
            <a:ext cx="6686550" cy="1143000"/>
          </a:xfrm>
        </p:spPr>
        <p:txBody>
          <a:bodyPr/>
          <a:lstStyle/>
          <a:p>
            <a:r>
              <a:rPr lang="en-US" dirty="0"/>
              <a:t>The Nth root of unity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308100"/>
                <a:ext cx="8149856" cy="479901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There’s a better way of writing this</a:t>
                </a:r>
              </a:p>
              <a:p>
                <a:pPr marL="0" indent="0">
                  <a:buNone/>
                </a:pPr>
                <a:r>
                  <a:rPr lang="en-US" dirty="0"/>
                  <a:t>We define the N</a:t>
                </a:r>
                <a:r>
                  <a:rPr lang="en-US" b="1" baseline="30000" dirty="0"/>
                  <a:t>th</a:t>
                </a:r>
                <a:r>
                  <a:rPr lang="en-US" dirty="0"/>
                  <a:t> root of unity W</a:t>
                </a:r>
                <a:r>
                  <a:rPr lang="en-US" b="1" baseline="-25000" dirty="0"/>
                  <a:t>N</a:t>
                </a:r>
                <a:r>
                  <a:rPr lang="en-US" dirty="0"/>
                  <a:t>, i.e., a number such that W</a:t>
                </a:r>
                <a:r>
                  <a:rPr lang="en-US" b="1" baseline="-25000" dirty="0"/>
                  <a:t>N</a:t>
                </a:r>
                <a:r>
                  <a:rPr lang="en-US" b="1" baseline="30000" dirty="0"/>
                  <a:t>N </a:t>
                </a:r>
                <a:r>
                  <a:rPr lang="en-US" b="1" dirty="0"/>
                  <a:t>= 1</a:t>
                </a:r>
              </a:p>
              <a:p>
                <a:pPr marL="0" indent="0">
                  <a:buNone/>
                </a:pPr>
                <a:r>
                  <a:rPr lang="en-US" sz="1800" dirty="0"/>
                  <a:t>It is also called the twiddle factor (we’ll see why later!)</a:t>
                </a:r>
              </a:p>
              <a:p>
                <a:pPr marL="0" indent="0">
                  <a:buNone/>
                </a:pPr>
                <a:r>
                  <a:rPr lang="en-US" sz="2400" dirty="0"/>
                  <a:t>W</a:t>
                </a:r>
                <a:r>
                  <a:rPr lang="en-US" sz="2400" b="1" baseline="-25000" dirty="0"/>
                  <a:t>N </a:t>
                </a:r>
                <a:r>
                  <a:rPr lang="en-US" sz="2400" dirty="0"/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dirty="0"/>
                  <a:t>  for example, </a:t>
                </a:r>
                <a:r>
                  <a:rPr lang="en-US" sz="2400" dirty="0"/>
                  <a:t>W</a:t>
                </a:r>
                <a:r>
                  <a:rPr lang="en-US" sz="2400" b="1" baseline="-25000" dirty="0"/>
                  <a:t>2 </a:t>
                </a:r>
                <a:r>
                  <a:rPr lang="en-US" sz="2400" dirty="0"/>
                  <a:t>= -1    W</a:t>
                </a:r>
                <a:r>
                  <a:rPr lang="en-US" sz="2400" b="1" baseline="-25000" dirty="0"/>
                  <a:t>4 </a:t>
                </a:r>
                <a:r>
                  <a:rPr lang="en-US" sz="2400" dirty="0"/>
                  <a:t>= - i    W</a:t>
                </a:r>
                <a:r>
                  <a:rPr lang="en-US" sz="2400" b="1" baseline="-25000" dirty="0"/>
                  <a:t>8 </a:t>
                </a:r>
                <a:r>
                  <a:rPr lang="en-US" sz="2400" dirty="0"/>
                  <a:t>=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/>
                  <a:t> (1+i)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Now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 defTabSz="457200">
                  <a:buNone/>
                </a:pPr>
                <a:endParaRPr lang="en-US" dirty="0"/>
              </a:p>
              <a:p>
                <a:pPr marL="0" indent="0" defTabSz="45720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308100"/>
                <a:ext cx="8149856" cy="4799013"/>
              </a:xfrm>
              <a:blipFill rotWithShape="0">
                <a:blip r:embed="rId2"/>
                <a:stretch>
                  <a:fillRect l="-1198" t="-6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69</a:t>
            </a:fld>
            <a:endParaRPr lang="en-US" altLang="en-US"/>
          </a:p>
        </p:txBody>
      </p:sp>
      <p:grpSp>
        <p:nvGrpSpPr>
          <p:cNvPr id="10" name="Group 9"/>
          <p:cNvGrpSpPr/>
          <p:nvPr/>
        </p:nvGrpSpPr>
        <p:grpSpPr>
          <a:xfrm>
            <a:off x="6899116" y="156736"/>
            <a:ext cx="1936540" cy="1486390"/>
            <a:chOff x="6091041" y="979011"/>
            <a:chExt cx="2159824" cy="1680528"/>
          </a:xfrm>
        </p:grpSpPr>
        <p:cxnSp>
          <p:nvCxnSpPr>
            <p:cNvPr id="11" name="Straight Arrow Connector 10"/>
            <p:cNvCxnSpPr/>
            <p:nvPr/>
          </p:nvCxnSpPr>
          <p:spPr bwMode="auto">
            <a:xfrm flipV="1">
              <a:off x="6969853" y="979011"/>
              <a:ext cx="0" cy="1680528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2" name="Straight Arrow Connector 11"/>
            <p:cNvCxnSpPr/>
            <p:nvPr/>
          </p:nvCxnSpPr>
          <p:spPr bwMode="auto">
            <a:xfrm>
              <a:off x="6091041" y="1836037"/>
              <a:ext cx="1757624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3" name="Oval 12"/>
            <p:cNvSpPr/>
            <p:nvPr/>
          </p:nvSpPr>
          <p:spPr bwMode="auto">
            <a:xfrm>
              <a:off x="6378183" y="1323255"/>
              <a:ext cx="1183341" cy="1108038"/>
            </a:xfrm>
            <a:prstGeom prst="ellipse">
              <a:avLst/>
            </a:prstGeom>
            <a:noFill/>
            <a:ln w="5715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7325833" y="2230051"/>
              <a:ext cx="85060" cy="119744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5" name="Straight Connector 14"/>
            <p:cNvCxnSpPr>
              <a:endCxn id="14" idx="5"/>
            </p:cNvCxnSpPr>
            <p:nvPr/>
          </p:nvCxnSpPr>
          <p:spPr bwMode="auto">
            <a:xfrm>
              <a:off x="6969853" y="1819275"/>
              <a:ext cx="428583" cy="5129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" name="TextBox 15"/>
            <p:cNvSpPr txBox="1"/>
            <p:nvPr/>
          </p:nvSpPr>
          <p:spPr>
            <a:xfrm>
              <a:off x="7368363" y="2255395"/>
              <a:ext cx="8825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rgbClr val="FF0000"/>
                  </a:solidFill>
                  <a:latin typeface="+mn-lt"/>
                </a:rPr>
                <a:t>W</a:t>
              </a:r>
              <a:r>
                <a:rPr lang="en-US" sz="1800" baseline="-25000" dirty="0">
                  <a:solidFill>
                    <a:srgbClr val="FF0000"/>
                  </a:solidFill>
                  <a:latin typeface="+mn-lt"/>
                </a:rPr>
                <a:t>N</a:t>
              </a:r>
              <a:endParaRPr lang="en-US" sz="1800" dirty="0">
                <a:solidFill>
                  <a:srgbClr val="FF0000"/>
                </a:solidFill>
                <a:latin typeface="+mn-lt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138989" y="4768410"/>
                <a:ext cx="3313921" cy="5341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 err="1"/>
                  <a:t>S</a:t>
                </a:r>
                <a:r>
                  <a:rPr lang="en-US" baseline="-25000" dirty="0" err="1"/>
                  <a:t>k</a:t>
                </a:r>
                <a:r>
                  <a:rPr lang="en-US" dirty="0"/>
                  <a:t>  =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𝑵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  <m:e>
                        <m:sSubSup>
                          <m:sSubSup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𝑾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𝑵</m:t>
                            </m:r>
                          </m:sub>
                          <m:sup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𝒏𝒌</m:t>
                            </m:r>
                          </m:sup>
                        </m:sSub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𝒔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8989" y="4768410"/>
                <a:ext cx="3313921" cy="534121"/>
              </a:xfrm>
              <a:prstGeom prst="rect">
                <a:avLst/>
              </a:prstGeom>
              <a:blipFill rotWithShape="0">
                <a:blip r:embed="rId3"/>
                <a:stretch>
                  <a:fillRect l="-7537" t="-15909" b="-443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218642" y="5434347"/>
                <a:ext cx="3775072" cy="7089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 err="1"/>
                  <a:t>s</a:t>
                </a:r>
                <a:r>
                  <a:rPr lang="en-US" baseline="-25000" dirty="0" err="1"/>
                  <a:t>n</a:t>
                </a:r>
                <a:r>
                  <a:rPr lang="en-US" dirty="0"/>
                  <a:t>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𝑵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𝑵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  <m:e>
                        <m:sSubSup>
                          <m:sSubSup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𝑾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𝑵</m:t>
                            </m:r>
                          </m:sub>
                          <m:sup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𝒏𝒌</m:t>
                            </m:r>
                          </m:sup>
                        </m:sSub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𝒌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8642" y="5434347"/>
                <a:ext cx="3775072" cy="708977"/>
              </a:xfrm>
              <a:prstGeom prst="rect">
                <a:avLst/>
              </a:prstGeom>
              <a:blipFill rotWithShape="0">
                <a:blip r:embed="rId4"/>
                <a:stretch>
                  <a:fillRect l="-6624" t="-2564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6304631" y="4828952"/>
            <a:ext cx="18500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n-lt"/>
              </a:rPr>
              <a:t>k = 0 … N-1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304631" y="5662508"/>
            <a:ext cx="18500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n-lt"/>
              </a:rPr>
              <a:t>n = 0 … N-1</a:t>
            </a:r>
          </a:p>
        </p:txBody>
      </p:sp>
      <p:cxnSp>
        <p:nvCxnSpPr>
          <p:cNvPr id="22" name="Straight Arrow Connector 21"/>
          <p:cNvCxnSpPr/>
          <p:nvPr/>
        </p:nvCxnSpPr>
        <p:spPr bwMode="auto">
          <a:xfrm flipV="1">
            <a:off x="1958679" y="2964411"/>
            <a:ext cx="0" cy="148639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>
            <a:off x="1170719" y="3722432"/>
            <a:ext cx="1575920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4" name="Oval 23"/>
          <p:cNvSpPr/>
          <p:nvPr/>
        </p:nvSpPr>
        <p:spPr bwMode="auto">
          <a:xfrm>
            <a:off x="1428176" y="3268887"/>
            <a:ext cx="1061006" cy="980035"/>
          </a:xfrm>
          <a:prstGeom prst="ellipse">
            <a:avLst/>
          </a:prstGeom>
          <a:noFill/>
          <a:ln w="5715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1392399" y="3669476"/>
            <a:ext cx="76266" cy="105911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32325" y="3766679"/>
            <a:ext cx="791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n-lt"/>
              </a:rPr>
              <a:t>W</a:t>
            </a:r>
            <a:r>
              <a:rPr lang="en-US" sz="1800" baseline="-25000" dirty="0">
                <a:solidFill>
                  <a:srgbClr val="FF0000"/>
                </a:solidFill>
                <a:latin typeface="+mn-lt"/>
              </a:rPr>
              <a:t>2</a:t>
            </a:r>
            <a:endParaRPr lang="en-US" sz="1800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29" name="Straight Arrow Connector 28"/>
          <p:cNvCxnSpPr/>
          <p:nvPr/>
        </p:nvCxnSpPr>
        <p:spPr bwMode="auto">
          <a:xfrm flipV="1">
            <a:off x="4248588" y="2964411"/>
            <a:ext cx="0" cy="148639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>
            <a:off x="3460628" y="3722432"/>
            <a:ext cx="1575920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1" name="Oval 30"/>
          <p:cNvSpPr/>
          <p:nvPr/>
        </p:nvSpPr>
        <p:spPr bwMode="auto">
          <a:xfrm>
            <a:off x="3718085" y="3268887"/>
            <a:ext cx="1061006" cy="980035"/>
          </a:xfrm>
          <a:prstGeom prst="ellipse">
            <a:avLst/>
          </a:prstGeom>
          <a:noFill/>
          <a:ln w="5715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4216891" y="4187891"/>
            <a:ext cx="76266" cy="105911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255024" y="4208969"/>
            <a:ext cx="791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n-lt"/>
              </a:rPr>
              <a:t>W</a:t>
            </a:r>
            <a:r>
              <a:rPr lang="en-US" sz="1800" baseline="-25000" dirty="0">
                <a:solidFill>
                  <a:srgbClr val="FF0000"/>
                </a:solidFill>
                <a:latin typeface="+mn-lt"/>
              </a:rPr>
              <a:t>4</a:t>
            </a:r>
            <a:endParaRPr lang="en-US" sz="1800" dirty="0">
              <a:solidFill>
                <a:srgbClr val="FF0000"/>
              </a:solidFill>
              <a:latin typeface="+mn-lt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5827684" y="2964411"/>
            <a:ext cx="1936540" cy="1498267"/>
            <a:chOff x="6091041" y="979011"/>
            <a:chExt cx="2159824" cy="1693956"/>
          </a:xfrm>
        </p:grpSpPr>
        <p:cxnSp>
          <p:nvCxnSpPr>
            <p:cNvPr id="36" name="Straight Arrow Connector 35"/>
            <p:cNvCxnSpPr/>
            <p:nvPr/>
          </p:nvCxnSpPr>
          <p:spPr bwMode="auto">
            <a:xfrm flipV="1">
              <a:off x="6969853" y="979011"/>
              <a:ext cx="0" cy="1680528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7" name="Straight Arrow Connector 36"/>
            <p:cNvCxnSpPr/>
            <p:nvPr/>
          </p:nvCxnSpPr>
          <p:spPr bwMode="auto">
            <a:xfrm>
              <a:off x="6091041" y="1836037"/>
              <a:ext cx="1757624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8" name="Oval 37"/>
            <p:cNvSpPr/>
            <p:nvPr/>
          </p:nvSpPr>
          <p:spPr bwMode="auto">
            <a:xfrm>
              <a:off x="6378183" y="1323255"/>
              <a:ext cx="1183341" cy="1108038"/>
            </a:xfrm>
            <a:prstGeom prst="ellipse">
              <a:avLst/>
            </a:prstGeom>
            <a:noFill/>
            <a:ln w="5715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Oval 38"/>
            <p:cNvSpPr/>
            <p:nvPr/>
          </p:nvSpPr>
          <p:spPr bwMode="auto">
            <a:xfrm>
              <a:off x="7349551" y="2206007"/>
              <a:ext cx="85060" cy="119744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368363" y="2255396"/>
              <a:ext cx="882502" cy="4175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rgbClr val="FF0000"/>
                  </a:solidFill>
                  <a:latin typeface="+mn-lt"/>
                </a:rPr>
                <a:t>W</a:t>
              </a:r>
              <a:r>
                <a:rPr lang="en-US" sz="1800" baseline="-25000" dirty="0">
                  <a:solidFill>
                    <a:srgbClr val="FF0000"/>
                  </a:solidFill>
                  <a:latin typeface="+mn-lt"/>
                </a:rPr>
                <a:t>8</a:t>
              </a:r>
              <a:endParaRPr lang="en-US" sz="1800" dirty="0">
                <a:solidFill>
                  <a:srgbClr val="FF0000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3332184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7E02AAE2-332B-4985-98FA-8F6AD53EECAE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7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417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Course Outline</a:t>
            </a:r>
          </a:p>
        </p:txBody>
      </p:sp>
      <p:sp>
        <p:nvSpPr>
          <p:cNvPr id="25604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596900" y="1382713"/>
            <a:ext cx="8178800" cy="5119687"/>
          </a:xfrm>
        </p:spPr>
        <p:txBody>
          <a:bodyPr/>
          <a:lstStyle/>
          <a:p>
            <a:pPr marL="419100" indent="-419100" eaLnBrk="1" hangingPunct="1">
              <a:lnSpc>
                <a:spcPct val="80000"/>
              </a:lnSpc>
              <a:spcBef>
                <a:spcPct val="10000"/>
              </a:spcBef>
              <a:buFont typeface="Wingdings" pitchFamily="2" charset="2"/>
              <a:buAutoNum type="arabicPeriod"/>
            </a:pPr>
            <a:r>
              <a:rPr lang="en-US" altLang="en-US" sz="2400" b="1" dirty="0">
                <a:solidFill>
                  <a:schemeClr val="accent2"/>
                </a:solidFill>
              </a:rPr>
              <a:t>Signals (analog and digital)</a:t>
            </a:r>
          </a:p>
          <a:p>
            <a:pPr marL="419100" indent="-419100" eaLnBrk="1" hangingPunct="1">
              <a:lnSpc>
                <a:spcPct val="80000"/>
              </a:lnSpc>
              <a:spcBef>
                <a:spcPct val="10000"/>
              </a:spcBef>
              <a:buFont typeface="Wingdings" pitchFamily="2" charset="2"/>
              <a:buAutoNum type="arabicPeriod"/>
            </a:pPr>
            <a:r>
              <a:rPr lang="en-US" altLang="en-US" sz="2400" b="1" dirty="0">
                <a:solidFill>
                  <a:schemeClr val="accent2"/>
                </a:solidFill>
              </a:rPr>
              <a:t>Spectrum (frequency domain)</a:t>
            </a:r>
          </a:p>
          <a:p>
            <a:pPr marL="419100" indent="-419100" eaLnBrk="1" hangingPunct="1">
              <a:lnSpc>
                <a:spcPct val="80000"/>
              </a:lnSpc>
              <a:spcBef>
                <a:spcPct val="10000"/>
              </a:spcBef>
              <a:buFont typeface="Wingdings" pitchFamily="2" charset="2"/>
              <a:buAutoNum type="arabicPeriod"/>
            </a:pPr>
            <a:r>
              <a:rPr lang="en-US" altLang="en-US" sz="2400" b="1" dirty="0">
                <a:solidFill>
                  <a:schemeClr val="accent2"/>
                </a:solidFill>
              </a:rPr>
              <a:t>Sampling</a:t>
            </a:r>
          </a:p>
          <a:p>
            <a:pPr marL="419100" indent="-419100" eaLnBrk="1" hangingPunct="1">
              <a:lnSpc>
                <a:spcPct val="80000"/>
              </a:lnSpc>
              <a:spcBef>
                <a:spcPct val="10000"/>
              </a:spcBef>
              <a:buFont typeface="Wingdings" pitchFamily="2" charset="2"/>
              <a:buAutoNum type="arabicPeriod"/>
            </a:pPr>
            <a:r>
              <a:rPr lang="en-US" altLang="en-US" sz="2400" b="1" dirty="0">
                <a:solidFill>
                  <a:schemeClr val="accent2"/>
                </a:solidFill>
              </a:rPr>
              <a:t>Transforms</a:t>
            </a:r>
          </a:p>
          <a:p>
            <a:pPr marL="419100" indent="-419100" eaLnBrk="1" hangingPunct="1">
              <a:lnSpc>
                <a:spcPct val="80000"/>
              </a:lnSpc>
              <a:spcBef>
                <a:spcPct val="10000"/>
              </a:spcBef>
              <a:buFont typeface="Wingdings" pitchFamily="2" charset="2"/>
              <a:buAutoNum type="arabicPeriod"/>
            </a:pPr>
            <a:r>
              <a:rPr lang="en-US" altLang="en-US" sz="2400" b="1" dirty="0"/>
              <a:t>Systems </a:t>
            </a:r>
          </a:p>
          <a:p>
            <a:pPr marL="419100" indent="-419100" eaLnBrk="1" hangingPunct="1">
              <a:lnSpc>
                <a:spcPct val="80000"/>
              </a:lnSpc>
              <a:spcBef>
                <a:spcPct val="10000"/>
              </a:spcBef>
              <a:buFont typeface="Wingdings" pitchFamily="2" charset="2"/>
              <a:buAutoNum type="arabicPeriod"/>
            </a:pPr>
            <a:r>
              <a:rPr lang="en-US" altLang="en-US" sz="2400" b="1" dirty="0"/>
              <a:t>Filters</a:t>
            </a:r>
          </a:p>
          <a:p>
            <a:pPr marL="419100" indent="-419100" eaLnBrk="1" hangingPunct="1">
              <a:lnSpc>
                <a:spcPct val="80000"/>
              </a:lnSpc>
              <a:spcBef>
                <a:spcPct val="10000"/>
              </a:spcBef>
              <a:buFont typeface="Wingdings" pitchFamily="2" charset="2"/>
              <a:buAutoNum type="arabicPeriod"/>
            </a:pPr>
            <a:r>
              <a:rPr lang="en-US" altLang="en-US" sz="2400" b="1" dirty="0"/>
              <a:t>Convolution </a:t>
            </a:r>
          </a:p>
          <a:p>
            <a:pPr marL="419100" indent="-419100" eaLnBrk="1" hangingPunct="1">
              <a:lnSpc>
                <a:spcPct val="80000"/>
              </a:lnSpc>
              <a:spcBef>
                <a:spcPct val="10000"/>
              </a:spcBef>
              <a:buFont typeface="Wingdings" pitchFamily="2" charset="2"/>
              <a:buAutoNum type="arabicPeriod"/>
            </a:pPr>
            <a:r>
              <a:rPr lang="en-US" altLang="en-US" sz="2400" b="1" dirty="0"/>
              <a:t>MA, AR, ARMA filters  </a:t>
            </a:r>
          </a:p>
          <a:p>
            <a:pPr marL="419100" indent="-419100" eaLnBrk="1" hangingPunct="1">
              <a:lnSpc>
                <a:spcPct val="80000"/>
              </a:lnSpc>
              <a:spcBef>
                <a:spcPct val="10000"/>
              </a:spcBef>
              <a:buFont typeface="Wingdings" pitchFamily="2" charset="2"/>
              <a:buAutoNum type="arabicPeriod"/>
            </a:pPr>
            <a:r>
              <a:rPr lang="en-US" altLang="en-US" sz="2400" b="1" dirty="0"/>
              <a:t>System identification </a:t>
            </a:r>
          </a:p>
          <a:p>
            <a:pPr marL="419100" indent="-419100" eaLnBrk="1" hangingPunct="1">
              <a:lnSpc>
                <a:spcPct val="80000"/>
              </a:lnSpc>
              <a:spcBef>
                <a:spcPct val="10000"/>
              </a:spcBef>
              <a:buFont typeface="Wingdings" pitchFamily="2" charset="2"/>
              <a:buAutoNum type="arabicPeriod"/>
            </a:pPr>
            <a:r>
              <a:rPr lang="en-US" altLang="en-US" sz="2400" b="1" dirty="0">
                <a:solidFill>
                  <a:srgbClr val="7030A0"/>
                </a:solidFill>
              </a:rPr>
              <a:t>Graph theory</a:t>
            </a:r>
          </a:p>
          <a:p>
            <a:pPr marL="419100" indent="-419100" eaLnBrk="1" hangingPunct="1">
              <a:lnSpc>
                <a:spcPct val="80000"/>
              </a:lnSpc>
              <a:spcBef>
                <a:spcPct val="10000"/>
              </a:spcBef>
              <a:buFont typeface="Wingdings" pitchFamily="2" charset="2"/>
              <a:buAutoNum type="arabicPeriod"/>
            </a:pPr>
            <a:r>
              <a:rPr lang="en-US" altLang="en-US" sz="2400" b="1" dirty="0">
                <a:solidFill>
                  <a:srgbClr val="7030A0"/>
                </a:solidFill>
              </a:rPr>
              <a:t>FFT</a:t>
            </a:r>
          </a:p>
          <a:p>
            <a:pPr marL="419100" indent="-419100" eaLnBrk="1" hangingPunct="1">
              <a:lnSpc>
                <a:spcPct val="80000"/>
              </a:lnSpc>
              <a:spcBef>
                <a:spcPct val="10000"/>
              </a:spcBef>
              <a:buFont typeface="Wingdings" pitchFamily="2" charset="2"/>
              <a:buAutoNum type="arabicPeriod"/>
            </a:pPr>
            <a:r>
              <a:rPr lang="en-US" altLang="en-US" sz="2400" b="1" dirty="0">
                <a:solidFill>
                  <a:srgbClr val="7030A0"/>
                </a:solidFill>
              </a:rPr>
              <a:t>DSP processors</a:t>
            </a:r>
          </a:p>
          <a:p>
            <a:pPr marL="419100" indent="-419100" eaLnBrk="1" hangingPunct="1">
              <a:lnSpc>
                <a:spcPct val="80000"/>
              </a:lnSpc>
              <a:spcBef>
                <a:spcPct val="10000"/>
              </a:spcBef>
              <a:buFont typeface="Wingdings" pitchFamily="2" charset="2"/>
              <a:buAutoNum type="arabicPeriod"/>
            </a:pPr>
            <a:r>
              <a:rPr lang="en-US" altLang="en-US" sz="2400" b="1" dirty="0">
                <a:solidFill>
                  <a:srgbClr val="FF0000"/>
                </a:solidFill>
              </a:rPr>
              <a:t>Correlation and Adaptation</a:t>
            </a:r>
          </a:p>
          <a:p>
            <a:pPr marL="419100" indent="-419100" eaLnBrk="1" hangingPunct="1">
              <a:lnSpc>
                <a:spcPct val="80000"/>
              </a:lnSpc>
              <a:spcBef>
                <a:spcPct val="10000"/>
              </a:spcBef>
              <a:buFont typeface="Wingdings" pitchFamily="2" charset="2"/>
              <a:buAutoNum type="arabicPeriod"/>
            </a:pPr>
            <a:r>
              <a:rPr lang="en-US" altLang="en-US" sz="2400" b="1" dirty="0">
                <a:solidFill>
                  <a:srgbClr val="FF0000"/>
                </a:solidFill>
              </a:rPr>
              <a:t>Speech signal processing </a:t>
            </a:r>
          </a:p>
          <a:p>
            <a:pPr marL="419100" indent="-419100" eaLnBrk="1" hangingPunct="1">
              <a:lnSpc>
                <a:spcPct val="80000"/>
              </a:lnSpc>
              <a:spcBef>
                <a:spcPct val="10000"/>
              </a:spcBef>
              <a:buFont typeface="Wingdings" pitchFamily="2" charset="2"/>
              <a:buAutoNum type="arabicPeriod"/>
            </a:pPr>
            <a:r>
              <a:rPr lang="en-US" altLang="en-US" sz="2400" b="1" dirty="0">
                <a:solidFill>
                  <a:srgbClr val="FF0000"/>
                </a:solidFill>
              </a:rPr>
              <a:t>Data communications</a:t>
            </a:r>
          </a:p>
          <a:p>
            <a:pPr marL="419100" indent="-419100" eaLnBrk="1" hangingPunct="1">
              <a:lnSpc>
                <a:spcPct val="80000"/>
              </a:lnSpc>
              <a:spcBef>
                <a:spcPct val="10000"/>
              </a:spcBef>
              <a:buFont typeface="Wingdings" pitchFamily="2" charset="2"/>
              <a:buAutoNum type="arabicPeriod"/>
            </a:pPr>
            <a:r>
              <a:rPr lang="en-US" altLang="en-US" sz="2400" b="1" dirty="0">
                <a:solidFill>
                  <a:srgbClr val="FF0000"/>
                </a:solidFill>
              </a:rPr>
              <a:t>…</a:t>
            </a:r>
          </a:p>
        </p:txBody>
      </p:sp>
      <p:sp>
        <p:nvSpPr>
          <p:cNvPr id="2" name="Right Brace 1"/>
          <p:cNvSpPr/>
          <p:nvPr/>
        </p:nvSpPr>
        <p:spPr bwMode="auto">
          <a:xfrm>
            <a:off x="5673687" y="1410158"/>
            <a:ext cx="374573" cy="1234399"/>
          </a:xfrm>
          <a:prstGeom prst="rightBrace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accent6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ight Brace 5"/>
          <p:cNvSpPr/>
          <p:nvPr/>
        </p:nvSpPr>
        <p:spPr bwMode="auto">
          <a:xfrm>
            <a:off x="5673686" y="2746617"/>
            <a:ext cx="374573" cy="1533850"/>
          </a:xfrm>
          <a:prstGeom prst="rightBrac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ight Brace 6"/>
          <p:cNvSpPr/>
          <p:nvPr/>
        </p:nvSpPr>
        <p:spPr bwMode="auto">
          <a:xfrm>
            <a:off x="5673685" y="4355079"/>
            <a:ext cx="374573" cy="902455"/>
          </a:xfrm>
          <a:prstGeom prst="rightBrace">
            <a:avLst/>
          </a:prstGeom>
          <a:noFill/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ight Brace 7"/>
          <p:cNvSpPr/>
          <p:nvPr/>
        </p:nvSpPr>
        <p:spPr bwMode="auto">
          <a:xfrm>
            <a:off x="5673684" y="5307943"/>
            <a:ext cx="374573" cy="1241999"/>
          </a:xfrm>
          <a:prstGeom prst="rightBrac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6762" y="1620933"/>
            <a:ext cx="22977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/>
                </a:solidFill>
                <a:latin typeface="+mn-lt"/>
              </a:rPr>
              <a:t>PART 1</a:t>
            </a:r>
          </a:p>
          <a:p>
            <a:r>
              <a:rPr lang="en-US" sz="2800" dirty="0">
                <a:solidFill>
                  <a:schemeClr val="accent6"/>
                </a:solidFill>
                <a:latin typeface="+mn-lt"/>
              </a:rPr>
              <a:t>SIGNALS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16762" y="3036488"/>
            <a:ext cx="22977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n-lt"/>
              </a:rPr>
              <a:t>PART 2</a:t>
            </a:r>
          </a:p>
          <a:p>
            <a:r>
              <a:rPr lang="en-US" sz="2800" dirty="0">
                <a:latin typeface="+mn-lt"/>
              </a:rPr>
              <a:t>SYSTEMS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16762" y="4303428"/>
            <a:ext cx="2658938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  <a:latin typeface="+mn-lt"/>
              </a:rPr>
              <a:t>PART 3</a:t>
            </a:r>
          </a:p>
          <a:p>
            <a:r>
              <a:rPr lang="en-US" sz="2800" dirty="0">
                <a:solidFill>
                  <a:srgbClr val="7030A0"/>
                </a:solidFill>
                <a:latin typeface="+mn-lt"/>
              </a:rPr>
              <a:t>ALGORITHMS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16762" y="5451888"/>
            <a:ext cx="28289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3300"/>
                </a:solidFill>
                <a:latin typeface="+mn-lt"/>
              </a:rPr>
              <a:t>PART 4</a:t>
            </a:r>
          </a:p>
          <a:p>
            <a:r>
              <a:rPr lang="en-US" sz="2800" dirty="0">
                <a:solidFill>
                  <a:srgbClr val="FF3300"/>
                </a:solidFill>
                <a:latin typeface="+mn-lt"/>
              </a:rPr>
              <a:t>APPLICATIONS</a:t>
            </a:r>
          </a:p>
        </p:txBody>
      </p:sp>
    </p:spTree>
  </p:cSld>
  <p:clrMapOvr>
    <a:masterClrMapping/>
  </p:clrMapOvr>
  <p:transition spd="med"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862" y="1472251"/>
            <a:ext cx="6710085" cy="17039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: N=2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308100"/>
                <a:ext cx="8149856" cy="4799013"/>
              </a:xfrm>
            </p:spPr>
            <p:txBody>
              <a:bodyPr/>
              <a:lstStyle/>
              <a:p>
                <a:pPr marL="0" indent="0" defTabSz="457200">
                  <a:buNone/>
                </a:pPr>
                <a:r>
                  <a:rPr lang="en-US" dirty="0"/>
                  <a:t>Let’s try one</a:t>
                </a:r>
              </a:p>
              <a:p>
                <a:pPr marL="0" indent="0" defTabSz="457200">
                  <a:buNone/>
                </a:pPr>
                <a:endParaRPr lang="en-US" dirty="0"/>
              </a:p>
              <a:p>
                <a:pPr marL="0" indent="0" defTabSz="457200">
                  <a:buNone/>
                </a:pPr>
                <a:endParaRPr lang="en-US" dirty="0"/>
              </a:p>
              <a:p>
                <a:pPr marL="0" indent="0" defTabSz="457200">
                  <a:buNone/>
                </a:pPr>
                <a:endParaRPr lang="en-US" dirty="0"/>
              </a:p>
              <a:p>
                <a:pPr marL="0" indent="0" defTabSz="457200">
                  <a:buNone/>
                </a:pPr>
                <a:endParaRPr lang="en-US" dirty="0"/>
              </a:p>
              <a:p>
                <a:pPr marL="0" indent="0" defTabSz="457200">
                  <a:buNone/>
                </a:pPr>
                <a:r>
                  <a:rPr lang="en-US" dirty="0"/>
                  <a:t>For  N=2 we have 2 signal values in the time domain s</a:t>
                </a:r>
                <a:r>
                  <a:rPr lang="en-US" b="1" baseline="-25000" dirty="0"/>
                  <a:t>0</a:t>
                </a:r>
                <a:r>
                  <a:rPr lang="en-US" dirty="0"/>
                  <a:t> s</a:t>
                </a:r>
                <a:r>
                  <a:rPr lang="en-US" b="1" baseline="-25000" dirty="0"/>
                  <a:t>1</a:t>
                </a:r>
              </a:p>
              <a:p>
                <a:pPr marL="0" indent="0" defTabSz="457200">
                  <a:buNone/>
                </a:pPr>
                <a:r>
                  <a:rPr lang="en-US" dirty="0"/>
                  <a:t>W</a:t>
                </a:r>
                <a:r>
                  <a:rPr lang="en-US" b="1" baseline="-25000" dirty="0"/>
                  <a:t>2</a:t>
                </a:r>
                <a:r>
                  <a:rPr lang="en-US" dirty="0"/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𝝅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</m:num>
                          <m:den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sup>
                    </m:sSup>
                  </m:oMath>
                </a14:m>
                <a:r>
                  <a:rPr lang="en-US" dirty="0"/>
                  <a:t> = -1</a:t>
                </a:r>
              </a:p>
              <a:p>
                <a:pPr marL="0" indent="0" defTabSz="457200">
                  <a:buNone/>
                </a:pPr>
                <a:r>
                  <a:rPr lang="en-US" dirty="0"/>
                  <a:t>	and in the frequency domain 	S</a:t>
                </a:r>
                <a:r>
                  <a:rPr lang="en-US" b="1" baseline="-25000" dirty="0"/>
                  <a:t>0</a:t>
                </a:r>
                <a:r>
                  <a:rPr lang="en-US" dirty="0"/>
                  <a:t> = s</a:t>
                </a:r>
                <a:r>
                  <a:rPr lang="en-US" b="1" baseline="-25000" dirty="0"/>
                  <a:t>0</a:t>
                </a:r>
                <a:r>
                  <a:rPr lang="en-US" dirty="0"/>
                  <a:t> + s</a:t>
                </a:r>
                <a:r>
                  <a:rPr lang="en-US" b="1" baseline="-25000" dirty="0"/>
                  <a:t>1 		</a:t>
                </a:r>
                <a:r>
                  <a:rPr lang="en-US" dirty="0"/>
                  <a:t>S</a:t>
                </a:r>
                <a:r>
                  <a:rPr lang="en-US" b="1" baseline="-25000" dirty="0"/>
                  <a:t>1</a:t>
                </a:r>
                <a:r>
                  <a:rPr lang="en-US" dirty="0"/>
                  <a:t> = s</a:t>
                </a:r>
                <a:r>
                  <a:rPr lang="en-US" b="1" baseline="-25000" dirty="0"/>
                  <a:t>0</a:t>
                </a:r>
                <a:r>
                  <a:rPr lang="en-US" dirty="0"/>
                  <a:t> - s</a:t>
                </a:r>
                <a:r>
                  <a:rPr lang="en-US" b="1" baseline="-25000" dirty="0"/>
                  <a:t>1</a:t>
                </a:r>
              </a:p>
              <a:p>
                <a:pPr marL="0" indent="0" defTabSz="457200">
                  <a:buNone/>
                </a:pPr>
                <a:endParaRPr lang="en-US" b="1" baseline="-25000" dirty="0"/>
              </a:p>
              <a:p>
                <a:pPr marL="0" indent="0" defTabSz="457200">
                  <a:buNone/>
                </a:pPr>
                <a:endParaRPr lang="en-US" dirty="0"/>
              </a:p>
              <a:p>
                <a:pPr marL="0" indent="0" defTabSz="45720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308100"/>
                <a:ext cx="8149856" cy="4799013"/>
              </a:xfrm>
              <a:blipFill rotWithShape="0">
                <a:blip r:embed="rId3"/>
                <a:stretch>
                  <a:fillRect l="-823" t="-6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70</a:t>
            </a:fld>
            <a:endParaRPr lang="en-US" alt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927" y="5103619"/>
            <a:ext cx="3825789" cy="8936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6865" y="5103619"/>
            <a:ext cx="4117679" cy="933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341136"/>
      </p:ext>
    </p:extLst>
  </p:cSld>
  <p:clrMapOvr>
    <a:masterClrMapping/>
  </p:clrMapOvr>
  <p:transition spd="med"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862" y="1472251"/>
            <a:ext cx="6710085" cy="17039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: N=4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308100"/>
                <a:ext cx="8149856" cy="4799013"/>
              </a:xfrm>
            </p:spPr>
            <p:txBody>
              <a:bodyPr/>
              <a:lstStyle/>
              <a:p>
                <a:pPr marL="0" indent="0" defTabSz="457200">
                  <a:buNone/>
                </a:pPr>
                <a:r>
                  <a:rPr lang="en-US" dirty="0"/>
                  <a:t>Let’s try another one</a:t>
                </a:r>
              </a:p>
              <a:p>
                <a:pPr marL="0" indent="0" defTabSz="457200">
                  <a:buNone/>
                </a:pPr>
                <a:endParaRPr lang="en-US" dirty="0"/>
              </a:p>
              <a:p>
                <a:pPr marL="0" indent="0" defTabSz="457200">
                  <a:buNone/>
                </a:pPr>
                <a:endParaRPr lang="en-US" dirty="0"/>
              </a:p>
              <a:p>
                <a:pPr marL="0" indent="0" defTabSz="457200">
                  <a:buNone/>
                </a:pPr>
                <a:endParaRPr lang="en-US" dirty="0"/>
              </a:p>
              <a:p>
                <a:pPr marL="0" indent="0" defTabSz="457200">
                  <a:buNone/>
                </a:pPr>
                <a:endParaRPr lang="en-US" dirty="0"/>
              </a:p>
              <a:p>
                <a:pPr marL="0" indent="0" defTabSz="457200">
                  <a:buNone/>
                </a:pPr>
                <a:r>
                  <a:rPr lang="en-US" dirty="0"/>
                  <a:t>For  N=4 we have 4 signal values in the time domain s</a:t>
                </a:r>
                <a:r>
                  <a:rPr lang="en-US" b="1" baseline="-25000" dirty="0"/>
                  <a:t>0</a:t>
                </a:r>
                <a:r>
                  <a:rPr lang="en-US" dirty="0"/>
                  <a:t> s</a:t>
                </a:r>
                <a:r>
                  <a:rPr lang="en-US" b="1" baseline="-25000" dirty="0"/>
                  <a:t>1 </a:t>
                </a:r>
                <a:r>
                  <a:rPr lang="en-US" dirty="0"/>
                  <a:t>s</a:t>
                </a:r>
                <a:r>
                  <a:rPr lang="en-US" b="1" baseline="-25000" dirty="0"/>
                  <a:t>2</a:t>
                </a:r>
                <a:r>
                  <a:rPr lang="en-US" dirty="0"/>
                  <a:t> s</a:t>
                </a:r>
                <a:r>
                  <a:rPr lang="en-US" b="1" baseline="-25000" dirty="0"/>
                  <a:t>3 </a:t>
                </a:r>
              </a:p>
              <a:p>
                <a:pPr marL="0" indent="0" defTabSz="457200">
                  <a:buNone/>
                </a:pPr>
                <a:r>
                  <a:rPr lang="en-US" dirty="0"/>
                  <a:t>W</a:t>
                </a:r>
                <a:r>
                  <a:rPr lang="en-US" b="1" baseline="-25000" dirty="0"/>
                  <a:t>4</a:t>
                </a:r>
                <a:r>
                  <a:rPr lang="en-US" dirty="0"/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𝝅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</m:num>
                          <m:den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</m:sup>
                    </m:sSup>
                  </m:oMath>
                </a14:m>
                <a:r>
                  <a:rPr lang="en-US" dirty="0"/>
                  <a:t> = -i</a:t>
                </a:r>
              </a:p>
              <a:p>
                <a:pPr marL="0" indent="0" defTabSz="457200">
                  <a:buNone/>
                </a:pPr>
                <a:r>
                  <a:rPr lang="en-US" dirty="0"/>
                  <a:t>	</a:t>
                </a:r>
                <a:endParaRPr lang="en-US" b="1" baseline="-25000" dirty="0"/>
              </a:p>
              <a:p>
                <a:pPr marL="0" indent="0" defTabSz="457200">
                  <a:buNone/>
                </a:pPr>
                <a:endParaRPr lang="en-US" dirty="0"/>
              </a:p>
              <a:p>
                <a:pPr marL="0" indent="0" defTabSz="45720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308100"/>
                <a:ext cx="8149856" cy="4799013"/>
              </a:xfrm>
              <a:blipFill rotWithShape="0">
                <a:blip r:embed="rId3"/>
                <a:stretch>
                  <a:fillRect l="-823" t="-6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71</a:t>
            </a:fld>
            <a:endParaRPr lang="en-US" altLang="en-US"/>
          </a:p>
        </p:txBody>
      </p:sp>
      <p:grpSp>
        <p:nvGrpSpPr>
          <p:cNvPr id="10" name="Group 9"/>
          <p:cNvGrpSpPr/>
          <p:nvPr/>
        </p:nvGrpSpPr>
        <p:grpSpPr>
          <a:xfrm>
            <a:off x="375155" y="4319213"/>
            <a:ext cx="8261498" cy="1411736"/>
            <a:chOff x="733591" y="5113063"/>
            <a:chExt cx="7406777" cy="1113131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99338" y="5201037"/>
              <a:ext cx="2341030" cy="1025157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33591" y="5113063"/>
              <a:ext cx="5138299" cy="10783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297612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 matrix in general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144" y="3512121"/>
            <a:ext cx="7772400" cy="2909943"/>
          </a:xfrm>
        </p:spPr>
        <p:txBody>
          <a:bodyPr/>
          <a:lstStyle/>
          <a:p>
            <a:pPr marL="0" indent="0" defTabSz="457200">
              <a:buNone/>
            </a:pPr>
            <a:r>
              <a:rPr lang="en-US" dirty="0"/>
              <a:t>The first row is all 1s</a:t>
            </a:r>
          </a:p>
          <a:p>
            <a:pPr marL="0" indent="0" defTabSz="457200">
              <a:buNone/>
            </a:pPr>
            <a:r>
              <a:rPr lang="en-US" dirty="0"/>
              <a:t>	so S</a:t>
            </a:r>
            <a:r>
              <a:rPr lang="en-US" b="1" baseline="-25000" dirty="0"/>
              <a:t>0</a:t>
            </a:r>
            <a:r>
              <a:rPr lang="en-US" dirty="0"/>
              <a:t> (the DC component) is the sum of all values</a:t>
            </a:r>
          </a:p>
          <a:p>
            <a:pPr marL="0" indent="0" defTabSz="457200">
              <a:buNone/>
            </a:pPr>
            <a:r>
              <a:rPr lang="en-US" dirty="0"/>
              <a:t>		it would be the average if we used a different convention</a:t>
            </a:r>
          </a:p>
          <a:p>
            <a:pPr marL="0" indent="0" defTabSz="457200">
              <a:buNone/>
            </a:pPr>
            <a:r>
              <a:rPr lang="en-US" dirty="0"/>
              <a:t>The second row is powers of W</a:t>
            </a:r>
            <a:r>
              <a:rPr lang="en-US" b="1" baseline="-25000" dirty="0"/>
              <a:t>N</a:t>
            </a:r>
          </a:p>
          <a:p>
            <a:pPr marL="0" indent="0" defTabSz="457200">
              <a:buNone/>
            </a:pPr>
            <a:r>
              <a:rPr lang="en-US" dirty="0"/>
              <a:t>The third row is powers of W</a:t>
            </a:r>
            <a:r>
              <a:rPr lang="en-US" b="1" baseline="-25000" dirty="0"/>
              <a:t>N</a:t>
            </a:r>
            <a:r>
              <a:rPr lang="en-US" b="1" baseline="30000" dirty="0"/>
              <a:t>2</a:t>
            </a:r>
          </a:p>
          <a:p>
            <a:pPr marL="0" indent="0" defTabSz="457200">
              <a:buNone/>
            </a:pPr>
            <a:r>
              <a:rPr lang="en-US" dirty="0"/>
              <a:t>Row N/2 + 1 is +1 -1 +1 -1</a:t>
            </a:r>
          </a:p>
          <a:p>
            <a:pPr marL="0" indent="0" defTabSz="457200">
              <a:buNone/>
            </a:pPr>
            <a:r>
              <a:rPr lang="en-US" dirty="0"/>
              <a:t>The first column is all 1s</a:t>
            </a:r>
          </a:p>
          <a:p>
            <a:pPr marL="0" indent="0" defTabSz="457200">
              <a:buNone/>
            </a:pPr>
            <a:r>
              <a:rPr lang="en-US" dirty="0">
                <a:solidFill>
                  <a:srgbClr val="002060"/>
                </a:solidFill>
              </a:rPr>
              <a:t>This matrix is not orthogonal but unitary – why?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72</a:t>
            </a:fld>
            <a:endParaRPr lang="en-US" altLang="en-US"/>
          </a:p>
        </p:txBody>
      </p:sp>
      <p:grpSp>
        <p:nvGrpSpPr>
          <p:cNvPr id="13" name="Group 12"/>
          <p:cNvGrpSpPr/>
          <p:nvPr/>
        </p:nvGrpSpPr>
        <p:grpSpPr>
          <a:xfrm>
            <a:off x="1856548" y="1069344"/>
            <a:ext cx="4853482" cy="2343781"/>
            <a:chOff x="1856548" y="1069344"/>
            <a:chExt cx="4853482" cy="234378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19030" y="1308100"/>
              <a:ext cx="4191000" cy="2105025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856548" y="1322032"/>
              <a:ext cx="914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n=0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150110" y="1602924"/>
              <a:ext cx="914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1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150110" y="1892606"/>
              <a:ext cx="914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2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150110" y="2167322"/>
              <a:ext cx="914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3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437240" y="1069344"/>
              <a:ext cx="41868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k=0     1       2       3               n-1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980040" y="2911072"/>
              <a:ext cx="914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N-1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96368012"/>
      </p:ext>
    </p:extLst>
  </p:cSld>
  <p:clrMapOvr>
    <a:masterClrMapping/>
  </p:clrMapOvr>
  <p:transition spd="med"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5174" y="165100"/>
            <a:ext cx="7169714" cy="1143000"/>
          </a:xfrm>
        </p:spPr>
        <p:txBody>
          <a:bodyPr/>
          <a:lstStyle/>
          <a:p>
            <a:r>
              <a:rPr lang="en-US" dirty="0"/>
              <a:t>Another meaning for frequency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1308100"/>
            <a:ext cx="8251723" cy="4799013"/>
          </a:xfrm>
        </p:spPr>
        <p:txBody>
          <a:bodyPr/>
          <a:lstStyle/>
          <a:p>
            <a:pPr marL="0" indent="0">
              <a:buNone/>
            </a:pPr>
            <a:r>
              <a:rPr lang="en-US" sz="2000" i="1" dirty="0"/>
              <a:t>Frequency</a:t>
            </a:r>
            <a:r>
              <a:rPr lang="en-US" sz="2000" dirty="0"/>
              <a:t> is well defined for sinusoids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/>
              <a:t>	s(t) = A sin(</a:t>
            </a:r>
            <a:r>
              <a:rPr lang="el-GR" sz="2000" dirty="0"/>
              <a:t>ω</a:t>
            </a:r>
            <a:r>
              <a:rPr lang="en-US" sz="2000" dirty="0"/>
              <a:t>t + </a:t>
            </a:r>
            <a:r>
              <a:rPr lang="el-GR" sz="2000" dirty="0"/>
              <a:t>ϕ</a:t>
            </a:r>
            <a:r>
              <a:rPr lang="en-US" sz="2000" dirty="0"/>
              <a:t>)     </a:t>
            </a:r>
            <a:r>
              <a:rPr lang="en-US" sz="2000" dirty="0" err="1"/>
              <a:t>s</a:t>
            </a:r>
            <a:r>
              <a:rPr lang="en-US" sz="2000" baseline="-25000" dirty="0" err="1"/>
              <a:t>n</a:t>
            </a:r>
            <a:r>
              <a:rPr lang="en-US" sz="2000" dirty="0"/>
              <a:t> = A sin(</a:t>
            </a:r>
            <a:r>
              <a:rPr lang="el-GR" sz="2000" dirty="0"/>
              <a:t>ω</a:t>
            </a:r>
            <a:r>
              <a:rPr lang="en-US" sz="2000" dirty="0"/>
              <a:t>n + </a:t>
            </a:r>
            <a:r>
              <a:rPr lang="el-GR" sz="2000" dirty="0"/>
              <a:t>ϕ</a:t>
            </a:r>
            <a:r>
              <a:rPr lang="en-US" sz="2000" dirty="0"/>
              <a:t>)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/>
              <a:t>but all other signals have many - an entire </a:t>
            </a:r>
            <a:r>
              <a:rPr lang="en-US" sz="2000" i="1" dirty="0"/>
              <a:t>spectrum</a:t>
            </a:r>
            <a:r>
              <a:rPr lang="en-US" sz="2000" dirty="0"/>
              <a:t> of frequencies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2000" dirty="0"/>
              <a:t>There is an intuitive feeling </a:t>
            </a:r>
          </a:p>
          <a:p>
            <a:pPr marL="0" indent="0" defTabSz="461963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	that at every time a signal </a:t>
            </a:r>
          </a:p>
          <a:p>
            <a:pPr marL="0" indent="0" defTabSz="461963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		can have a different </a:t>
            </a:r>
            <a:r>
              <a:rPr lang="en-US" sz="2000" i="1" dirty="0"/>
              <a:t>instantaneous</a:t>
            </a:r>
            <a:r>
              <a:rPr lang="en-US" sz="2000" dirty="0"/>
              <a:t> amplitude and frequency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Can we find s(t) = A</a:t>
            </a:r>
            <a:r>
              <a:rPr lang="en-US" sz="1600" dirty="0"/>
              <a:t>(t)</a:t>
            </a:r>
            <a:r>
              <a:rPr lang="en-US" sz="2000" dirty="0"/>
              <a:t> sin(</a:t>
            </a:r>
            <a:r>
              <a:rPr lang="el-GR" sz="2000" dirty="0"/>
              <a:t>ω</a:t>
            </a:r>
            <a:r>
              <a:rPr lang="en-US" sz="1600" dirty="0"/>
              <a:t>(t)</a:t>
            </a:r>
            <a:r>
              <a:rPr lang="en-US" sz="2000" dirty="0"/>
              <a:t> t) for all signals?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2000" dirty="0"/>
              <a:t>Does that make sense?  It can’t be unique!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2000" dirty="0"/>
              <a:t>Given any s(t) pick an arbitrary </a:t>
            </a:r>
            <a:r>
              <a:rPr lang="el-GR" sz="2000" dirty="0"/>
              <a:t>ω</a:t>
            </a:r>
            <a:r>
              <a:rPr lang="en-US" sz="2000" dirty="0"/>
              <a:t>(t) and divide A(t) = s(t) / sin(</a:t>
            </a:r>
            <a:r>
              <a:rPr lang="el-GR" sz="2000" dirty="0"/>
              <a:t>ω</a:t>
            </a:r>
            <a:r>
              <a:rPr lang="en-US" sz="1600" dirty="0"/>
              <a:t>(t)</a:t>
            </a:r>
            <a:r>
              <a:rPr lang="en-US" sz="2000" dirty="0"/>
              <a:t> t) 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2000" dirty="0"/>
              <a:t>A consistent meaning of instantaneous amplitude and frequency</a:t>
            </a:r>
          </a:p>
          <a:p>
            <a:pPr marL="0" indent="0" defTabSz="461963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	can be obtained by a different transform (not Fourier!)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/>
              <a:t>This new transform only works under 2 conditions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the signal has finite bandwidth (which real signals should)	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the signal has no DC component – i.e., its time average is zero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73</a:t>
            </a:fld>
            <a:endParaRPr lang="en-US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351640" y="1308100"/>
            <a:ext cx="25072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7030A0"/>
                </a:solidFill>
                <a:latin typeface="+mn-lt"/>
              </a:rPr>
              <a:t>A </a:t>
            </a:r>
            <a:r>
              <a:rPr lang="en-US" sz="1800" b="0" dirty="0">
                <a:solidFill>
                  <a:srgbClr val="7030A0"/>
                </a:solidFill>
                <a:latin typeface="+mn-lt"/>
              </a:rPr>
              <a:t>amplitude</a:t>
            </a:r>
          </a:p>
          <a:p>
            <a:r>
              <a:rPr lang="el-GR" sz="1800" dirty="0">
                <a:solidFill>
                  <a:srgbClr val="7030A0"/>
                </a:solidFill>
              </a:rPr>
              <a:t>ω</a:t>
            </a:r>
            <a:r>
              <a:rPr lang="en-US" sz="1800" dirty="0">
                <a:solidFill>
                  <a:srgbClr val="7030A0"/>
                </a:solidFill>
                <a:latin typeface="+mn-lt"/>
              </a:rPr>
              <a:t> </a:t>
            </a:r>
            <a:r>
              <a:rPr lang="en-US" sz="1800" b="0" dirty="0">
                <a:solidFill>
                  <a:srgbClr val="7030A0"/>
                </a:solidFill>
                <a:latin typeface="+mn-lt"/>
              </a:rPr>
              <a:t>(angular) frequency</a:t>
            </a:r>
          </a:p>
          <a:p>
            <a:r>
              <a:rPr lang="el-GR" sz="1800" dirty="0">
                <a:solidFill>
                  <a:srgbClr val="7030A0"/>
                </a:solidFill>
                <a:latin typeface="+mn-lt"/>
              </a:rPr>
              <a:t>Φ</a:t>
            </a:r>
            <a:r>
              <a:rPr lang="en-US" sz="1800" dirty="0">
                <a:solidFill>
                  <a:srgbClr val="7030A0"/>
                </a:solidFill>
                <a:latin typeface="+mn-lt"/>
              </a:rPr>
              <a:t> </a:t>
            </a:r>
            <a:r>
              <a:rPr lang="en-US" sz="1800" b="0" dirty="0">
                <a:solidFill>
                  <a:srgbClr val="7030A0"/>
                </a:solidFill>
                <a:latin typeface="+mn-lt"/>
              </a:rPr>
              <a:t>phase</a:t>
            </a:r>
          </a:p>
        </p:txBody>
      </p:sp>
    </p:spTree>
    <p:extLst>
      <p:ext uri="{BB962C8B-B14F-4D97-AF65-F5344CB8AC3E}">
        <p14:creationId xmlns:p14="http://schemas.microsoft.com/office/powerpoint/2010/main" val="3201051865"/>
      </p:ext>
    </p:extLst>
  </p:cSld>
  <p:clrMapOvr>
    <a:masterClrMapping/>
  </p:clrMapOvr>
  <p:transition spd="med"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685088" y="6618288"/>
            <a:ext cx="1453891" cy="241590"/>
          </a:xfrm>
        </p:spPr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 dirty="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4ABCD631-E998-4252-BD83-ECBB1F0DDFF4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74</a:t>
            </a:fld>
            <a:endParaRPr lang="en-US" altLang="en-US" sz="800" dirty="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9234" name="Rectangle 2"/>
          <p:cNvSpPr>
            <a:spLocks noGrp="1" noChangeArrowheads="1"/>
          </p:cNvSpPr>
          <p:nvPr>
            <p:ph type="title"/>
          </p:nvPr>
        </p:nvSpPr>
        <p:spPr>
          <a:xfrm>
            <a:off x="1938338" y="165099"/>
            <a:ext cx="6663538" cy="99595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Hilbert transform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892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816934" y="1255712"/>
                <a:ext cx="8004586" cy="5267918"/>
              </a:xfrm>
            </p:spPr>
            <p:txBody>
              <a:bodyPr/>
              <a:lstStyle/>
              <a:p>
                <a:pPr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altLang="en-US" sz="2000" dirty="0">
                    <a:solidFill>
                      <a:schemeClr val="accent2"/>
                    </a:solidFill>
                  </a:rPr>
                  <a:t>The instantaneous (analytical) representation</a:t>
                </a:r>
              </a:p>
              <a:p>
                <a:pPr eaLnBrk="1" hangingPunct="1">
                  <a:lnSpc>
                    <a:spcPct val="100000"/>
                  </a:lnSpc>
                  <a:spcBef>
                    <a:spcPct val="10000"/>
                  </a:spcBef>
                </a:pPr>
                <a:r>
                  <a:rPr lang="en-US" altLang="en-US" dirty="0"/>
                  <a:t>x(t) = A(t) cos </a:t>
                </a:r>
                <a:r>
                  <a:rPr lang="en-US" altLang="en-US" sz="2600" dirty="0"/>
                  <a:t>(</a:t>
                </a:r>
                <a:r>
                  <a:rPr lang="en-US" altLang="en-US" dirty="0"/>
                  <a:t> </a:t>
                </a:r>
                <a:r>
                  <a:rPr lang="en-US" altLang="en-US" dirty="0">
                    <a:sym typeface="Symbol" panose="05050102010706020507" pitchFamily="18" charset="2"/>
                  </a:rPr>
                  <a:t></a:t>
                </a:r>
                <a:r>
                  <a:rPr lang="en-US" altLang="en-US" dirty="0"/>
                  <a:t>(t) </a:t>
                </a:r>
                <a:r>
                  <a:rPr lang="en-US" altLang="en-US" sz="2600" dirty="0"/>
                  <a:t>) = </a:t>
                </a:r>
                <a:r>
                  <a:rPr lang="en-US" altLang="en-US" dirty="0"/>
                  <a:t>A(t) cos </a:t>
                </a:r>
                <a:r>
                  <a:rPr lang="en-US" altLang="en-US" sz="2600" dirty="0"/>
                  <a:t>(</a:t>
                </a:r>
                <a:r>
                  <a:rPr lang="en-US" altLang="en-US" dirty="0"/>
                  <a:t> </a:t>
                </a:r>
                <a:r>
                  <a:rPr lang="en-US" altLang="en-US" dirty="0">
                    <a:sym typeface="Symbol" panose="05050102010706020507" pitchFamily="18" charset="2"/>
                  </a:rPr>
                  <a:t></a:t>
                </a:r>
                <a:r>
                  <a:rPr lang="en-US" altLang="en-US" baseline="-25000" dirty="0"/>
                  <a:t>c</a:t>
                </a:r>
                <a:r>
                  <a:rPr lang="en-US" altLang="en-US" dirty="0"/>
                  <a:t> t + </a:t>
                </a:r>
                <a:r>
                  <a:rPr lang="en-US" altLang="en-US" dirty="0">
                    <a:latin typeface="Symbol" panose="05050102010706020507" pitchFamily="18" charset="2"/>
                  </a:rPr>
                  <a:t>f</a:t>
                </a:r>
                <a:r>
                  <a:rPr lang="en-US" altLang="en-US" dirty="0"/>
                  <a:t>(t) </a:t>
                </a:r>
                <a:r>
                  <a:rPr lang="en-US" altLang="en-US" sz="2600" dirty="0"/>
                  <a:t>)</a:t>
                </a:r>
                <a:endParaRPr lang="en-US" altLang="en-US" dirty="0"/>
              </a:p>
              <a:p>
                <a:pPr eaLnBrk="1" hangingPunct="1">
                  <a:lnSpc>
                    <a:spcPct val="100000"/>
                  </a:lnSpc>
                  <a:spcBef>
                    <a:spcPct val="10000"/>
                  </a:spcBef>
                </a:pPr>
                <a:r>
                  <a:rPr lang="en-US" altLang="en-US" dirty="0"/>
                  <a:t>A(t) is the </a:t>
                </a:r>
                <a:r>
                  <a:rPr lang="en-US" altLang="en-US" i="1" dirty="0"/>
                  <a:t>instantaneous amplitude</a:t>
                </a:r>
              </a:p>
              <a:p>
                <a:pPr eaLnBrk="1" hangingPunct="1">
                  <a:lnSpc>
                    <a:spcPct val="100000"/>
                  </a:lnSpc>
                  <a:spcBef>
                    <a:spcPct val="10000"/>
                  </a:spcBef>
                </a:pPr>
                <a:r>
                  <a:rPr lang="en-US" altLang="en-US" dirty="0">
                    <a:latin typeface="Symbol" panose="05050102010706020507" pitchFamily="18" charset="2"/>
                  </a:rPr>
                  <a:t>f</a:t>
                </a:r>
                <a:r>
                  <a:rPr lang="en-US" altLang="en-US" dirty="0"/>
                  <a:t>(t) is the </a:t>
                </a:r>
                <a:r>
                  <a:rPr lang="en-US" altLang="en-US" i="1" dirty="0"/>
                  <a:t>instantaneous phase</a:t>
                </a:r>
              </a:p>
              <a:p>
                <a:pPr eaLnBrk="1" hangingPunct="1">
                  <a:lnSpc>
                    <a:spcPct val="100000"/>
                  </a:lnSpc>
                  <a:spcBef>
                    <a:spcPct val="10000"/>
                  </a:spcBef>
                </a:pPr>
                <a:endParaRPr lang="en-US" altLang="en-US" i="1" dirty="0"/>
              </a:p>
              <a:p>
                <a:pPr marL="0" indent="0" eaLnBrk="1" hangingPunct="1">
                  <a:lnSpc>
                    <a:spcPct val="100000"/>
                  </a:lnSpc>
                  <a:spcBef>
                    <a:spcPct val="10000"/>
                  </a:spcBef>
                  <a:buNone/>
                </a:pPr>
                <a:r>
                  <a:rPr lang="en-US" altLang="en-US" dirty="0"/>
                  <a:t>This is used in information transmission</a:t>
                </a:r>
              </a:p>
              <a:p>
                <a:pPr eaLnBrk="1" hangingPunct="1">
                  <a:spcBef>
                    <a:spcPct val="10000"/>
                  </a:spcBef>
                </a:pPr>
                <a:r>
                  <a:rPr lang="en-US" altLang="en-US" b="1" dirty="0"/>
                  <a:t>A</a:t>
                </a:r>
                <a:r>
                  <a:rPr lang="en-US" altLang="en-US" dirty="0"/>
                  <a:t>mplitude </a:t>
                </a:r>
                <a:r>
                  <a:rPr lang="en-US" altLang="en-US" b="1" dirty="0"/>
                  <a:t>M</a:t>
                </a:r>
                <a:r>
                  <a:rPr lang="en-US" altLang="en-US" dirty="0"/>
                  <a:t>odulation	x(t) = A(t) cos </a:t>
                </a:r>
                <a:r>
                  <a:rPr lang="en-US" altLang="en-US" sz="2600" dirty="0"/>
                  <a:t>( </a:t>
                </a:r>
                <a:r>
                  <a:rPr lang="en-US" altLang="en-US" dirty="0">
                    <a:sym typeface="Symbol" panose="05050102010706020507" pitchFamily="18" charset="2"/>
                  </a:rPr>
                  <a:t></a:t>
                </a:r>
                <a:r>
                  <a:rPr lang="en-US" altLang="en-US" baseline="-25000" dirty="0"/>
                  <a:t>c</a:t>
                </a:r>
                <a:r>
                  <a:rPr lang="en-US" altLang="en-US" dirty="0"/>
                  <a:t> t </a:t>
                </a:r>
                <a:r>
                  <a:rPr lang="en-US" altLang="en-US" sz="2600" dirty="0"/>
                  <a:t>) </a:t>
                </a:r>
              </a:p>
              <a:p>
                <a:pPr eaLnBrk="1" hangingPunct="1">
                  <a:spcBef>
                    <a:spcPct val="10000"/>
                  </a:spcBef>
                </a:pPr>
                <a:r>
                  <a:rPr lang="en-US" altLang="en-US" b="1" dirty="0"/>
                  <a:t>P</a:t>
                </a:r>
                <a:r>
                  <a:rPr lang="en-US" altLang="en-US" dirty="0"/>
                  <a:t>hase </a:t>
                </a:r>
                <a:r>
                  <a:rPr lang="en-US" altLang="en-US" b="1" dirty="0"/>
                  <a:t>M</a:t>
                </a:r>
                <a:r>
                  <a:rPr lang="en-US" altLang="en-US" dirty="0"/>
                  <a:t>odulation        	x(t) = A cos </a:t>
                </a:r>
                <a:r>
                  <a:rPr lang="en-US" altLang="en-US" sz="2600" dirty="0"/>
                  <a:t>( </a:t>
                </a:r>
                <a:r>
                  <a:rPr lang="en-US" altLang="en-US" dirty="0">
                    <a:sym typeface="Symbol" panose="05050102010706020507" pitchFamily="18" charset="2"/>
                  </a:rPr>
                  <a:t></a:t>
                </a:r>
                <a:r>
                  <a:rPr lang="en-US" altLang="en-US" baseline="-25000" dirty="0"/>
                  <a:t>c</a:t>
                </a:r>
                <a:r>
                  <a:rPr lang="en-US" altLang="en-US" dirty="0"/>
                  <a:t> t + </a:t>
                </a:r>
                <a:r>
                  <a:rPr lang="en-US" altLang="en-US" sz="2400" dirty="0">
                    <a:latin typeface="Symbol" panose="05050102010706020507" pitchFamily="18" charset="2"/>
                  </a:rPr>
                  <a:t>f</a:t>
                </a:r>
                <a:r>
                  <a:rPr lang="en-US" altLang="en-US" sz="2400" dirty="0"/>
                  <a:t>(t)</a:t>
                </a:r>
                <a:r>
                  <a:rPr lang="en-US" altLang="en-US" sz="2800" dirty="0"/>
                  <a:t> </a:t>
                </a:r>
                <a:r>
                  <a:rPr lang="en-US" altLang="en-US" sz="2600" dirty="0"/>
                  <a:t>) </a:t>
                </a:r>
              </a:p>
              <a:p>
                <a:pPr eaLnBrk="1" hangingPunct="1">
                  <a:spcBef>
                    <a:spcPct val="10000"/>
                  </a:spcBef>
                </a:pPr>
                <a:r>
                  <a:rPr lang="en-US" altLang="en-US" b="1" dirty="0"/>
                  <a:t>F</a:t>
                </a:r>
                <a:r>
                  <a:rPr lang="en-US" altLang="en-US" dirty="0"/>
                  <a:t>requency </a:t>
                </a:r>
                <a:r>
                  <a:rPr lang="en-US" altLang="en-US" b="1" dirty="0"/>
                  <a:t>M</a:t>
                </a:r>
                <a:r>
                  <a:rPr lang="en-US" altLang="en-US" dirty="0"/>
                  <a:t>odulation	x(t) ≠ A cos </a:t>
                </a:r>
                <a:r>
                  <a:rPr lang="en-US" altLang="en-US" sz="2600" dirty="0"/>
                  <a:t>( </a:t>
                </a:r>
                <a:r>
                  <a:rPr lang="en-US" altLang="en-US" dirty="0">
                    <a:sym typeface="Symbol" panose="05050102010706020507" pitchFamily="18" charset="2"/>
                  </a:rPr>
                  <a:t></a:t>
                </a:r>
                <a:r>
                  <a:rPr lang="en-US" altLang="en-US" dirty="0"/>
                  <a:t>(t) t </a:t>
                </a:r>
                <a:r>
                  <a:rPr lang="en-US" altLang="en-US" sz="2600" dirty="0"/>
                  <a:t>) </a:t>
                </a:r>
              </a:p>
              <a:p>
                <a:pPr marL="0" indent="0" eaLnBrk="1" hangingPunct="1">
                  <a:spcBef>
                    <a:spcPts val="1200"/>
                  </a:spcBef>
                  <a:buNone/>
                </a:pPr>
                <a:r>
                  <a:rPr lang="en-US" altLang="en-US" dirty="0">
                    <a:solidFill>
                      <a:srgbClr val="002060"/>
                    </a:solidFill>
                  </a:rPr>
                  <a:t>Why not?</a:t>
                </a:r>
              </a:p>
              <a:p>
                <a:pPr marL="0" indent="0" eaLnBrk="1" hangingPunct="1">
                  <a:spcBef>
                    <a:spcPts val="1200"/>
                  </a:spcBef>
                  <a:buNone/>
                </a:pPr>
                <a:r>
                  <a:rPr lang="en-US" altLang="en-US" dirty="0"/>
                  <a:t>Frequency is the derivative of phase</a:t>
                </a:r>
              </a:p>
              <a:p>
                <a:pPr eaLnBrk="1" hangingPunct="1">
                  <a:spcBef>
                    <a:spcPts val="0"/>
                  </a:spcBef>
                </a:pPr>
                <a:r>
                  <a:rPr lang="en-US" altLang="en-US" sz="1600" dirty="0">
                    <a:sym typeface="Symbol" panose="05050102010706020507" pitchFamily="18" charset="2"/>
                  </a:rPr>
                  <a:t></a:t>
                </a:r>
                <a:r>
                  <a:rPr lang="en-US" altLang="en-US" sz="1600" dirty="0"/>
                  <a:t>(t) = </a:t>
                </a:r>
                <a:r>
                  <a:rPr lang="en-US" altLang="en-US" sz="1600" dirty="0">
                    <a:sym typeface="Symbol" panose="05050102010706020507" pitchFamily="18" charset="2"/>
                  </a:rPr>
                  <a:t></a:t>
                </a:r>
                <a:r>
                  <a:rPr lang="en-US" altLang="en-US" sz="1600" baseline="-25000" dirty="0"/>
                  <a:t>0</a:t>
                </a:r>
                <a:r>
                  <a:rPr lang="en-US" altLang="en-US" sz="1600" dirty="0"/>
                  <a:t> t   then </a:t>
                </a:r>
                <a:r>
                  <a:rPr lang="en-US" altLang="en-US" sz="1600" dirty="0">
                    <a:sym typeface="Symbol" panose="05050102010706020507" pitchFamily="18" charset="2"/>
                  </a:rPr>
                  <a:t></a:t>
                </a:r>
                <a:r>
                  <a:rPr lang="en-US" altLang="en-US" sz="1600" dirty="0"/>
                  <a:t>(t) = </a:t>
                </a:r>
                <a:r>
                  <a:rPr lang="en-US" altLang="en-US" sz="1600" dirty="0">
                    <a:sym typeface="Symbol" panose="05050102010706020507" pitchFamily="18" charset="2"/>
                  </a:rPr>
                  <a:t></a:t>
                </a:r>
                <a:r>
                  <a:rPr lang="en-US" altLang="en-US" sz="1600" baseline="-25000" dirty="0"/>
                  <a:t>0</a:t>
                </a:r>
              </a:p>
              <a:p>
                <a:pPr eaLnBrk="1" hangingPunct="1">
                  <a:spcBef>
                    <a:spcPts val="0"/>
                  </a:spcBef>
                </a:pPr>
                <a:r>
                  <a:rPr lang="en-US" altLang="en-US" sz="1600" dirty="0">
                    <a:sym typeface="Symbol" panose="05050102010706020507" pitchFamily="18" charset="2"/>
                  </a:rPr>
                  <a:t></a:t>
                </a:r>
                <a:r>
                  <a:rPr lang="en-US" altLang="en-US" sz="1600" dirty="0"/>
                  <a:t>(t) = </a:t>
                </a:r>
                <a:r>
                  <a:rPr lang="en-US" altLang="en-US" sz="1600" dirty="0">
                    <a:sym typeface="Symbol" panose="05050102010706020507" pitchFamily="18" charset="2"/>
                  </a:rPr>
                  <a:t></a:t>
                </a:r>
                <a:r>
                  <a:rPr lang="en-US" altLang="en-US" sz="1600" baseline="-25000" dirty="0"/>
                  <a:t>c</a:t>
                </a:r>
                <a:r>
                  <a:rPr lang="en-US" altLang="en-US" sz="1600" dirty="0"/>
                  <a:t> t  + </a:t>
                </a:r>
                <a:r>
                  <a:rPr lang="en-US" altLang="en-US" sz="1600" dirty="0">
                    <a:latin typeface="Symbol" panose="05050102010706020507" pitchFamily="18" charset="2"/>
                  </a:rPr>
                  <a:t>f</a:t>
                </a:r>
                <a:r>
                  <a:rPr lang="en-US" altLang="en-US" sz="1600" dirty="0"/>
                  <a:t>(t)  then </a:t>
                </a:r>
                <a:r>
                  <a:rPr lang="en-US" altLang="en-US" sz="1600" dirty="0">
                    <a:sym typeface="Symbol" panose="05050102010706020507" pitchFamily="18" charset="2"/>
                  </a:rPr>
                  <a:t></a:t>
                </a:r>
                <a:r>
                  <a:rPr lang="en-US" altLang="en-US" sz="1600" dirty="0"/>
                  <a:t>(t) = </a:t>
                </a:r>
                <a:r>
                  <a:rPr lang="en-US" altLang="en-US" sz="1600" dirty="0">
                    <a:sym typeface="Symbol" panose="05050102010706020507" pitchFamily="18" charset="2"/>
                  </a:rPr>
                  <a:t></a:t>
                </a:r>
                <a:r>
                  <a:rPr lang="en-US" altLang="en-US" sz="1600" baseline="-25000" dirty="0"/>
                  <a:t>c</a:t>
                </a:r>
                <a:r>
                  <a:rPr lang="en-US" altLang="en-US" sz="16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en-US" altLang="en-US" sz="1600" dirty="0">
                    <a:latin typeface="Symbol" panose="05050102010706020507" pitchFamily="18" charset="2"/>
                  </a:rPr>
                  <a:t>f(</a:t>
                </a:r>
                <a:r>
                  <a:rPr lang="en-US" altLang="en-US" sz="1600" dirty="0"/>
                  <a:t>t</a:t>
                </a:r>
                <a:r>
                  <a:rPr lang="en-US" altLang="en-US" sz="1600" dirty="0">
                    <a:latin typeface="Symbol" panose="05050102010706020507" pitchFamily="18" charset="2"/>
                  </a:rPr>
                  <a:t>)</a:t>
                </a:r>
                <a:endParaRPr lang="en-US" altLang="en-US" sz="1600" dirty="0"/>
              </a:p>
              <a:p>
                <a:pPr eaLnBrk="1" hangingPunct="1">
                  <a:spcBef>
                    <a:spcPts val="0"/>
                  </a:spcBef>
                </a:pPr>
                <a:endParaRPr lang="en-US" altLang="en-US" sz="1600" dirty="0"/>
              </a:p>
            </p:txBody>
          </p:sp>
        </mc:Choice>
        <mc:Fallback xmlns="">
          <p:sp>
            <p:nvSpPr>
              <p:cNvPr id="3789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816934" y="1255712"/>
                <a:ext cx="8004586" cy="5267918"/>
              </a:xfrm>
              <a:blipFill rotWithShape="0">
                <a:blip r:embed="rId2"/>
                <a:stretch>
                  <a:fillRect l="-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5996328" y="2153264"/>
            <a:ext cx="26055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dirty="0">
                <a:sym typeface="Symbol" panose="05050102010706020507" pitchFamily="18" charset="2"/>
              </a:rPr>
              <a:t></a:t>
            </a:r>
            <a:r>
              <a:rPr lang="en-US" altLang="en-US" sz="2400" baseline="-25000" dirty="0"/>
              <a:t>c  </a:t>
            </a:r>
            <a:r>
              <a:rPr lang="en-US" altLang="en-US" sz="2000" b="0" dirty="0"/>
              <a:t>center frequency</a:t>
            </a:r>
            <a:endParaRPr lang="en-US" altLang="en-US" sz="2400" b="0" dirty="0"/>
          </a:p>
          <a:p>
            <a:r>
              <a:rPr lang="en-US" sz="2400" baseline="-25000" dirty="0"/>
              <a:t> </a:t>
            </a:r>
            <a:r>
              <a:rPr lang="en-US" sz="2400" dirty="0"/>
              <a:t>     </a:t>
            </a:r>
            <a:r>
              <a:rPr lang="en-US" sz="2000" b="0" i="1" dirty="0"/>
              <a:t>carrier</a:t>
            </a:r>
            <a:r>
              <a:rPr lang="en-US" sz="2000" b="0" dirty="0"/>
              <a:t> frequency</a:t>
            </a:r>
            <a:endParaRPr lang="en-US" sz="2400" b="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 uiExpand="1" build="p"/>
      <p:bldP spid="2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 and FM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3014" y="1536935"/>
            <a:ext cx="4023870" cy="257008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75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4139" y="1609636"/>
            <a:ext cx="3757945" cy="24246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6854" y="4763069"/>
            <a:ext cx="78201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+mn-lt"/>
              </a:rPr>
              <a:t>Modulation means changing some parameter of a signal </a:t>
            </a:r>
          </a:p>
          <a:p>
            <a:pPr defTabSz="463550"/>
            <a:r>
              <a:rPr lang="en-US" sz="2000" b="0" dirty="0">
                <a:latin typeface="+mn-lt"/>
              </a:rPr>
              <a:t>	so that it carries </a:t>
            </a:r>
            <a:r>
              <a:rPr lang="en-US" sz="2000" b="0" i="1" dirty="0">
                <a:latin typeface="+mn-lt"/>
              </a:rPr>
              <a:t>information</a:t>
            </a:r>
          </a:p>
          <a:p>
            <a:pPr defTabSz="463550"/>
            <a:r>
              <a:rPr lang="en-US" sz="2000" b="0" dirty="0">
                <a:latin typeface="+mn-lt"/>
              </a:rPr>
              <a:t>Here we change the sinusoid’s </a:t>
            </a:r>
            <a:r>
              <a:rPr lang="en-US" sz="2000" b="0" i="1" dirty="0">
                <a:latin typeface="+mn-lt"/>
              </a:rPr>
              <a:t>amplitude</a:t>
            </a:r>
            <a:r>
              <a:rPr lang="en-US" sz="2000" b="0" dirty="0">
                <a:latin typeface="+mn-lt"/>
              </a:rPr>
              <a:t> or </a:t>
            </a:r>
            <a:r>
              <a:rPr lang="en-US" sz="2000" b="0" i="1" dirty="0">
                <a:latin typeface="+mn-lt"/>
              </a:rPr>
              <a:t>frequency (phase)</a:t>
            </a:r>
          </a:p>
        </p:txBody>
      </p:sp>
    </p:spTree>
    <p:extLst>
      <p:ext uri="{BB962C8B-B14F-4D97-AF65-F5344CB8AC3E}">
        <p14:creationId xmlns:p14="http://schemas.microsoft.com/office/powerpoint/2010/main" val="3339705254"/>
      </p:ext>
    </p:extLst>
  </p:cSld>
  <p:clrMapOvr>
    <a:masterClrMapping/>
  </p:clrMapOvr>
  <p:transition spd="med"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685088" y="6618288"/>
            <a:ext cx="1453891" cy="241590"/>
          </a:xfrm>
        </p:spPr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 dirty="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4ABCD631-E998-4252-BD83-ECBB1F0DDFF4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76</a:t>
            </a:fld>
            <a:endParaRPr lang="en-US" altLang="en-US" sz="800" dirty="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9234" name="Rectangle 2"/>
          <p:cNvSpPr>
            <a:spLocks noGrp="1" noChangeArrowheads="1"/>
          </p:cNvSpPr>
          <p:nvPr>
            <p:ph type="title"/>
          </p:nvPr>
        </p:nvSpPr>
        <p:spPr>
          <a:xfrm>
            <a:off x="1938338" y="165099"/>
            <a:ext cx="6663538" cy="99595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Hilbert transform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892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838200" y="1255712"/>
                <a:ext cx="8004586" cy="5267918"/>
              </a:xfrm>
            </p:spPr>
            <p:txBody>
              <a:bodyPr/>
              <a:lstStyle/>
              <a:p>
                <a:pPr eaLnBrk="1" hangingPunct="1">
                  <a:lnSpc>
                    <a:spcPct val="100000"/>
                  </a:lnSpc>
                  <a:spcBef>
                    <a:spcPts val="1800"/>
                  </a:spcBef>
                  <a:buFont typeface="Wingdings" pitchFamily="2" charset="2"/>
                  <a:buNone/>
                </a:pPr>
                <a:r>
                  <a:rPr lang="en-US" altLang="en-US" sz="2000" dirty="0">
                    <a:solidFill>
                      <a:schemeClr val="accent2"/>
                    </a:solidFill>
                  </a:rPr>
                  <a:t>The Hilbert transform is a 90-degree </a:t>
                </a:r>
                <a:r>
                  <a:rPr lang="en-US" altLang="en-US" sz="2000" i="1" dirty="0">
                    <a:solidFill>
                      <a:schemeClr val="accent2"/>
                    </a:solidFill>
                  </a:rPr>
                  <a:t>phase shifter</a:t>
                </a:r>
                <a:br>
                  <a:rPr lang="en-US" altLang="en-US" sz="2000" dirty="0">
                    <a:solidFill>
                      <a:schemeClr val="accent2"/>
                    </a:solidFill>
                  </a:rPr>
                </a:b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acc>
                  </m:oMath>
                </a14:m>
                <a:r>
                  <a:rPr lang="en-US" alt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cos</a:t>
                </a:r>
                <a:r>
                  <a:rPr lang="en-US" altLang="en-US" sz="2400" dirty="0"/>
                  <a:t>(</a:t>
                </a:r>
                <a:r>
                  <a:rPr lang="en-US" altLang="en-US" sz="2400" dirty="0">
                    <a:sym typeface="Symbol" panose="05050102010706020507" pitchFamily="18" charset="2"/>
                  </a:rPr>
                  <a:t></a:t>
                </a:r>
                <a:r>
                  <a:rPr lang="en-US" altLang="en-US" sz="2400" dirty="0"/>
                  <a:t>(t) ) = sin(</a:t>
                </a:r>
                <a:r>
                  <a:rPr lang="en-US" altLang="en-US" sz="2400" dirty="0">
                    <a:sym typeface="Symbol" panose="05050102010706020507" pitchFamily="18" charset="2"/>
                  </a:rPr>
                  <a:t></a:t>
                </a:r>
                <a:r>
                  <a:rPr lang="en-US" altLang="en-US" sz="2400" dirty="0"/>
                  <a:t>(t) )</a:t>
                </a:r>
              </a:p>
              <a:p>
                <a:pPr eaLnBrk="1" hangingPunct="1">
                  <a:lnSpc>
                    <a:spcPct val="100000"/>
                  </a:lnSpc>
                  <a:spcBef>
                    <a:spcPts val="1200"/>
                  </a:spcBef>
                  <a:buFont typeface="Wingdings" pitchFamily="2" charset="2"/>
                  <a:buNone/>
                </a:pPr>
                <a:r>
                  <a:rPr lang="en-US" altLang="en-US" sz="2000" dirty="0">
                    <a:solidFill>
                      <a:schemeClr val="accent2"/>
                    </a:solidFill>
                  </a:rPr>
                  <a:t>Hence</a:t>
                </a:r>
              </a:p>
              <a:p>
                <a:pPr eaLnBrk="1" hangingPunct="1">
                  <a:lnSpc>
                    <a:spcPct val="100000"/>
                  </a:lnSpc>
                </a:pPr>
                <a:r>
                  <a:rPr lang="en-US" altLang="en-US" dirty="0"/>
                  <a:t>x(t) = A(t) cos ( </a:t>
                </a:r>
                <a:r>
                  <a:rPr lang="en-US" altLang="en-US" dirty="0">
                    <a:sym typeface="Symbol" panose="05050102010706020507" pitchFamily="18" charset="2"/>
                  </a:rPr>
                  <a:t></a:t>
                </a:r>
                <a:r>
                  <a:rPr lang="en-US" altLang="en-US" dirty="0"/>
                  <a:t>(t) )</a:t>
                </a:r>
              </a:p>
              <a:p>
                <a:pPr eaLnBrk="1" hangingPunct="1">
                  <a:lnSpc>
                    <a:spcPct val="100000"/>
                  </a:lnSpc>
                </a:pPr>
                <a:r>
                  <a:rPr lang="en-US" altLang="en-US" dirty="0"/>
                  <a:t>y(t)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b="1" i="0" dirty="0" smtClean="0">
                            <a:latin typeface="Cambria Math" panose="02040503050406030204" pitchFamily="18" charset="0"/>
                          </a:rPr>
                          <m:t>𝐇</m:t>
                        </m:r>
                      </m:e>
                    </m:acc>
                  </m:oMath>
                </a14:m>
                <a:r>
                  <a:rPr lang="en-US" altLang="en-US" dirty="0"/>
                  <a:t> x(t) = A(t) sin ( </a:t>
                </a:r>
                <a:r>
                  <a:rPr lang="en-US" altLang="en-US" dirty="0">
                    <a:sym typeface="Symbol" panose="05050102010706020507" pitchFamily="18" charset="2"/>
                  </a:rPr>
                  <a:t></a:t>
                </a:r>
                <a:r>
                  <a:rPr lang="en-US" altLang="en-US" dirty="0"/>
                  <a:t>(t) )</a:t>
                </a:r>
              </a:p>
              <a:p>
                <a:pPr eaLnBrk="1" hangingPunct="1"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b="0" i="0" smtClean="0">
                        <a:latin typeface="Cambria Math" panose="02040503050406030204" pitchFamily="18" charset="0"/>
                      </a:rPr>
                      <m:t>A</m:t>
                    </m:r>
                    <m:d>
                      <m:d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en-US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p>
                              <m:sSupPr>
                                <m:ctrlPr>
                                  <a:rPr lang="en-US" alt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en-US" b="0" i="0" smtClean="0"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</m:e>
                              <m:sup>
                                <m:r>
                                  <a:rPr lang="en-US" altLang="en-US" b="0" i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alt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en-US" b="0" i="0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e>
                            </m:d>
                            <m:r>
                              <a:rPr lang="en-US" altLang="en-US" b="0" i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n-US" altLang="en-US" b="0" i="0" smtClean="0">
                                <a:latin typeface="Cambria Math" panose="02040503050406030204" pitchFamily="18" charset="0"/>
                              </a:rPr>
                              <m:t>y</m:t>
                            </m:r>
                          </m:e>
                          <m:sup>
                            <m:r>
                              <a:rPr lang="en-US" altLang="en-US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en-US" b="0" i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altLang="en-US" b="0" i="0" smtClean="0">
                            <a:latin typeface="Cambria Math" panose="02040503050406030204" pitchFamily="18" charset="0"/>
                          </a:rPr>
                          <m:t>t</m:t>
                        </m:r>
                        <m:r>
                          <a:rPr lang="en-US" altLang="en-US" b="0" i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rad>
                  </m:oMath>
                </a14:m>
                <a:endParaRPr lang="en-US" altLang="en-US" dirty="0"/>
              </a:p>
              <a:p>
                <a:pPr eaLnBrk="1" hangingPunct="1"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en-US" dirty="0" smtClean="0">
                        <a:sym typeface="Symbol" panose="05050102010706020507" pitchFamily="18" charset="2"/>
                      </a:rPr>
                      <m:t></m:t>
                    </m:r>
                  </m:oMath>
                </a14:m>
                <a:r>
                  <a:rPr lang="en-US" altLang="en-US" dirty="0"/>
                  <a:t>(t) = arctan</a:t>
                </a:r>
                <a:r>
                  <a:rPr lang="en-US" altLang="en-US" baseline="-25000" dirty="0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4</a:t>
                </a:r>
                <a:r>
                  <a:rPr lang="en-US" altLang="en-US" dirty="0"/>
                  <a:t> </a:t>
                </a:r>
                <a:r>
                  <a:rPr lang="en-US" altLang="en-US" sz="2600" dirty="0"/>
                  <a:t>(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altLang="en-US" sz="2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en-US" sz="2600" b="0" i="0" smtClean="0">
                            <a:latin typeface="Cambria Math" panose="02040503050406030204" pitchFamily="18" charset="0"/>
                          </a:rPr>
                          <m:t>y</m:t>
                        </m:r>
                        <m:r>
                          <a:rPr lang="en-US" altLang="en-US" sz="2600" b="0" i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altLang="en-US" sz="2600" b="0" i="0" smtClean="0">
                            <a:latin typeface="Cambria Math" panose="02040503050406030204" pitchFamily="18" charset="0"/>
                          </a:rPr>
                          <m:t>t</m:t>
                        </m:r>
                        <m:r>
                          <a:rPr lang="en-US" altLang="en-US" sz="2600" b="0" i="0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en-US" sz="2600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altLang="en-US" sz="2600" b="0" i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altLang="en-US" sz="2600" b="0" i="0" smtClean="0">
                            <a:latin typeface="Cambria Math" panose="02040503050406030204" pitchFamily="18" charset="0"/>
                          </a:rPr>
                          <m:t>t</m:t>
                        </m:r>
                        <m:r>
                          <a:rPr lang="en-US" altLang="en-US" sz="2600" b="0" i="0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altLang="en-US" sz="2600" dirty="0"/>
                  <a:t> )</a:t>
                </a:r>
              </a:p>
              <a:p>
                <a:pPr marL="0" indent="0" eaLnBrk="1" hangingPunct="1">
                  <a:lnSpc>
                    <a:spcPct val="100000"/>
                  </a:lnSpc>
                  <a:buNone/>
                </a:pPr>
                <a:endParaRPr lang="en-US" altLang="en-US" dirty="0">
                  <a:solidFill>
                    <a:srgbClr val="002060"/>
                  </a:solidFill>
                </a:endParaRPr>
              </a:p>
              <a:p>
                <a:pPr marL="0" indent="0" eaLnBrk="1" hangingPunct="1">
                  <a:lnSpc>
                    <a:spcPct val="100000"/>
                  </a:lnSpc>
                  <a:buNone/>
                </a:pPr>
                <a:r>
                  <a:rPr lang="en-US" altLang="en-US" dirty="0"/>
                  <a:t>The instantaneous frequency is the derivative</a:t>
                </a:r>
              </a:p>
              <a:p>
                <a:pPr marL="0" indent="0" defTabSz="457200" eaLnBrk="1" hangingPunct="1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altLang="en-US" dirty="0"/>
                  <a:t>	of the instantaneous frequency</a:t>
                </a:r>
                <a:endParaRPr lang="en-US" altLang="en-US" sz="16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789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838200" y="1255712"/>
                <a:ext cx="8004586" cy="5267918"/>
              </a:xfrm>
              <a:blipFill>
                <a:blip r:embed="rId2"/>
                <a:stretch>
                  <a:fillRect l="-838" t="-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644624" y="3558647"/>
            <a:ext cx="41981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800" b="0" dirty="0">
                <a:sym typeface="Symbol" panose="05050102010706020507" pitchFamily="18" charset="2"/>
              </a:rPr>
              <a:t>this is equivalent to shifting                            every spectral component separately by 90</a:t>
            </a:r>
            <a:r>
              <a:rPr lang="en-US" altLang="en-US" sz="1800" b="0" baseline="30000" dirty="0">
                <a:sym typeface="Symbol" panose="05050102010706020507" pitchFamily="18" charset="2"/>
              </a:rPr>
              <a:t>o</a:t>
            </a:r>
            <a:endParaRPr lang="en-US" sz="1800" b="0" baseline="30000" dirty="0"/>
          </a:p>
        </p:txBody>
      </p:sp>
    </p:spTree>
    <p:extLst>
      <p:ext uri="{BB962C8B-B14F-4D97-AF65-F5344CB8AC3E}">
        <p14:creationId xmlns:p14="http://schemas.microsoft.com/office/powerpoint/2010/main" val="32150129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 build="p"/>
      <p:bldP spid="6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8338" y="3183450"/>
            <a:ext cx="4837815" cy="2451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Uncertainty Theorem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375" y="1308100"/>
            <a:ext cx="8407021" cy="531018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When you see a sinusoid for a long time  </a:t>
            </a:r>
            <a:r>
              <a:rPr lang="el-GR" dirty="0"/>
              <a:t>Δ</a:t>
            </a:r>
            <a:r>
              <a:rPr lang="en-US" dirty="0"/>
              <a:t>t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   it is easy to measure its frequency :  </a:t>
            </a:r>
            <a:r>
              <a:rPr lang="en-US" dirty="0" err="1"/>
              <a:t>N</a:t>
            </a:r>
            <a:r>
              <a:rPr lang="en-US" b="1" baseline="-25000" dirty="0" err="1"/>
              <a:t>cycles</a:t>
            </a:r>
            <a:r>
              <a:rPr lang="en-US" dirty="0"/>
              <a:t> / </a:t>
            </a:r>
            <a:r>
              <a:rPr lang="el-GR" dirty="0"/>
              <a:t>Δ</a:t>
            </a:r>
            <a:r>
              <a:rPr lang="en-US" dirty="0"/>
              <a:t>t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dirty="0"/>
              <a:t>But when you only see it for a short time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   the uncertainty in frequency </a:t>
            </a:r>
            <a:r>
              <a:rPr lang="el-GR" dirty="0"/>
              <a:t>Δ</a:t>
            </a:r>
            <a:r>
              <a:rPr lang="en-US" dirty="0"/>
              <a:t>ω is large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uncertainty theorem </a:t>
            </a:r>
            <a:r>
              <a:rPr lang="en-US" sz="2000" dirty="0"/>
              <a:t>(well-known in quantum mechanics) </a:t>
            </a:r>
            <a:r>
              <a:rPr lang="en-US" dirty="0"/>
              <a:t>says</a:t>
            </a:r>
          </a:p>
          <a:p>
            <a:pPr marL="0" indent="0">
              <a:buNone/>
            </a:pPr>
            <a:r>
              <a:rPr lang="en-US" dirty="0"/>
              <a:t>                     </a:t>
            </a:r>
            <a:r>
              <a:rPr lang="el-GR" dirty="0"/>
              <a:t>Δ</a:t>
            </a:r>
            <a:r>
              <a:rPr lang="en-US" dirty="0"/>
              <a:t>ω </a:t>
            </a:r>
            <a:r>
              <a:rPr lang="el-GR" dirty="0"/>
              <a:t>Δ</a:t>
            </a:r>
            <a:r>
              <a:rPr lang="en-US" dirty="0"/>
              <a:t>t  &gt;  constant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77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09498"/>
      </p:ext>
    </p:extLst>
  </p:cSld>
  <p:clrMapOvr>
    <a:masterClrMapping/>
  </p:clrMapOvr>
  <p:transition spd="med"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more transform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1075765"/>
            <a:ext cx="8060167" cy="5031348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What is a transform in mathematics?</a:t>
            </a:r>
          </a:p>
          <a:p>
            <a:pPr marL="0" indent="0" defTabSz="461963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	An operation that transforms some object into a similar object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	while not losing information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2000" dirty="0"/>
              <a:t>For example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the FT transforms a function into a function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The DFT transforms a sequence into a sequence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2000" dirty="0"/>
              <a:t>The Fourier series is not a transform</a:t>
            </a:r>
          </a:p>
          <a:p>
            <a:pPr marL="0" indent="0" defTabSz="461963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	since it converts a function into a sequence</a:t>
            </a:r>
          </a:p>
          <a:p>
            <a:pPr marL="0" indent="0" defTabSz="461963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2000" dirty="0"/>
              <a:t>In DSP we frequently use the z transform, although</a:t>
            </a:r>
          </a:p>
          <a:p>
            <a:pPr defTabSz="461963"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it is not a transform (it converts a sequence into a function)</a:t>
            </a:r>
          </a:p>
          <a:p>
            <a:pPr defTabSz="461963"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the name z is arbitrary</a:t>
            </a:r>
          </a:p>
          <a:p>
            <a:pPr marL="0" indent="0" defTabSz="461963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2000" dirty="0"/>
              <a:t>The </a:t>
            </a:r>
            <a:r>
              <a:rPr lang="en-US" sz="2000" dirty="0" err="1"/>
              <a:t>zT</a:t>
            </a:r>
            <a:r>
              <a:rPr lang="en-US" sz="2000" dirty="0"/>
              <a:t> is only defined for </a:t>
            </a:r>
            <a:r>
              <a:rPr lang="en-US" sz="2000" b="1" dirty="0"/>
              <a:t>digital</a:t>
            </a:r>
            <a:r>
              <a:rPr lang="en-US" sz="2000" dirty="0"/>
              <a:t> signals    </a:t>
            </a:r>
            <a:r>
              <a:rPr lang="en-US" sz="2000" dirty="0">
                <a:solidFill>
                  <a:srgbClr val="002060"/>
                </a:solidFill>
              </a:rPr>
              <a:t>why?</a:t>
            </a:r>
          </a:p>
          <a:p>
            <a:pPr marL="0" indent="0" defTabSz="461963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2000" dirty="0"/>
              <a:t>Let’s start with something you already know - generating functions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78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5620079"/>
      </p:ext>
    </p:extLst>
  </p:cSld>
  <p:clrMapOvr>
    <a:masterClrMapping/>
  </p:clrMapOvr>
  <p:transition spd="med"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0321" y="4949077"/>
            <a:ext cx="3644930" cy="14136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Generating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61826"/>
            <a:ext cx="8038652" cy="4945287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In math we have the strong tools of </a:t>
            </a:r>
            <a:r>
              <a:rPr lang="en-US" sz="2000" i="1" dirty="0"/>
              <a:t>analysis (calculus) </a:t>
            </a:r>
          </a:p>
          <a:p>
            <a:pPr marL="0" indent="0" defTabSz="461963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i="1" dirty="0"/>
              <a:t>	</a:t>
            </a:r>
            <a:r>
              <a:rPr lang="en-US" sz="2000" dirty="0"/>
              <a:t>to study functions</a:t>
            </a:r>
          </a:p>
          <a:p>
            <a:pPr marL="0" indent="0" defTabSz="461963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000" dirty="0"/>
              <a:t>For example</a:t>
            </a:r>
          </a:p>
          <a:p>
            <a:pPr marL="0" indent="0" defTabSz="461963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	we can learn about a function by looking at its derivatives</a:t>
            </a:r>
          </a:p>
          <a:p>
            <a:pPr marL="0" indent="0" defTabSz="461963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000" dirty="0"/>
              <a:t>But we have very few general mechanisms to handle sequences</a:t>
            </a:r>
          </a:p>
          <a:p>
            <a:pPr marL="0" indent="0" defTabSz="461963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	(which is not good for DSP!)</a:t>
            </a:r>
          </a:p>
          <a:p>
            <a:pPr marL="0" indent="0" defTabSz="461963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000" dirty="0"/>
              <a:t>So, mathematicians came up with a way </a:t>
            </a:r>
          </a:p>
          <a:p>
            <a:pPr marL="0" indent="0" defTabSz="461963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	to convert a sequence into a function (the generating function)</a:t>
            </a:r>
          </a:p>
          <a:p>
            <a:pPr marL="0" indent="0" defTabSz="461963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and by studying the function we learn a lot about the sequence!</a:t>
            </a:r>
          </a:p>
          <a:p>
            <a:pPr marL="0" indent="0" defTabSz="461963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2000" dirty="0"/>
              <a:t>Given a sequence </a:t>
            </a:r>
            <a:r>
              <a:rPr lang="en-US" sz="2000" dirty="0" err="1"/>
              <a:t>s</a:t>
            </a:r>
            <a:r>
              <a:rPr lang="en-US" sz="2000" b="1" baseline="-25000" dirty="0" err="1"/>
              <a:t>n</a:t>
            </a:r>
            <a:r>
              <a:rPr lang="en-US" sz="2000" dirty="0"/>
              <a:t> where n = 0 … ∞</a:t>
            </a:r>
          </a:p>
          <a:p>
            <a:pPr marL="0" indent="0" defTabSz="461963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	we define the generating function to be the power series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79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7739937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Any questions about logistics?</a:t>
            </a:r>
          </a:p>
          <a:p>
            <a:pPr marL="0" indent="0">
              <a:buNone/>
            </a:pPr>
            <a:r>
              <a:rPr lang="en-US" sz="2400" dirty="0"/>
              <a:t>(Please don’t ask about the final exam yet …)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8</a:t>
            </a:fld>
            <a:endParaRPr lang="en-US" altLang="en-US"/>
          </a:p>
        </p:txBody>
      </p:sp>
      <p:sp>
        <p:nvSpPr>
          <p:cNvPr id="5" name="TextBox 4"/>
          <p:cNvSpPr txBox="1"/>
          <p:nvPr/>
        </p:nvSpPr>
        <p:spPr>
          <a:xfrm>
            <a:off x="3801161" y="3449548"/>
            <a:ext cx="2300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FF0000"/>
                </a:solidFill>
              </a:rPr>
              <a:t>???</a:t>
            </a:r>
          </a:p>
        </p:txBody>
      </p:sp>
    </p:spTree>
    <p:extLst>
      <p:ext uri="{BB962C8B-B14F-4D97-AF65-F5344CB8AC3E}">
        <p14:creationId xmlns:p14="http://schemas.microsoft.com/office/powerpoint/2010/main" val="851136813"/>
      </p:ext>
    </p:extLst>
  </p:cSld>
  <p:clrMapOvr>
    <a:masterClrMapping/>
  </p:clrMapOvr>
  <p:transition spd="med"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Riddle?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92313"/>
            <a:ext cx="7772400" cy="1227137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2060"/>
                </a:solidFill>
              </a:rPr>
              <a:t>Why is this sculpture in Jerusalem called the golden sculpture?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80</a:t>
            </a:fld>
            <a:endParaRPr lang="en-US" altLang="en-US"/>
          </a:p>
        </p:txBody>
      </p:sp>
      <p:grpSp>
        <p:nvGrpSpPr>
          <p:cNvPr id="24" name="Group 23"/>
          <p:cNvGrpSpPr/>
          <p:nvPr/>
        </p:nvGrpSpPr>
        <p:grpSpPr>
          <a:xfrm>
            <a:off x="2854269" y="2677812"/>
            <a:ext cx="3135125" cy="1816852"/>
            <a:chOff x="2472130" y="3237372"/>
            <a:chExt cx="3135125" cy="1816852"/>
          </a:xfrm>
        </p:grpSpPr>
        <p:sp>
          <p:nvSpPr>
            <p:cNvPr id="5" name="Rectangle 4"/>
            <p:cNvSpPr/>
            <p:nvPr/>
          </p:nvSpPr>
          <p:spPr bwMode="auto">
            <a:xfrm>
              <a:off x="2809875" y="4687493"/>
              <a:ext cx="352425" cy="361950"/>
            </a:xfrm>
            <a:prstGeom prst="rect">
              <a:avLst/>
            </a:prstGeom>
            <a:solidFill>
              <a:schemeClr val="bg1"/>
            </a:solidFill>
            <a:ln w="5715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3162300" y="4687493"/>
              <a:ext cx="352425" cy="361950"/>
            </a:xfrm>
            <a:prstGeom prst="rect">
              <a:avLst/>
            </a:prstGeom>
            <a:solidFill>
              <a:schemeClr val="bg1"/>
            </a:solidFill>
            <a:ln w="5715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3162300" y="4333875"/>
              <a:ext cx="352425" cy="361950"/>
            </a:xfrm>
            <a:prstGeom prst="rect">
              <a:avLst/>
            </a:prstGeom>
            <a:solidFill>
              <a:schemeClr val="bg1"/>
            </a:solidFill>
            <a:ln w="5715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3507385" y="4692274"/>
              <a:ext cx="352425" cy="361950"/>
            </a:xfrm>
            <a:prstGeom prst="rect">
              <a:avLst/>
            </a:prstGeom>
            <a:solidFill>
              <a:schemeClr val="bg1"/>
            </a:solidFill>
            <a:ln w="5715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3507385" y="4330324"/>
              <a:ext cx="352425" cy="361950"/>
            </a:xfrm>
            <a:prstGeom prst="rect">
              <a:avLst/>
            </a:prstGeom>
            <a:solidFill>
              <a:schemeClr val="bg1"/>
            </a:solidFill>
            <a:ln w="5715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3852470" y="4692274"/>
              <a:ext cx="352425" cy="361950"/>
            </a:xfrm>
            <a:prstGeom prst="rect">
              <a:avLst/>
            </a:prstGeom>
            <a:solidFill>
              <a:schemeClr val="bg1"/>
            </a:solidFill>
            <a:ln w="5715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3852470" y="4330324"/>
              <a:ext cx="352425" cy="361950"/>
            </a:xfrm>
            <a:prstGeom prst="rect">
              <a:avLst/>
            </a:prstGeom>
            <a:solidFill>
              <a:schemeClr val="bg1"/>
            </a:solidFill>
            <a:ln w="5715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3500045" y="3971925"/>
              <a:ext cx="352425" cy="361950"/>
            </a:xfrm>
            <a:prstGeom prst="rect">
              <a:avLst/>
            </a:prstGeom>
            <a:solidFill>
              <a:schemeClr val="bg1"/>
            </a:solidFill>
            <a:ln w="5715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2472130" y="4687901"/>
              <a:ext cx="352425" cy="361950"/>
            </a:xfrm>
            <a:prstGeom prst="rect">
              <a:avLst/>
            </a:prstGeom>
            <a:solidFill>
              <a:schemeClr val="bg1"/>
            </a:solidFill>
            <a:ln w="5715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852470" y="3969481"/>
              <a:ext cx="352425" cy="361950"/>
            </a:xfrm>
            <a:prstGeom prst="rect">
              <a:avLst/>
            </a:prstGeom>
            <a:solidFill>
              <a:schemeClr val="bg1"/>
            </a:solidFill>
            <a:ln w="5715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3852470" y="3596899"/>
              <a:ext cx="352425" cy="361950"/>
            </a:xfrm>
            <a:prstGeom prst="rect">
              <a:avLst/>
            </a:prstGeom>
            <a:solidFill>
              <a:schemeClr val="bg1"/>
            </a:solidFill>
            <a:ln w="5715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3855601" y="3237372"/>
              <a:ext cx="352425" cy="361950"/>
            </a:xfrm>
            <a:prstGeom prst="rect">
              <a:avLst/>
            </a:prstGeom>
            <a:solidFill>
              <a:schemeClr val="bg1"/>
            </a:solidFill>
            <a:ln w="5715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4212235" y="4692274"/>
              <a:ext cx="352425" cy="361950"/>
            </a:xfrm>
            <a:prstGeom prst="rect">
              <a:avLst/>
            </a:prstGeom>
            <a:solidFill>
              <a:schemeClr val="bg1"/>
            </a:solidFill>
            <a:ln w="5715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4212235" y="4330324"/>
              <a:ext cx="352425" cy="361950"/>
            </a:xfrm>
            <a:prstGeom prst="rect">
              <a:avLst/>
            </a:prstGeom>
            <a:solidFill>
              <a:schemeClr val="bg1"/>
            </a:solidFill>
            <a:ln w="5715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4204895" y="3971925"/>
              <a:ext cx="352425" cy="361950"/>
            </a:xfrm>
            <a:prstGeom prst="rect">
              <a:avLst/>
            </a:prstGeom>
            <a:solidFill>
              <a:schemeClr val="bg1"/>
            </a:solidFill>
            <a:ln w="5715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4564660" y="4691681"/>
              <a:ext cx="352425" cy="361950"/>
            </a:xfrm>
            <a:prstGeom prst="rect">
              <a:avLst/>
            </a:prstGeom>
            <a:solidFill>
              <a:schemeClr val="bg1"/>
            </a:solidFill>
            <a:ln w="5715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4564660" y="4332747"/>
              <a:ext cx="352425" cy="361950"/>
            </a:xfrm>
            <a:prstGeom prst="rect">
              <a:avLst/>
            </a:prstGeom>
            <a:solidFill>
              <a:schemeClr val="bg1"/>
            </a:solidFill>
            <a:ln w="5715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5254830" y="4688151"/>
              <a:ext cx="352425" cy="361950"/>
            </a:xfrm>
            <a:prstGeom prst="rect">
              <a:avLst/>
            </a:prstGeom>
            <a:solidFill>
              <a:schemeClr val="bg1"/>
            </a:solidFill>
            <a:ln w="5715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4917085" y="4690859"/>
              <a:ext cx="352425" cy="361950"/>
            </a:xfrm>
            <a:prstGeom prst="rect">
              <a:avLst/>
            </a:prstGeom>
            <a:solidFill>
              <a:schemeClr val="bg1"/>
            </a:solidFill>
            <a:ln w="5715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3727663"/>
      </p:ext>
    </p:extLst>
  </p:cSld>
  <p:clrMapOvr>
    <a:masterClrMapping/>
  </p:clrMapOvr>
  <p:transition spd="med"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5823" y="1794651"/>
            <a:ext cx="4362450" cy="571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0406" y="2525009"/>
            <a:ext cx="3228975" cy="6572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1368" y="3024772"/>
            <a:ext cx="1498073" cy="5582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8163" y="4353057"/>
            <a:ext cx="8086725" cy="13430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– Fibonacci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9398" y="1183341"/>
            <a:ext cx="8477026" cy="492377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We all know the Fibonacci sequence 1, 1, 2, 3, 5, 8, 13, 21, …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	which is recursively defined by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It is well known that the ratio of two consecutive terms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	tends to the golden ratio                                              ≈ 1.618 </a:t>
            </a:r>
          </a:p>
          <a:p>
            <a:pPr marL="0" indent="0">
              <a:buNone/>
            </a:pPr>
            <a:r>
              <a:rPr lang="en-US" dirty="0"/>
              <a:t>(note that </a:t>
            </a:r>
            <a:r>
              <a:rPr lang="el-GR" dirty="0"/>
              <a:t>γ</a:t>
            </a:r>
            <a:r>
              <a:rPr lang="en-US" dirty="0"/>
              <a:t>-1 = 1/</a:t>
            </a:r>
            <a:r>
              <a:rPr lang="el-GR" dirty="0"/>
              <a:t> γ</a:t>
            </a:r>
            <a:r>
              <a:rPr lang="en-US" dirty="0"/>
              <a:t> !)                                         ≈ -0.618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There is a </a:t>
            </a:r>
            <a:r>
              <a:rPr lang="en-US" dirty="0" err="1"/>
              <a:t>nonrecursive</a:t>
            </a:r>
            <a:r>
              <a:rPr lang="en-US" dirty="0"/>
              <a:t> formula for the n</a:t>
            </a:r>
            <a:r>
              <a:rPr lang="en-US" b="1" baseline="30000" dirty="0"/>
              <a:t>th</a:t>
            </a:r>
            <a:r>
              <a:rPr lang="en-US" dirty="0"/>
              <a:t> term!</a:t>
            </a:r>
          </a:p>
          <a:p>
            <a:pPr marL="0" indent="0">
              <a:buNone/>
            </a:pPr>
            <a:r>
              <a:rPr lang="en-US" dirty="0"/>
              <a:t>The generating function is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We want to study this function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rgbClr val="002060"/>
                </a:solidFill>
              </a:rPr>
              <a:t>BTW, there is a </a:t>
            </a:r>
            <a:r>
              <a:rPr lang="en-US" sz="1600" dirty="0" err="1">
                <a:solidFill>
                  <a:srgbClr val="002060"/>
                </a:solidFill>
              </a:rPr>
              <a:t>nonrecursive</a:t>
            </a:r>
            <a:r>
              <a:rPr lang="en-US" sz="1600" dirty="0">
                <a:solidFill>
                  <a:srgbClr val="002060"/>
                </a:solidFill>
              </a:rPr>
              <a:t> formula for the N</a:t>
            </a:r>
            <a:r>
              <a:rPr lang="en-US" sz="1600" b="1" baseline="30000" dirty="0">
                <a:solidFill>
                  <a:srgbClr val="002060"/>
                </a:solidFill>
              </a:rPr>
              <a:t>th</a:t>
            </a:r>
            <a:r>
              <a:rPr lang="en-US" sz="1600" dirty="0">
                <a:solidFill>
                  <a:srgbClr val="002060"/>
                </a:solidFill>
              </a:rPr>
              <a:t> hexadecimal digit of </a:t>
            </a:r>
            <a:r>
              <a:rPr lang="el-GR" sz="1600" dirty="0">
                <a:solidFill>
                  <a:srgbClr val="002060"/>
                </a:solidFill>
              </a:rPr>
              <a:t>π</a:t>
            </a:r>
            <a:r>
              <a:rPr lang="en-US" sz="1600" dirty="0">
                <a:solidFill>
                  <a:srgbClr val="002060"/>
                </a:solidFill>
              </a:rPr>
              <a:t>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81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8950799"/>
      </p:ext>
    </p:extLst>
  </p:cSld>
  <p:clrMapOvr>
    <a:masterClrMapping/>
  </p:clrMapOvr>
  <p:transition spd="med"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– Fibonacci (2)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82</a:t>
            </a:fld>
            <a:endParaRPr lang="en-US" alt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85800" y="1308100"/>
            <a:ext cx="8200016" cy="4799013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We’ll use here for the first time some tricks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	that we’ll be using again and again, so let’s do it slowly!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481" y="2047875"/>
            <a:ext cx="8801100" cy="43148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615031" y="3897510"/>
            <a:ext cx="16385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dirty="0">
                <a:solidFill>
                  <a:srgbClr val="7030A0"/>
                </a:solidFill>
                <a:latin typeface="+mn-lt"/>
              </a:rPr>
              <a:t>substitute m = n-1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480" y="1985523"/>
            <a:ext cx="34098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dirty="0">
                <a:solidFill>
                  <a:srgbClr val="7030A0"/>
                </a:solidFill>
                <a:latin typeface="+mn-lt"/>
              </a:rPr>
              <a:t>sum from n=2 since the left term has n-2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327470" y="4795921"/>
            <a:ext cx="18034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dirty="0">
                <a:solidFill>
                  <a:srgbClr val="7030A0"/>
                </a:solidFill>
                <a:latin typeface="+mn-lt"/>
              </a:rPr>
              <a:t>rename m back to 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155629" y="3897510"/>
            <a:ext cx="16385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dirty="0">
                <a:solidFill>
                  <a:srgbClr val="7030A0"/>
                </a:solidFill>
                <a:latin typeface="+mn-lt"/>
              </a:rPr>
              <a:t>substitute m = n-2</a:t>
            </a:r>
          </a:p>
        </p:txBody>
      </p:sp>
    </p:spTree>
    <p:extLst>
      <p:ext uri="{BB962C8B-B14F-4D97-AF65-F5344CB8AC3E}">
        <p14:creationId xmlns:p14="http://schemas.microsoft.com/office/powerpoint/2010/main" val="103862538"/>
      </p:ext>
    </p:extLst>
  </p:cSld>
  <p:clrMapOvr>
    <a:masterClrMapping/>
  </p:clrMapOvr>
  <p:transition spd="med"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– Fibonacci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579" y="1129553"/>
            <a:ext cx="7995621" cy="497756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So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Using the techniques learned in elementary calculus we can sketch it</a:t>
            </a:r>
          </a:p>
          <a:p>
            <a:pPr marL="0" indent="0" defTabSz="457200">
              <a:spcBef>
                <a:spcPts val="0"/>
              </a:spcBef>
              <a:buNone/>
            </a:pPr>
            <a:r>
              <a:rPr lang="en-US" dirty="0"/>
              <a:t>	note: x</a:t>
            </a:r>
            <a:r>
              <a:rPr lang="en-US" b="1" baseline="30000" dirty="0"/>
              <a:t>2</a:t>
            </a:r>
            <a:r>
              <a:rPr lang="en-US" dirty="0"/>
              <a:t> + x – 1 = 0 has roots -</a:t>
            </a:r>
            <a:r>
              <a:rPr lang="el-GR" dirty="0"/>
              <a:t>γ</a:t>
            </a:r>
            <a:r>
              <a:rPr lang="en-US" dirty="0"/>
              <a:t>’ = 1/</a:t>
            </a:r>
            <a:r>
              <a:rPr lang="el-GR" dirty="0"/>
              <a:t>γ</a:t>
            </a:r>
            <a:r>
              <a:rPr lang="en-US" dirty="0"/>
              <a:t>  and -</a:t>
            </a:r>
            <a:r>
              <a:rPr lang="el-GR" dirty="0"/>
              <a:t>γ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83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4289" y="1308100"/>
            <a:ext cx="3086100" cy="93345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839558" y="3200057"/>
            <a:ext cx="4862456" cy="3257894"/>
            <a:chOff x="1839558" y="3104807"/>
            <a:chExt cx="4862456" cy="325789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39558" y="3104807"/>
              <a:ext cx="4862456" cy="3257894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3385969" y="4927003"/>
              <a:ext cx="15195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-</a:t>
              </a:r>
              <a:r>
                <a:rPr lang="el-GR" dirty="0"/>
                <a:t>γ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614132" y="3860001"/>
              <a:ext cx="166833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-</a:t>
              </a:r>
              <a:r>
                <a:rPr lang="el-GR" dirty="0"/>
                <a:t>γ</a:t>
              </a:r>
              <a:r>
                <a:rPr lang="en-US" dirty="0">
                  <a:latin typeface="+mn-lt"/>
                </a:rPr>
                <a:t>’</a:t>
              </a:r>
              <a:r>
                <a:rPr lang="en-US" dirty="0"/>
                <a:t> = 1/</a:t>
              </a:r>
              <a:r>
                <a:rPr lang="el-GR" dirty="0"/>
                <a:t>γ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165220427"/>
      </p:ext>
    </p:extLst>
  </p:cSld>
  <p:clrMapOvr>
    <a:masterClrMapping/>
  </p:clrMapOvr>
  <p:transition spd="med"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862" y="1476107"/>
            <a:ext cx="5079462" cy="29453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4673" y="4860770"/>
            <a:ext cx="3895725" cy="1038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– Fibonacci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269" y="1277788"/>
            <a:ext cx="8820219" cy="5340500"/>
          </a:xfrm>
        </p:spPr>
        <p:txBody>
          <a:bodyPr/>
          <a:lstStyle/>
          <a:p>
            <a:pPr marL="0" indent="0" defTabSz="461963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Using a </a:t>
            </a:r>
            <a:r>
              <a:rPr lang="en-US" sz="2000" i="1" dirty="0"/>
              <a:t>partial fraction expansion </a:t>
            </a:r>
          </a:p>
          <a:p>
            <a:pPr marL="0" indent="0" defTabSz="461963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2000" dirty="0"/>
              <a:t>	</a:t>
            </a:r>
          </a:p>
          <a:p>
            <a:pPr marL="0" indent="0" defTabSz="461963">
              <a:lnSpc>
                <a:spcPct val="100000"/>
              </a:lnSpc>
              <a:spcBef>
                <a:spcPts val="1200"/>
              </a:spcBef>
              <a:buNone/>
            </a:pPr>
            <a:endParaRPr lang="en-US" dirty="0"/>
          </a:p>
          <a:p>
            <a:pPr marL="0" indent="0" defTabSz="461963">
              <a:lnSpc>
                <a:spcPct val="100000"/>
              </a:lnSpc>
              <a:spcBef>
                <a:spcPts val="1200"/>
              </a:spcBef>
              <a:buNone/>
            </a:pPr>
            <a:endParaRPr lang="en-US" sz="2000" dirty="0"/>
          </a:p>
          <a:p>
            <a:pPr marL="0" indent="0" defTabSz="461963">
              <a:lnSpc>
                <a:spcPct val="100000"/>
              </a:lnSpc>
              <a:spcBef>
                <a:spcPts val="1200"/>
              </a:spcBef>
              <a:buNone/>
            </a:pPr>
            <a:endParaRPr lang="en-US" dirty="0"/>
          </a:p>
          <a:p>
            <a:pPr marL="0" indent="0" defTabSz="461963">
              <a:lnSpc>
                <a:spcPct val="100000"/>
              </a:lnSpc>
              <a:spcBef>
                <a:spcPts val="1200"/>
              </a:spcBef>
              <a:buNone/>
            </a:pPr>
            <a:endParaRPr lang="en-US" sz="2000" dirty="0"/>
          </a:p>
          <a:p>
            <a:pPr marL="0" indent="0" defTabSz="461963">
              <a:lnSpc>
                <a:spcPct val="100000"/>
              </a:lnSpc>
              <a:spcBef>
                <a:spcPts val="1200"/>
              </a:spcBef>
              <a:buNone/>
            </a:pPr>
            <a:endParaRPr lang="en-US" dirty="0"/>
          </a:p>
          <a:p>
            <a:pPr marL="0" indent="0" defTabSz="461963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2000" dirty="0"/>
              <a:t>and comparing to the sum of a geometric series we can find :</a:t>
            </a:r>
          </a:p>
          <a:p>
            <a:pPr marL="0" indent="0" defTabSz="461963">
              <a:lnSpc>
                <a:spcPct val="100000"/>
              </a:lnSpc>
              <a:spcBef>
                <a:spcPts val="1200"/>
              </a:spcBef>
              <a:buNone/>
            </a:pPr>
            <a:endParaRPr lang="en-US" dirty="0"/>
          </a:p>
          <a:p>
            <a:pPr marL="0" indent="0" defTabSz="461963">
              <a:lnSpc>
                <a:spcPct val="100000"/>
              </a:lnSpc>
              <a:spcBef>
                <a:spcPts val="1200"/>
              </a:spcBef>
              <a:buNone/>
            </a:pPr>
            <a:endParaRPr lang="en-US" dirty="0">
              <a:solidFill>
                <a:srgbClr val="002060"/>
              </a:solidFill>
            </a:endParaRPr>
          </a:p>
          <a:p>
            <a:pPr marL="0" indent="0" defTabSz="461963">
              <a:lnSpc>
                <a:spcPct val="100000"/>
              </a:lnSpc>
              <a:buNone/>
            </a:pPr>
            <a:r>
              <a:rPr lang="en-US" sz="2000" dirty="0">
                <a:solidFill>
                  <a:srgbClr val="002060"/>
                </a:solidFill>
              </a:rPr>
              <a:t>How can this be an integer?</a:t>
            </a:r>
          </a:p>
          <a:p>
            <a:pPr marL="0" indent="0" defTabSz="461963">
              <a:buNone/>
            </a:pPr>
            <a:r>
              <a:rPr lang="en-US" dirty="0">
                <a:solidFill>
                  <a:srgbClr val="002060"/>
                </a:solidFill>
              </a:rPr>
              <a:t>Why does the ratio  f</a:t>
            </a:r>
            <a:r>
              <a:rPr lang="en-US" b="1" baseline="-25000" dirty="0">
                <a:solidFill>
                  <a:srgbClr val="002060"/>
                </a:solidFill>
              </a:rPr>
              <a:t>n+1</a:t>
            </a:r>
            <a:r>
              <a:rPr lang="en-US" dirty="0">
                <a:solidFill>
                  <a:srgbClr val="002060"/>
                </a:solidFill>
              </a:rPr>
              <a:t> / </a:t>
            </a:r>
            <a:r>
              <a:rPr lang="en-US" dirty="0" err="1">
                <a:solidFill>
                  <a:srgbClr val="002060"/>
                </a:solidFill>
              </a:rPr>
              <a:t>f</a:t>
            </a:r>
            <a:r>
              <a:rPr lang="en-US" b="1" baseline="-25000" dirty="0" err="1">
                <a:solidFill>
                  <a:srgbClr val="002060"/>
                </a:solidFill>
              </a:rPr>
              <a:t>n</a:t>
            </a:r>
            <a:r>
              <a:rPr lang="en-US" dirty="0">
                <a:solidFill>
                  <a:srgbClr val="002060"/>
                </a:solidFill>
              </a:rPr>
              <a:t>  approach </a:t>
            </a:r>
            <a:r>
              <a:rPr lang="el-GR" dirty="0">
                <a:solidFill>
                  <a:srgbClr val="002060"/>
                </a:solidFill>
              </a:rPr>
              <a:t>γ</a:t>
            </a:r>
            <a:r>
              <a:rPr lang="en-US" dirty="0">
                <a:solidFill>
                  <a:srgbClr val="002060"/>
                </a:solidFill>
              </a:rPr>
              <a:t> 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84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8311205"/>
      </p:ext>
    </p:extLst>
  </p:cSld>
  <p:clrMapOvr>
    <a:masterClrMapping/>
  </p:clrMapOvr>
  <p:transition spd="med"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9101" y="165100"/>
            <a:ext cx="7075787" cy="1143000"/>
          </a:xfrm>
        </p:spPr>
        <p:txBody>
          <a:bodyPr/>
          <a:lstStyle/>
          <a:p>
            <a:r>
              <a:rPr lang="en-US" dirty="0"/>
              <a:t>From generating function</a:t>
            </a:r>
            <a:br>
              <a:rPr lang="en-US" dirty="0"/>
            </a:br>
            <a:r>
              <a:rPr lang="en-US" dirty="0"/>
              <a:t>to z transform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20009"/>
            <a:ext cx="7939088" cy="4687104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To use this technique for digital signals we define the z Transform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There are 3 changes as compared to the generating function</a:t>
            </a:r>
          </a:p>
          <a:p>
            <a:pPr marL="290513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/>
              <a:t>1.</a:t>
            </a:r>
            <a:r>
              <a:rPr lang="en-US" sz="2000" dirty="0"/>
              <a:t>  sum over n=-∞ … +∞    </a:t>
            </a:r>
            <a:r>
              <a:rPr lang="en-US" sz="1800" dirty="0"/>
              <a:t>(sum – not integral! only for digital signals)</a:t>
            </a:r>
            <a:endParaRPr lang="en-US" sz="2000" dirty="0"/>
          </a:p>
          <a:p>
            <a:pPr marL="290513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/>
              <a:t>2.</a:t>
            </a:r>
            <a:r>
              <a:rPr lang="en-US" sz="2000" dirty="0"/>
              <a:t>  minus in exponent (convention)</a:t>
            </a:r>
          </a:p>
          <a:p>
            <a:pPr marL="290513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/>
              <a:t>3.</a:t>
            </a:r>
            <a:r>
              <a:rPr lang="en-US" sz="2000" dirty="0"/>
              <a:t>  z instead of x - since z is a </a:t>
            </a:r>
            <a:r>
              <a:rPr lang="en-US" sz="2000" b="1" dirty="0"/>
              <a:t>complex</a:t>
            </a:r>
            <a:r>
              <a:rPr lang="en-US" sz="2000" dirty="0"/>
              <a:t> variable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2000" dirty="0"/>
              <a:t>The </a:t>
            </a:r>
            <a:r>
              <a:rPr lang="en-US" sz="2000" dirty="0" err="1"/>
              <a:t>zT</a:t>
            </a:r>
            <a:r>
              <a:rPr lang="en-US" sz="2000" dirty="0"/>
              <a:t> allows us to use the even more powerful techniques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	of </a:t>
            </a:r>
            <a:r>
              <a:rPr lang="en-US" sz="2000" i="1" dirty="0"/>
              <a:t>complex analysis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2000" dirty="0"/>
              <a:t>The </a:t>
            </a:r>
            <a:r>
              <a:rPr lang="en-US" sz="2000" dirty="0" err="1"/>
              <a:t>zT</a:t>
            </a:r>
            <a:r>
              <a:rPr lang="en-US" sz="2000" dirty="0"/>
              <a:t> is defined over the complex plane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2000" dirty="0"/>
              <a:t>Each point in the plane represents a signal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2000" dirty="0"/>
              <a:t>	</a:t>
            </a:r>
            <a:r>
              <a:rPr lang="en-US" sz="3200" dirty="0"/>
              <a:t>S</a:t>
            </a:r>
            <a:r>
              <a:rPr lang="en-US" sz="3200" b="1" baseline="-25000" dirty="0"/>
              <a:t>n</a:t>
            </a:r>
            <a:r>
              <a:rPr lang="en-US" sz="3200" dirty="0"/>
              <a:t> = </a:t>
            </a:r>
            <a:r>
              <a:rPr lang="en-US" sz="3200" dirty="0" err="1"/>
              <a:t>z</a:t>
            </a:r>
            <a:r>
              <a:rPr lang="en-US" sz="3200" b="1" baseline="30000" dirty="0" err="1"/>
              <a:t>n</a:t>
            </a:r>
            <a:endParaRPr lang="en-US" sz="3200" b="1" baseline="30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85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4559" y="1858350"/>
            <a:ext cx="4596765" cy="1047895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6006082" y="4937760"/>
            <a:ext cx="1757624" cy="1680528"/>
            <a:chOff x="6006082" y="4937760"/>
            <a:chExt cx="1757624" cy="1680528"/>
          </a:xfrm>
        </p:grpSpPr>
        <p:cxnSp>
          <p:nvCxnSpPr>
            <p:cNvPr id="7" name="Straight Arrow Connector 6"/>
            <p:cNvCxnSpPr/>
            <p:nvPr/>
          </p:nvCxnSpPr>
          <p:spPr bwMode="auto">
            <a:xfrm flipV="1">
              <a:off x="6884894" y="4937760"/>
              <a:ext cx="0" cy="1680528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8" name="Straight Arrow Connector 7"/>
            <p:cNvCxnSpPr/>
            <p:nvPr/>
          </p:nvCxnSpPr>
          <p:spPr bwMode="auto">
            <a:xfrm>
              <a:off x="6006082" y="5794786"/>
              <a:ext cx="1757624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1" name="Oval 10"/>
            <p:cNvSpPr/>
            <p:nvPr/>
          </p:nvSpPr>
          <p:spPr bwMode="auto">
            <a:xfrm>
              <a:off x="6293224" y="5282004"/>
              <a:ext cx="1183341" cy="1108038"/>
            </a:xfrm>
            <a:prstGeom prst="ellipse">
              <a:avLst/>
            </a:prstGeom>
            <a:noFill/>
            <a:ln w="5715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1365766"/>
      </p:ext>
    </p:extLst>
  </p:cSld>
  <p:clrMapOvr>
    <a:masterClrMapping/>
  </p:clrMapOvr>
  <p:transition spd="med"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z plane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86</a:t>
            </a:fld>
            <a:endParaRPr lang="en-US" altLang="en-US"/>
          </a:p>
        </p:txBody>
      </p:sp>
      <p:cxnSp>
        <p:nvCxnSpPr>
          <p:cNvPr id="6" name="Straight Arrow Connector 5"/>
          <p:cNvCxnSpPr/>
          <p:nvPr/>
        </p:nvCxnSpPr>
        <p:spPr bwMode="auto">
          <a:xfrm flipV="1">
            <a:off x="4428429" y="1301669"/>
            <a:ext cx="0" cy="394805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>
            <a:off x="2369997" y="3315076"/>
            <a:ext cx="4116864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" name="Oval 7"/>
          <p:cNvSpPr/>
          <p:nvPr/>
        </p:nvSpPr>
        <p:spPr bwMode="auto">
          <a:xfrm>
            <a:off x="3042567" y="2110400"/>
            <a:ext cx="2771727" cy="2603109"/>
          </a:xfrm>
          <a:prstGeom prst="ellipse">
            <a:avLst/>
          </a:prstGeom>
          <a:noFill/>
          <a:ln w="5715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63265" y="2362164"/>
            <a:ext cx="32436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latin typeface="+mn-lt"/>
              </a:rPr>
              <a:t>z=1   </a:t>
            </a:r>
            <a:r>
              <a:rPr lang="en-US" b="0" dirty="0" err="1">
                <a:latin typeface="+mn-lt"/>
              </a:rPr>
              <a:t>s</a:t>
            </a:r>
            <a:r>
              <a:rPr lang="en-US" baseline="-25000" dirty="0" err="1">
                <a:latin typeface="+mn-lt"/>
              </a:rPr>
              <a:t>n</a:t>
            </a:r>
            <a:r>
              <a:rPr lang="en-US" b="0" dirty="0">
                <a:latin typeface="+mn-lt"/>
              </a:rPr>
              <a:t>=1 (DC)</a:t>
            </a:r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>
            <a:off x="5847682" y="2946939"/>
            <a:ext cx="294934" cy="32875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316515" y="3627696"/>
            <a:ext cx="324364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latin typeface="+mn-lt"/>
              </a:rPr>
              <a:t>z = -1 </a:t>
            </a:r>
          </a:p>
          <a:p>
            <a:r>
              <a:rPr lang="en-US" sz="2000" b="0" dirty="0">
                <a:latin typeface="+mn-lt"/>
              </a:rPr>
              <a:t>Nyquist frequency!</a:t>
            </a:r>
          </a:p>
        </p:txBody>
      </p:sp>
      <p:cxnSp>
        <p:nvCxnSpPr>
          <p:cNvPr id="14" name="Straight Arrow Connector 13"/>
          <p:cNvCxnSpPr/>
          <p:nvPr/>
        </p:nvCxnSpPr>
        <p:spPr bwMode="auto">
          <a:xfrm flipV="1">
            <a:off x="1581374" y="3411954"/>
            <a:ext cx="1333948" cy="43841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5170898" y="5005896"/>
            <a:ext cx="32436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latin typeface="+mn-lt"/>
              </a:rPr>
              <a:t>z=-i   </a:t>
            </a:r>
            <a:r>
              <a:rPr lang="en-US" b="0" dirty="0" err="1">
                <a:latin typeface="+mn-lt"/>
              </a:rPr>
              <a:t>s</a:t>
            </a:r>
            <a:r>
              <a:rPr lang="en-US" baseline="-25000" dirty="0" err="1">
                <a:latin typeface="+mn-lt"/>
              </a:rPr>
              <a:t>n</a:t>
            </a:r>
            <a:r>
              <a:rPr lang="en-US" b="0" dirty="0"/>
              <a:t> </a:t>
            </a:r>
            <a:r>
              <a:rPr lang="en-US" dirty="0"/>
              <a:t>=</a:t>
            </a:r>
            <a:r>
              <a:rPr lang="en-US" b="0" dirty="0"/>
              <a:t> (-i)</a:t>
            </a:r>
            <a:r>
              <a:rPr lang="en-US" baseline="30000" dirty="0"/>
              <a:t>n</a:t>
            </a:r>
            <a:r>
              <a:rPr lang="en-US" b="0" dirty="0">
                <a:latin typeface="+mn-lt"/>
              </a:rPr>
              <a:t> </a:t>
            </a:r>
          </a:p>
        </p:txBody>
      </p:sp>
      <p:cxnSp>
        <p:nvCxnSpPr>
          <p:cNvPr id="20" name="Straight Arrow Connector 19"/>
          <p:cNvCxnSpPr/>
          <p:nvPr/>
        </p:nvCxnSpPr>
        <p:spPr bwMode="auto">
          <a:xfrm flipH="1" flipV="1">
            <a:off x="4525816" y="4762667"/>
            <a:ext cx="445938" cy="63795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748174" y="940850"/>
            <a:ext cx="32436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latin typeface="+mn-lt"/>
              </a:rPr>
              <a:t>z=+i   </a:t>
            </a:r>
            <a:r>
              <a:rPr lang="en-US" b="0" dirty="0" err="1">
                <a:latin typeface="+mn-lt"/>
              </a:rPr>
              <a:t>s</a:t>
            </a:r>
            <a:r>
              <a:rPr lang="en-US" baseline="-25000" dirty="0" err="1">
                <a:latin typeface="+mn-lt"/>
              </a:rPr>
              <a:t>n</a:t>
            </a:r>
            <a:r>
              <a:rPr lang="en-US" b="0" dirty="0"/>
              <a:t> </a:t>
            </a:r>
            <a:r>
              <a:rPr lang="en-US" dirty="0"/>
              <a:t>=</a:t>
            </a:r>
            <a:r>
              <a:rPr lang="en-US" b="0" dirty="0"/>
              <a:t> i</a:t>
            </a:r>
            <a:r>
              <a:rPr lang="en-US" baseline="30000" dirty="0"/>
              <a:t>n</a:t>
            </a:r>
            <a:r>
              <a:rPr lang="en-US" b="0" dirty="0">
                <a:latin typeface="+mn-lt"/>
              </a:rPr>
              <a:t> </a:t>
            </a:r>
          </a:p>
        </p:txBody>
      </p:sp>
      <p:cxnSp>
        <p:nvCxnSpPr>
          <p:cNvPr id="24" name="Straight Arrow Connector 23"/>
          <p:cNvCxnSpPr/>
          <p:nvPr/>
        </p:nvCxnSpPr>
        <p:spPr bwMode="auto">
          <a:xfrm>
            <a:off x="3318314" y="1470764"/>
            <a:ext cx="1110117" cy="60736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268321" y="5834501"/>
            <a:ext cx="34845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rgbClr val="002060"/>
                </a:solidFill>
                <a:latin typeface="+mn-lt"/>
              </a:rPr>
              <a:t>What is the DC signal?</a:t>
            </a:r>
          </a:p>
          <a:p>
            <a:r>
              <a:rPr lang="en-US" sz="2000" b="0" dirty="0" err="1">
                <a:solidFill>
                  <a:srgbClr val="002060"/>
                </a:solidFill>
              </a:rPr>
              <a:t>s</a:t>
            </a:r>
            <a:r>
              <a:rPr lang="en-US" sz="2000" baseline="-25000" dirty="0" err="1">
                <a:solidFill>
                  <a:srgbClr val="002060"/>
                </a:solidFill>
              </a:rPr>
              <a:t>n</a:t>
            </a:r>
            <a:r>
              <a:rPr lang="en-US" sz="2000" baseline="-25000" dirty="0">
                <a:solidFill>
                  <a:srgbClr val="002060"/>
                </a:solidFill>
              </a:rPr>
              <a:t>  </a:t>
            </a:r>
            <a:r>
              <a:rPr lang="en-US" sz="2000" b="0" dirty="0">
                <a:solidFill>
                  <a:srgbClr val="002060"/>
                </a:solidFill>
              </a:rPr>
              <a:t>= 1</a:t>
            </a:r>
            <a:r>
              <a:rPr lang="en-US" sz="2000" baseline="30000" dirty="0">
                <a:solidFill>
                  <a:srgbClr val="002060"/>
                </a:solidFill>
              </a:rPr>
              <a:t>n</a:t>
            </a:r>
            <a:r>
              <a:rPr lang="en-US" sz="2000" b="0" dirty="0">
                <a:solidFill>
                  <a:srgbClr val="002060"/>
                </a:solidFill>
              </a:rPr>
              <a:t>   =  … +1 +1 +1 +1 …</a:t>
            </a:r>
            <a:endParaRPr lang="en-US" sz="2000" b="0" dirty="0">
              <a:solidFill>
                <a:srgbClr val="002060"/>
              </a:solidFill>
              <a:latin typeface="+mn-lt"/>
            </a:endParaRPr>
          </a:p>
        </p:txBody>
      </p:sp>
      <p:cxnSp>
        <p:nvCxnSpPr>
          <p:cNvPr id="29" name="Straight Arrow Connector 28"/>
          <p:cNvCxnSpPr>
            <a:stCxn id="32" idx="1"/>
          </p:cNvCxnSpPr>
          <p:nvPr/>
        </p:nvCxnSpPr>
        <p:spPr bwMode="auto">
          <a:xfrm flipH="1" flipV="1">
            <a:off x="5814294" y="3834930"/>
            <a:ext cx="638940" cy="40013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2" name="TextBox 31"/>
          <p:cNvSpPr txBox="1"/>
          <p:nvPr/>
        </p:nvSpPr>
        <p:spPr>
          <a:xfrm>
            <a:off x="6453234" y="3788784"/>
            <a:ext cx="196131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latin typeface="+mn-lt"/>
              </a:rPr>
              <a:t>unit circle</a:t>
            </a:r>
          </a:p>
          <a:p>
            <a:pPr algn="ctr"/>
            <a:r>
              <a:rPr lang="en-US" sz="2000" b="0" dirty="0">
                <a:latin typeface="+mn-lt"/>
              </a:rPr>
              <a:t>(all z with |z|=1)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991820" y="5834501"/>
            <a:ext cx="34845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rgbClr val="002060"/>
                </a:solidFill>
                <a:latin typeface="+mn-lt"/>
              </a:rPr>
              <a:t>What is the Nyquist signal?</a:t>
            </a:r>
          </a:p>
          <a:p>
            <a:r>
              <a:rPr lang="en-US" sz="2000" b="0" dirty="0" err="1">
                <a:solidFill>
                  <a:srgbClr val="002060"/>
                </a:solidFill>
              </a:rPr>
              <a:t>s</a:t>
            </a:r>
            <a:r>
              <a:rPr lang="en-US" sz="2000" baseline="-25000" dirty="0" err="1">
                <a:solidFill>
                  <a:srgbClr val="002060"/>
                </a:solidFill>
              </a:rPr>
              <a:t>n</a:t>
            </a:r>
            <a:r>
              <a:rPr lang="en-US" sz="2000" baseline="-25000" dirty="0">
                <a:solidFill>
                  <a:srgbClr val="002060"/>
                </a:solidFill>
              </a:rPr>
              <a:t>  </a:t>
            </a:r>
            <a:r>
              <a:rPr lang="en-US" sz="2000" b="0" dirty="0">
                <a:solidFill>
                  <a:srgbClr val="002060"/>
                </a:solidFill>
              </a:rPr>
              <a:t>= (-1)</a:t>
            </a:r>
            <a:r>
              <a:rPr lang="en-US" sz="2000" baseline="30000" dirty="0">
                <a:solidFill>
                  <a:srgbClr val="002060"/>
                </a:solidFill>
              </a:rPr>
              <a:t>n</a:t>
            </a:r>
            <a:r>
              <a:rPr lang="en-US" sz="2000" b="0" dirty="0">
                <a:solidFill>
                  <a:srgbClr val="002060"/>
                </a:solidFill>
              </a:rPr>
              <a:t>   =  … -1 +1 -1 +1 …</a:t>
            </a:r>
            <a:endParaRPr lang="en-US" sz="2000" b="0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407277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922" y="165100"/>
            <a:ext cx="7846966" cy="1143000"/>
          </a:xfrm>
        </p:spPr>
        <p:txBody>
          <a:bodyPr/>
          <a:lstStyle/>
          <a:p>
            <a:r>
              <a:rPr lang="en-US" dirty="0"/>
              <a:t>Some more signals on the z plane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87</a:t>
            </a:fld>
            <a:endParaRPr lang="en-US" altLang="en-US"/>
          </a:p>
        </p:txBody>
      </p:sp>
      <p:cxnSp>
        <p:nvCxnSpPr>
          <p:cNvPr id="5" name="Straight Arrow Connector 4"/>
          <p:cNvCxnSpPr/>
          <p:nvPr/>
        </p:nvCxnSpPr>
        <p:spPr bwMode="auto">
          <a:xfrm flipV="1">
            <a:off x="2162897" y="1301669"/>
            <a:ext cx="0" cy="394805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" name="Straight Arrow Connector 5"/>
          <p:cNvCxnSpPr/>
          <p:nvPr/>
        </p:nvCxnSpPr>
        <p:spPr bwMode="auto">
          <a:xfrm>
            <a:off x="104465" y="3315076"/>
            <a:ext cx="4116864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" name="Oval 6"/>
          <p:cNvSpPr/>
          <p:nvPr/>
        </p:nvSpPr>
        <p:spPr bwMode="auto">
          <a:xfrm>
            <a:off x="777035" y="2110400"/>
            <a:ext cx="2771727" cy="2603109"/>
          </a:xfrm>
          <a:prstGeom prst="ellipse">
            <a:avLst/>
          </a:prstGeom>
          <a:noFill/>
          <a:ln w="5715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5055" y="3521890"/>
            <a:ext cx="2547226" cy="1191619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 bwMode="auto">
          <a:xfrm>
            <a:off x="2947913" y="2320119"/>
            <a:ext cx="218368" cy="192657"/>
          </a:xfrm>
          <a:prstGeom prst="ellipse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2497537" y="2778859"/>
            <a:ext cx="207995" cy="210001"/>
          </a:xfrm>
          <a:prstGeom prst="ellipse">
            <a:avLst/>
          </a:prstGeom>
          <a:solidFill>
            <a:srgbClr val="FF33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5055" y="4896148"/>
            <a:ext cx="2272993" cy="1722140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 bwMode="auto">
          <a:xfrm>
            <a:off x="3334862" y="1811643"/>
            <a:ext cx="207995" cy="210001"/>
          </a:xfrm>
          <a:prstGeom prst="ellipse">
            <a:avLst/>
          </a:prstGeom>
          <a:solidFill>
            <a:srgbClr val="33CC3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1511" y="1275914"/>
            <a:ext cx="2430770" cy="186130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C20E4B3-8C6E-4973-91AC-71ACD5229D26}"/>
              </a:ext>
            </a:extLst>
          </p:cNvPr>
          <p:cNvSpPr txBox="1"/>
          <p:nvPr/>
        </p:nvSpPr>
        <p:spPr>
          <a:xfrm>
            <a:off x="1353600" y="5705184"/>
            <a:ext cx="1618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rgbClr val="002060"/>
                </a:solidFill>
                <a:latin typeface="+mn-lt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try it yourself</a:t>
            </a:r>
            <a:endParaRPr lang="en-US" b="0" dirty="0">
              <a:solidFill>
                <a:srgbClr val="002060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0644306"/>
      </p:ext>
    </p:extLst>
  </p:cSld>
  <p:clrMapOvr>
    <a:masterClrMapping/>
  </p:clrMapOvr>
  <p:transition spd="med"/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798" y="165100"/>
            <a:ext cx="7151090" cy="1143000"/>
          </a:xfrm>
        </p:spPr>
        <p:txBody>
          <a:bodyPr/>
          <a:lstStyle/>
          <a:p>
            <a:r>
              <a:rPr lang="en-US" dirty="0"/>
              <a:t>What’s the connection with z?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183340"/>
                <a:ext cx="7772400" cy="5434947"/>
              </a:xfrm>
            </p:spPr>
            <p:txBody>
              <a:bodyPr/>
              <a:lstStyle/>
              <a:p>
                <a:pPr marL="0" indent="0" defTabSz="461963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We have used the letter z before - </a:t>
                </a:r>
              </a:p>
              <a:p>
                <a:pPr marL="0" indent="0" defTabSz="461963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	for the time advance/delay operator</a:t>
                </a:r>
              </a:p>
              <a:p>
                <a:pPr marL="0" indent="0" defTabSz="461963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Is there a connection?</a:t>
                </a:r>
              </a:p>
              <a:p>
                <a:pPr marL="0" indent="0" defTabSz="461963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If we already know the </a:t>
                </a:r>
                <a:r>
                  <a:rPr lang="en-US" dirty="0" err="1"/>
                  <a:t>zT</a:t>
                </a:r>
                <a:r>
                  <a:rPr lang="en-US" dirty="0"/>
                  <a:t> of some signal </a:t>
                </a:r>
                <a:r>
                  <a:rPr lang="en-US" dirty="0" err="1"/>
                  <a:t>x</a:t>
                </a:r>
                <a:r>
                  <a:rPr lang="en-US" b="1" baseline="-25000" dirty="0" err="1"/>
                  <a:t>n</a:t>
                </a:r>
                <a:r>
                  <a:rPr lang="en-US" dirty="0"/>
                  <a:t> is X(z)</a:t>
                </a:r>
              </a:p>
              <a:p>
                <a:pPr marL="0" indent="0" defTabSz="461963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	do we need to recalculate to find the </a:t>
                </a:r>
                <a:r>
                  <a:rPr lang="en-US" dirty="0" err="1"/>
                  <a:t>zT</a:t>
                </a:r>
                <a:r>
                  <a:rPr lang="en-US" dirty="0"/>
                  <a:t> 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sz="2000" b="1">
                            <a:latin typeface="Cambria Math" panose="02040503050406030204" pitchFamily="18" charset="0"/>
                          </a:rPr>
                          <m:t>𝐳</m:t>
                        </m:r>
                      </m:e>
                    </m:acc>
                  </m:oMath>
                </a14:m>
                <a:r>
                  <a:rPr lang="en-US" altLang="en-US" sz="2000" b="1" baseline="30000" dirty="0"/>
                  <a:t>-1</a:t>
                </a:r>
                <a:r>
                  <a:rPr lang="en-US" altLang="en-US" sz="2000" dirty="0"/>
                  <a:t> x ?</a:t>
                </a:r>
                <a:r>
                  <a:rPr lang="en-US" dirty="0"/>
                  <a:t> </a:t>
                </a:r>
              </a:p>
              <a:p>
                <a:pPr marL="0" indent="0" defTabSz="461963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No!</a:t>
                </a:r>
              </a:p>
              <a:p>
                <a:pPr marL="0" indent="0" defTabSz="461963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 defTabSz="461963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 defTabSz="461963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 defTabSz="461963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 defTabSz="461963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 defTabSz="461963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So                   </a:t>
                </a:r>
                <a:r>
                  <a:rPr lang="en-US" sz="3600" dirty="0" err="1"/>
                  <a:t>zT</a:t>
                </a:r>
                <a:r>
                  <a:rPr lang="en-US" sz="3600" dirty="0"/>
                  <a:t>(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en-US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sz="4000" b="1">
                            <a:latin typeface="Cambria Math" panose="02040503050406030204" pitchFamily="18" charset="0"/>
                          </a:rPr>
                          <m:t>𝐳</m:t>
                        </m:r>
                      </m:e>
                    </m:acc>
                  </m:oMath>
                </a14:m>
                <a:r>
                  <a:rPr lang="en-US" altLang="en-US" sz="4000" b="1" baseline="30000" dirty="0"/>
                  <a:t>-1</a:t>
                </a:r>
                <a:r>
                  <a:rPr lang="en-US" altLang="en-US" sz="4000" dirty="0"/>
                  <a:t> x) = </a:t>
                </a:r>
                <a14:m>
                  <m:oMath xmlns:m="http://schemas.openxmlformats.org/officeDocument/2006/math">
                    <m:r>
                      <a:rPr lang="en-US" altLang="en-US" sz="360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altLang="en-US" sz="3600" b="1" baseline="30000" dirty="0"/>
                  <a:t>-1</a:t>
                </a:r>
                <a:r>
                  <a:rPr lang="en-US" altLang="en-US" sz="3600" dirty="0"/>
                  <a:t> </a:t>
                </a:r>
                <a:r>
                  <a:rPr lang="en-US" altLang="en-US" sz="3600" dirty="0" err="1"/>
                  <a:t>zT</a:t>
                </a:r>
                <a:r>
                  <a:rPr lang="en-US" altLang="en-US" sz="3600" dirty="0"/>
                  <a:t>(x)</a:t>
                </a:r>
              </a:p>
              <a:p>
                <a:pPr marL="0" indent="0" defTabSz="461963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3600" dirty="0"/>
              </a:p>
              <a:p>
                <a:pPr marL="0" indent="0" defTabSz="461963">
                  <a:spcBef>
                    <a:spcPts val="1800"/>
                  </a:spcBef>
                  <a:buNone/>
                </a:pPr>
                <a:r>
                  <a:rPr lang="en-US" sz="2400" dirty="0">
                    <a:solidFill>
                      <a:srgbClr val="002060"/>
                    </a:solidFill>
                  </a:rPr>
                  <a:t>What can you say about </a:t>
                </a:r>
                <a:r>
                  <a:rPr lang="en-US" sz="2400" dirty="0" err="1">
                    <a:solidFill>
                      <a:srgbClr val="002060"/>
                    </a:solidFill>
                  </a:rPr>
                  <a:t>zT</a:t>
                </a:r>
                <a:r>
                  <a:rPr lang="en-US" sz="2400" dirty="0">
                    <a:solidFill>
                      <a:srgbClr val="002060"/>
                    </a:solidFill>
                  </a:rPr>
                  <a:t> (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en-US" sz="24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sz="24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𝐳</m:t>
                        </m:r>
                      </m:e>
                    </m:acc>
                  </m:oMath>
                </a14:m>
                <a:r>
                  <a:rPr lang="en-US" altLang="en-US" sz="2400" dirty="0">
                    <a:solidFill>
                      <a:srgbClr val="002060"/>
                    </a:solidFill>
                  </a:rPr>
                  <a:t> x) ? </a:t>
                </a:r>
                <a:endParaRPr lang="en-US" sz="2400" dirty="0">
                  <a:solidFill>
                    <a:srgbClr val="002060"/>
                  </a:solidFill>
                </a:endParaRPr>
              </a:p>
              <a:p>
                <a:pPr marL="0" indent="0" defTabSz="461963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3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183340"/>
                <a:ext cx="7772400" cy="5434947"/>
              </a:xfrm>
              <a:blipFill rotWithShape="0">
                <a:blip r:embed="rId2"/>
                <a:stretch>
                  <a:fillRect l="-1255" t="-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88</a:t>
            </a:fld>
            <a:endParaRPr lang="en-US" altLang="en-US"/>
          </a:p>
        </p:txBody>
      </p:sp>
      <p:sp>
        <p:nvSpPr>
          <p:cNvPr id="6" name="TextBox 5"/>
          <p:cNvSpPr txBox="1"/>
          <p:nvPr/>
        </p:nvSpPr>
        <p:spPr>
          <a:xfrm>
            <a:off x="2404103" y="5468460"/>
            <a:ext cx="1796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+mn-lt"/>
              </a:rPr>
              <a:t>delay operator</a:t>
            </a:r>
          </a:p>
        </p:txBody>
      </p:sp>
      <p:cxnSp>
        <p:nvCxnSpPr>
          <p:cNvPr id="8" name="Straight Arrow Connector 7"/>
          <p:cNvCxnSpPr/>
          <p:nvPr/>
        </p:nvCxnSpPr>
        <p:spPr bwMode="auto">
          <a:xfrm flipV="1">
            <a:off x="3217783" y="5103128"/>
            <a:ext cx="0" cy="47333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4200630" y="5474473"/>
            <a:ext cx="2136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+mn-lt"/>
              </a:rPr>
              <a:t>complex number</a:t>
            </a:r>
          </a:p>
        </p:txBody>
      </p:sp>
      <p:cxnSp>
        <p:nvCxnSpPr>
          <p:cNvPr id="11" name="Straight Arrow Connector 10"/>
          <p:cNvCxnSpPr/>
          <p:nvPr/>
        </p:nvCxnSpPr>
        <p:spPr bwMode="auto">
          <a:xfrm flipV="1">
            <a:off x="5014310" y="5117850"/>
            <a:ext cx="0" cy="47333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6847" y="2873063"/>
            <a:ext cx="6531148" cy="165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366132"/>
      </p:ext>
    </p:extLst>
  </p:cSld>
  <p:clrMapOvr>
    <a:masterClrMapping/>
  </p:clrMapOvr>
  <p:transition spd="med"/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699" y="165100"/>
            <a:ext cx="8345189" cy="1143000"/>
          </a:xfrm>
        </p:spPr>
        <p:txBody>
          <a:bodyPr/>
          <a:lstStyle/>
          <a:p>
            <a:r>
              <a:rPr lang="en-US" dirty="0"/>
              <a:t>What’s the connection with the DFT?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0103" y="1308100"/>
            <a:ext cx="7878097" cy="479901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All complex numbers on the unit circle</a:t>
            </a:r>
          </a:p>
          <a:p>
            <a:pPr marL="0" indent="0" defTabSz="461963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	are of the form e </a:t>
            </a:r>
            <a:r>
              <a:rPr lang="en-US" baseline="30000" dirty="0"/>
              <a:t>i </a:t>
            </a:r>
            <a:r>
              <a:rPr lang="el-GR" baseline="30000" dirty="0"/>
              <a:t>ω</a:t>
            </a:r>
            <a:r>
              <a:rPr lang="en-US" baseline="30000" dirty="0"/>
              <a:t> t</a:t>
            </a:r>
          </a:p>
          <a:p>
            <a:pPr marL="0" indent="0" defTabSz="461963">
              <a:buNone/>
            </a:pPr>
            <a:r>
              <a:rPr lang="en-US" dirty="0"/>
              <a:t>(since all complex numbers</a:t>
            </a:r>
          </a:p>
          <a:p>
            <a:pPr marL="0" indent="0" defTabSz="461963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	are r e </a:t>
            </a:r>
            <a:r>
              <a:rPr lang="en-US" baseline="30000" dirty="0"/>
              <a:t>i </a:t>
            </a:r>
            <a:r>
              <a:rPr lang="el-GR" baseline="30000" dirty="0"/>
              <a:t>ω</a:t>
            </a:r>
            <a:r>
              <a:rPr lang="en-US" baseline="30000" dirty="0"/>
              <a:t> t </a:t>
            </a:r>
            <a:r>
              <a:rPr lang="en-US" dirty="0"/>
              <a:t>and here r=1)</a:t>
            </a:r>
          </a:p>
          <a:p>
            <a:pPr marL="0" indent="0" defTabSz="461963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 defTabSz="461963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So the </a:t>
            </a:r>
            <a:r>
              <a:rPr lang="en-US" dirty="0" err="1"/>
              <a:t>zT</a:t>
            </a:r>
            <a:r>
              <a:rPr lang="en-US" dirty="0"/>
              <a:t> on the unit circle is</a:t>
            </a:r>
          </a:p>
          <a:p>
            <a:pPr marL="0" indent="0" defTabSz="461963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	exactly the FT</a:t>
            </a:r>
          </a:p>
          <a:p>
            <a:pPr marL="0" indent="0" defTabSz="461963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 defTabSz="461963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 defTabSz="461963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 defTabSz="461963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 defTabSz="461963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 defTabSz="461963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If we look at points W</a:t>
            </a:r>
            <a:r>
              <a:rPr lang="en-US" b="1" baseline="-25000" dirty="0"/>
              <a:t>N </a:t>
            </a:r>
            <a:r>
              <a:rPr lang="en-US" dirty="0"/>
              <a:t>we get exactly the DFT</a:t>
            </a:r>
          </a:p>
          <a:p>
            <a:pPr marL="0" indent="0" defTabSz="461963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89</a:t>
            </a:fld>
            <a:endParaRPr lang="en-US" altLang="en-US"/>
          </a:p>
        </p:txBody>
      </p:sp>
      <p:cxnSp>
        <p:nvCxnSpPr>
          <p:cNvPr id="5" name="Straight Arrow Connector 4"/>
          <p:cNvCxnSpPr/>
          <p:nvPr/>
        </p:nvCxnSpPr>
        <p:spPr bwMode="auto">
          <a:xfrm flipV="1">
            <a:off x="7072335" y="1113089"/>
            <a:ext cx="0" cy="394805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" name="Straight Arrow Connector 5"/>
          <p:cNvCxnSpPr/>
          <p:nvPr/>
        </p:nvCxnSpPr>
        <p:spPr bwMode="auto">
          <a:xfrm>
            <a:off x="5013903" y="3126496"/>
            <a:ext cx="4116864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" name="Oval 6"/>
          <p:cNvSpPr/>
          <p:nvPr/>
        </p:nvSpPr>
        <p:spPr bwMode="auto">
          <a:xfrm>
            <a:off x="5686473" y="1921820"/>
            <a:ext cx="2771727" cy="2603109"/>
          </a:xfrm>
          <a:prstGeom prst="ellipse">
            <a:avLst/>
          </a:prstGeom>
          <a:noFill/>
          <a:ln w="5715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 flipV="1">
            <a:off x="7072335" y="2269050"/>
            <a:ext cx="921291" cy="85744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7072334" y="3126496"/>
            <a:ext cx="1374098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Arc 13"/>
          <p:cNvSpPr/>
          <p:nvPr/>
        </p:nvSpPr>
        <p:spPr bwMode="auto">
          <a:xfrm rot="1488861">
            <a:off x="7111192" y="2670633"/>
            <a:ext cx="667123" cy="619433"/>
          </a:xfrm>
          <a:prstGeom prst="arc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33828" y="2469220"/>
            <a:ext cx="7079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rgbClr val="FF0000"/>
                </a:solidFill>
              </a:rPr>
              <a:t>ω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7936621" y="2182611"/>
            <a:ext cx="165160" cy="204275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77500" y="1655330"/>
            <a:ext cx="10403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 </a:t>
            </a:r>
            <a:r>
              <a:rPr lang="en-US" baseline="30000" dirty="0"/>
              <a:t>i </a:t>
            </a:r>
            <a:r>
              <a:rPr lang="el-GR" baseline="30000" dirty="0"/>
              <a:t>ω</a:t>
            </a:r>
            <a:r>
              <a:rPr lang="en-US" baseline="30000" dirty="0"/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415" y="3680997"/>
            <a:ext cx="4542489" cy="763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39204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What is DSP good for?</a:t>
            </a:r>
          </a:p>
          <a:p>
            <a:pPr marL="0" indent="0">
              <a:buNone/>
            </a:pPr>
            <a:r>
              <a:rPr lang="en-US" sz="2800" dirty="0"/>
              <a:t>You are using 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b="1" dirty="0"/>
              <a:t>S</a:t>
            </a:r>
            <a:r>
              <a:rPr lang="en-US" sz="2800" dirty="0"/>
              <a:t>ignal </a:t>
            </a:r>
            <a:r>
              <a:rPr lang="en-US" sz="2800" b="1" dirty="0"/>
              <a:t>P</a:t>
            </a:r>
            <a:r>
              <a:rPr lang="en-US" sz="2800" dirty="0"/>
              <a:t>rocess</a:t>
            </a:r>
            <a:r>
              <a:rPr lang="en-US" sz="2800" i="1" dirty="0"/>
              <a:t>ing</a:t>
            </a:r>
          </a:p>
          <a:p>
            <a:pPr marL="0" indent="0">
              <a:buNone/>
            </a:pPr>
            <a:r>
              <a:rPr lang="en-US" sz="2800" dirty="0"/>
              <a:t>		right now</a:t>
            </a:r>
          </a:p>
          <a:p>
            <a:pPr marL="0" indent="0">
              <a:buNone/>
            </a:pPr>
            <a:r>
              <a:rPr lang="en-US" sz="2800" dirty="0"/>
              <a:t>and are probably carrying a few 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b="1" dirty="0"/>
              <a:t>D</a:t>
            </a:r>
            <a:r>
              <a:rPr lang="en-US" sz="2800" dirty="0"/>
              <a:t>igital </a:t>
            </a:r>
            <a:r>
              <a:rPr lang="en-US" sz="2800" b="1" dirty="0"/>
              <a:t>S</a:t>
            </a:r>
            <a:r>
              <a:rPr lang="en-US" sz="2800" dirty="0"/>
              <a:t>ignal </a:t>
            </a:r>
            <a:r>
              <a:rPr lang="en-US" sz="2800" b="1" dirty="0"/>
              <a:t>P</a:t>
            </a:r>
            <a:r>
              <a:rPr lang="en-US" sz="2800" dirty="0"/>
              <a:t>rocess</a:t>
            </a:r>
            <a:r>
              <a:rPr lang="en-US" sz="2800" i="1" dirty="0"/>
              <a:t>ors</a:t>
            </a:r>
            <a:r>
              <a:rPr lang="en-US" sz="2800" dirty="0"/>
              <a:t> </a:t>
            </a:r>
          </a:p>
          <a:p>
            <a:pPr marL="0" indent="0">
              <a:buNone/>
            </a:pPr>
            <a:r>
              <a:rPr lang="en-US" sz="2800" dirty="0"/>
              <a:t>		with you right now!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7007482"/>
      </p:ext>
    </p:extLst>
  </p:cSld>
  <p:clrMapOvr>
    <a:masterClrMapping/>
  </p:clrMapOvr>
  <p:transition spd="med"/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riddle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799" y="1992312"/>
                <a:ext cx="7803107" cy="462597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Here is a proof that   -1  =  ∞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800" dirty="0"/>
                  <a:t>How much is   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=1+ </m:t>
                    </m:r>
                    <m:f>
                      <m:f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+ 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18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sz="18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  <m:r>
                      <a:rPr lang="en-US" sz="1800" i="1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1800" dirty="0"/>
                  <a:t> …  ?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800" dirty="0"/>
                  <a:t>We all remember that S = 2 ! How do we prove this?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180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1800" i="1" smtClean="0">
                        <a:latin typeface="Cambria Math" panose="02040503050406030204" pitchFamily="18" charset="0"/>
                      </a:rPr>
                      <m:t>=1+ 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 1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16</m:t>
                            </m:r>
                          </m:den>
                        </m:f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 …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=1 + 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1800" dirty="0"/>
                  <a:t> 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800" dirty="0"/>
                  <a:t>So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1800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1800" dirty="0"/>
                  <a:t> = 1 and so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/>
                  <a:t>= 2 !</a:t>
                </a:r>
              </a:p>
              <a:p>
                <a:pPr marL="0" indent="0">
                  <a:spcBef>
                    <a:spcPts val="1200"/>
                  </a:spcBef>
                  <a:buNone/>
                </a:pPr>
                <a:r>
                  <a:rPr lang="en-US" sz="1800" dirty="0"/>
                  <a:t>Now, how much is </a:t>
                </a:r>
                <a14:m>
                  <m:oMath xmlns:m="http://schemas.openxmlformats.org/officeDocument/2006/math"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=1+2+4+8+16+</m:t>
                    </m:r>
                  </m:oMath>
                </a14:m>
                <a:r>
                  <a:rPr lang="en-US" sz="1800" dirty="0"/>
                  <a:t> … ?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800" dirty="0"/>
                  <a:t>I am sure you agree that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800" dirty="0"/>
                  <a:t> ∞ !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800" dirty="0"/>
                  <a:t>But using the same trick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=1+2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 1+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800" i="1" smtClean="0"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16+ …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=1 +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1800" dirty="0"/>
                  <a:t> 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800" dirty="0"/>
                  <a:t>So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/>
                  <a:t>= -1 !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endParaRPr lang="en-US" sz="1800" dirty="0"/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800" dirty="0">
                    <a:solidFill>
                      <a:srgbClr val="002060"/>
                    </a:solidFill>
                  </a:rPr>
                  <a:t>What’s wrong???</a:t>
                </a: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2060"/>
                    </a:solidFill>
                  </a:rPr>
                  <a:t>The </a:t>
                </a:r>
                <a:r>
                  <a:rPr lang="en-US" sz="1800" i="1" dirty="0">
                    <a:solidFill>
                      <a:srgbClr val="002060"/>
                    </a:solidFill>
                  </a:rPr>
                  <a:t>distributive law </a:t>
                </a:r>
                <a:r>
                  <a:rPr lang="en-US" sz="1800" dirty="0">
                    <a:solidFill>
                      <a:srgbClr val="002060"/>
                    </a:solidFill>
                  </a:rPr>
                  <a:t>only holds if the sum converges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endParaRPr lang="en-US" sz="1800" dirty="0"/>
              </a:p>
              <a:p>
                <a:pPr marL="0" indent="0">
                  <a:spcBef>
                    <a:spcPts val="0"/>
                  </a:spcBef>
                  <a:buNone/>
                </a:pPr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799" y="1992312"/>
                <a:ext cx="7803107" cy="4625975"/>
              </a:xfrm>
              <a:blipFill rotWithShape="0">
                <a:blip r:embed="rId2"/>
                <a:stretch>
                  <a:fillRect l="-781" t="-6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90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31001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RoC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08100"/>
            <a:ext cx="7772400" cy="4799013"/>
          </a:xfrm>
        </p:spPr>
        <p:txBody>
          <a:bodyPr/>
          <a:lstStyle/>
          <a:p>
            <a:pPr marL="0" indent="0" defTabSz="400050">
              <a:buNone/>
            </a:pPr>
            <a:r>
              <a:rPr lang="en-US" dirty="0"/>
              <a:t>The </a:t>
            </a:r>
            <a:r>
              <a:rPr lang="en-US" dirty="0" err="1"/>
              <a:t>zT</a:t>
            </a:r>
            <a:r>
              <a:rPr lang="en-US" dirty="0"/>
              <a:t> is an infinite series</a:t>
            </a:r>
          </a:p>
          <a:p>
            <a:pPr marL="0" indent="0" defTabSz="400050">
              <a:spcBef>
                <a:spcPts val="0"/>
              </a:spcBef>
              <a:buNone/>
            </a:pPr>
            <a:r>
              <a:rPr lang="en-US" dirty="0"/>
              <a:t>	and we can get into trouble when it doesn’t converge!</a:t>
            </a:r>
          </a:p>
          <a:p>
            <a:pPr marL="0" indent="0" defTabSz="400050">
              <a:buNone/>
            </a:pPr>
            <a:r>
              <a:rPr lang="en-US" dirty="0"/>
              <a:t>It turns out that the </a:t>
            </a:r>
            <a:r>
              <a:rPr lang="en-US" b="1" dirty="0"/>
              <a:t>R</a:t>
            </a:r>
            <a:r>
              <a:rPr lang="en-US" dirty="0"/>
              <a:t>egion </a:t>
            </a:r>
            <a:r>
              <a:rPr lang="en-US" b="1" dirty="0"/>
              <a:t>o</a:t>
            </a:r>
            <a:r>
              <a:rPr lang="en-US" dirty="0"/>
              <a:t>f </a:t>
            </a:r>
            <a:r>
              <a:rPr lang="en-US" b="1" dirty="0"/>
              <a:t>C</a:t>
            </a:r>
            <a:r>
              <a:rPr lang="en-US" dirty="0"/>
              <a:t>onvergence of the </a:t>
            </a:r>
            <a:r>
              <a:rPr lang="en-US" dirty="0" err="1"/>
              <a:t>zT</a:t>
            </a:r>
            <a:r>
              <a:rPr lang="en-US" dirty="0"/>
              <a:t> </a:t>
            </a:r>
          </a:p>
          <a:p>
            <a:pPr marL="0" indent="0" defTabSz="400050">
              <a:spcBef>
                <a:spcPts val="0"/>
              </a:spcBef>
              <a:buNone/>
            </a:pPr>
            <a:r>
              <a:rPr lang="en-US" dirty="0"/>
              <a:t>	is always a ring</a:t>
            </a:r>
          </a:p>
          <a:p>
            <a:pPr marL="0" indent="0" defTabSz="400050">
              <a:spcBef>
                <a:spcPts val="0"/>
              </a:spcBef>
              <a:buNone/>
            </a:pPr>
            <a:endParaRPr lang="en-US" dirty="0"/>
          </a:p>
          <a:p>
            <a:pPr marL="0" indent="0" defTabSz="400050">
              <a:spcBef>
                <a:spcPts val="0"/>
              </a:spcBef>
              <a:buNone/>
            </a:pPr>
            <a:r>
              <a:rPr lang="en-US" dirty="0"/>
              <a:t>General case							DFT converges if</a:t>
            </a:r>
          </a:p>
          <a:p>
            <a:pPr marL="0" indent="0" defTabSz="400050">
              <a:spcBef>
                <a:spcPts val="0"/>
              </a:spcBef>
              <a:buNone/>
            </a:pPr>
            <a:endParaRPr lang="en-US" dirty="0"/>
          </a:p>
          <a:p>
            <a:pPr marL="0" indent="0" defTabSz="400050">
              <a:spcBef>
                <a:spcPts val="1200"/>
              </a:spcBef>
              <a:buNone/>
            </a:pPr>
            <a:r>
              <a:rPr lang="en-US" dirty="0"/>
              <a:t>Sometimes we must use </a:t>
            </a:r>
            <a:r>
              <a:rPr lang="en-US" dirty="0" err="1"/>
              <a:t>zT</a:t>
            </a:r>
            <a:r>
              <a:rPr lang="en-US" dirty="0"/>
              <a:t> since DFT doesn’t converge!</a:t>
            </a:r>
          </a:p>
          <a:p>
            <a:pPr marL="0" indent="0" defTabSz="400050">
              <a:spcBef>
                <a:spcPts val="0"/>
              </a:spcBef>
              <a:buNone/>
            </a:pPr>
            <a:endParaRPr lang="en-US" dirty="0"/>
          </a:p>
          <a:p>
            <a:pPr marL="0" indent="0" defTabSz="400050">
              <a:spcBef>
                <a:spcPts val="0"/>
              </a:spcBef>
              <a:buNone/>
            </a:pPr>
            <a:r>
              <a:rPr lang="en-US" dirty="0"/>
              <a:t>Special case : R1=0 R2=∞  </a:t>
            </a:r>
            <a:r>
              <a:rPr lang="en-US" dirty="0" err="1"/>
              <a:t>RoC</a:t>
            </a:r>
            <a:r>
              <a:rPr lang="en-US" dirty="0"/>
              <a:t> = entire plane</a:t>
            </a:r>
          </a:p>
          <a:p>
            <a:pPr marL="0" indent="0" defTabSz="400050">
              <a:spcBef>
                <a:spcPts val="0"/>
              </a:spcBef>
              <a:buNone/>
            </a:pPr>
            <a:endParaRPr lang="en-US" dirty="0"/>
          </a:p>
          <a:p>
            <a:pPr marL="0" indent="0" defTabSz="400050">
              <a:spcBef>
                <a:spcPts val="0"/>
              </a:spcBef>
              <a:buNone/>
            </a:pPr>
            <a:r>
              <a:rPr lang="en-US" dirty="0"/>
              <a:t>Special case : R1=0 R2&lt;∞  </a:t>
            </a:r>
            <a:r>
              <a:rPr lang="en-US" dirty="0" err="1"/>
              <a:t>RoC</a:t>
            </a:r>
            <a:r>
              <a:rPr lang="en-US" dirty="0"/>
              <a:t> = circle</a:t>
            </a:r>
          </a:p>
          <a:p>
            <a:pPr marL="0" indent="0" defTabSz="400050">
              <a:spcBef>
                <a:spcPts val="0"/>
              </a:spcBef>
              <a:buNone/>
            </a:pPr>
            <a:endParaRPr lang="en-US" dirty="0"/>
          </a:p>
          <a:p>
            <a:pPr marL="0" indent="0" defTabSz="400050">
              <a:spcBef>
                <a:spcPts val="0"/>
              </a:spcBef>
              <a:buNone/>
            </a:pPr>
            <a:r>
              <a:rPr lang="en-US" dirty="0"/>
              <a:t>Special case : R1&gt;0 R2=∞  </a:t>
            </a:r>
            <a:r>
              <a:rPr lang="en-US" dirty="0" err="1"/>
              <a:t>RoC</a:t>
            </a:r>
            <a:r>
              <a:rPr lang="en-US" dirty="0"/>
              <a:t> = outside of a circle</a:t>
            </a:r>
          </a:p>
          <a:p>
            <a:pPr marL="0" indent="0" defTabSz="400050"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91</a:t>
            </a:fld>
            <a:endParaRPr lang="en-US" altLang="en-US"/>
          </a:p>
        </p:txBody>
      </p:sp>
      <p:grpSp>
        <p:nvGrpSpPr>
          <p:cNvPr id="43" name="Group 42"/>
          <p:cNvGrpSpPr/>
          <p:nvPr/>
        </p:nvGrpSpPr>
        <p:grpSpPr>
          <a:xfrm>
            <a:off x="2803560" y="2264073"/>
            <a:ext cx="1537023" cy="1443533"/>
            <a:chOff x="2925796" y="2519660"/>
            <a:chExt cx="1537023" cy="1443533"/>
          </a:xfrm>
        </p:grpSpPr>
        <p:grpSp>
          <p:nvGrpSpPr>
            <p:cNvPr id="18" name="Group 17"/>
            <p:cNvGrpSpPr/>
            <p:nvPr/>
          </p:nvGrpSpPr>
          <p:grpSpPr>
            <a:xfrm>
              <a:off x="3122127" y="2779468"/>
              <a:ext cx="1144360" cy="1023556"/>
              <a:chOff x="5911534" y="3255825"/>
              <a:chExt cx="1144360" cy="1023556"/>
            </a:xfrm>
          </p:grpSpPr>
          <p:sp>
            <p:nvSpPr>
              <p:cNvPr id="17" name="Oval 16"/>
              <p:cNvSpPr/>
              <p:nvPr/>
            </p:nvSpPr>
            <p:spPr bwMode="auto">
              <a:xfrm>
                <a:off x="5911534" y="3255825"/>
                <a:ext cx="1144360" cy="1023556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" name="Oval 15"/>
              <p:cNvSpPr/>
              <p:nvPr/>
            </p:nvSpPr>
            <p:spPr bwMode="auto">
              <a:xfrm>
                <a:off x="6261984" y="3540582"/>
                <a:ext cx="440833" cy="453105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2925796" y="2519660"/>
              <a:ext cx="1537023" cy="1443533"/>
              <a:chOff x="2775670" y="2695273"/>
              <a:chExt cx="4116864" cy="3948057"/>
            </a:xfrm>
          </p:grpSpPr>
          <p:cxnSp>
            <p:nvCxnSpPr>
              <p:cNvPr id="6" name="Straight Arrow Connector 5"/>
              <p:cNvCxnSpPr/>
              <p:nvPr/>
            </p:nvCxnSpPr>
            <p:spPr bwMode="auto">
              <a:xfrm flipV="1">
                <a:off x="4834102" y="2695273"/>
                <a:ext cx="0" cy="3948057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7" name="Straight Arrow Connector 6"/>
              <p:cNvCxnSpPr/>
              <p:nvPr/>
            </p:nvCxnSpPr>
            <p:spPr bwMode="auto">
              <a:xfrm>
                <a:off x="2775670" y="4708680"/>
                <a:ext cx="4116864" cy="0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</p:grpSp>
      <p:grpSp>
        <p:nvGrpSpPr>
          <p:cNvPr id="44" name="Group 43"/>
          <p:cNvGrpSpPr/>
          <p:nvPr/>
        </p:nvGrpSpPr>
        <p:grpSpPr>
          <a:xfrm>
            <a:off x="6834193" y="2406435"/>
            <a:ext cx="1537023" cy="1443533"/>
            <a:chOff x="7488757" y="276832"/>
            <a:chExt cx="1537023" cy="1443533"/>
          </a:xfrm>
        </p:grpSpPr>
        <p:grpSp>
          <p:nvGrpSpPr>
            <p:cNvPr id="20" name="Group 19"/>
            <p:cNvGrpSpPr/>
            <p:nvPr/>
          </p:nvGrpSpPr>
          <p:grpSpPr>
            <a:xfrm>
              <a:off x="7685088" y="536640"/>
              <a:ext cx="1144360" cy="1023556"/>
              <a:chOff x="5911534" y="3255825"/>
              <a:chExt cx="1144360" cy="1023556"/>
            </a:xfrm>
          </p:grpSpPr>
          <p:sp>
            <p:nvSpPr>
              <p:cNvPr id="21" name="Oval 20"/>
              <p:cNvSpPr/>
              <p:nvPr/>
            </p:nvSpPr>
            <p:spPr bwMode="auto">
              <a:xfrm>
                <a:off x="5911534" y="3255825"/>
                <a:ext cx="1144360" cy="1023556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" name="Oval 21"/>
              <p:cNvSpPr/>
              <p:nvPr/>
            </p:nvSpPr>
            <p:spPr bwMode="auto">
              <a:xfrm>
                <a:off x="6261984" y="3540582"/>
                <a:ext cx="440833" cy="453105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7488757" y="276832"/>
              <a:ext cx="1537023" cy="1443533"/>
              <a:chOff x="2775670" y="2695273"/>
              <a:chExt cx="4116864" cy="3948057"/>
            </a:xfrm>
          </p:grpSpPr>
          <p:cxnSp>
            <p:nvCxnSpPr>
              <p:cNvPr id="24" name="Straight Arrow Connector 23"/>
              <p:cNvCxnSpPr/>
              <p:nvPr/>
            </p:nvCxnSpPr>
            <p:spPr bwMode="auto">
              <a:xfrm flipV="1">
                <a:off x="4834102" y="2695273"/>
                <a:ext cx="0" cy="3948057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25" name="Straight Arrow Connector 24"/>
              <p:cNvCxnSpPr/>
              <p:nvPr/>
            </p:nvCxnSpPr>
            <p:spPr bwMode="auto">
              <a:xfrm>
                <a:off x="2775670" y="4708680"/>
                <a:ext cx="4116864" cy="0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26" name="Oval 25"/>
              <p:cNvSpPr/>
              <p:nvPr/>
            </p:nvSpPr>
            <p:spPr bwMode="auto">
              <a:xfrm>
                <a:off x="3850348" y="3802621"/>
                <a:ext cx="1972720" cy="1919893"/>
              </a:xfrm>
              <a:prstGeom prst="ellipse">
                <a:avLst/>
              </a:prstGeom>
              <a:noFill/>
              <a:ln w="57150" cap="flat" cmpd="sng" algn="ctr">
                <a:solidFill>
                  <a:srgbClr val="00206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52" name="Group 51"/>
          <p:cNvGrpSpPr/>
          <p:nvPr/>
        </p:nvGrpSpPr>
        <p:grpSpPr>
          <a:xfrm>
            <a:off x="7435439" y="4354375"/>
            <a:ext cx="1537023" cy="1443533"/>
            <a:chOff x="6916577" y="3998948"/>
            <a:chExt cx="1537023" cy="1443533"/>
          </a:xfrm>
        </p:grpSpPr>
        <p:sp>
          <p:nvSpPr>
            <p:cNvPr id="28" name="Oval 27"/>
            <p:cNvSpPr/>
            <p:nvPr/>
          </p:nvSpPr>
          <p:spPr bwMode="auto">
            <a:xfrm>
              <a:off x="7112908" y="4258756"/>
              <a:ext cx="1144360" cy="1023556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6916577" y="3998948"/>
              <a:ext cx="1537023" cy="1443533"/>
              <a:chOff x="2775670" y="2695273"/>
              <a:chExt cx="4116864" cy="3948057"/>
            </a:xfrm>
          </p:grpSpPr>
          <p:cxnSp>
            <p:nvCxnSpPr>
              <p:cNvPr id="31" name="Straight Arrow Connector 30"/>
              <p:cNvCxnSpPr/>
              <p:nvPr/>
            </p:nvCxnSpPr>
            <p:spPr bwMode="auto">
              <a:xfrm flipV="1">
                <a:off x="4834102" y="2695273"/>
                <a:ext cx="0" cy="3948057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32" name="Straight Arrow Connector 31"/>
              <p:cNvCxnSpPr/>
              <p:nvPr/>
            </p:nvCxnSpPr>
            <p:spPr bwMode="auto">
              <a:xfrm>
                <a:off x="2775670" y="4708680"/>
                <a:ext cx="4116864" cy="0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</p:grpSp>
      <p:grpSp>
        <p:nvGrpSpPr>
          <p:cNvPr id="53" name="Group 52"/>
          <p:cNvGrpSpPr/>
          <p:nvPr/>
        </p:nvGrpSpPr>
        <p:grpSpPr>
          <a:xfrm>
            <a:off x="6780467" y="5601716"/>
            <a:ext cx="1135039" cy="987658"/>
            <a:chOff x="4906995" y="5630629"/>
            <a:chExt cx="1537024" cy="1443533"/>
          </a:xfrm>
        </p:grpSpPr>
        <p:grpSp>
          <p:nvGrpSpPr>
            <p:cNvPr id="42" name="Group 41"/>
            <p:cNvGrpSpPr/>
            <p:nvPr/>
          </p:nvGrpSpPr>
          <p:grpSpPr>
            <a:xfrm>
              <a:off x="4906995" y="5637739"/>
              <a:ext cx="1537023" cy="1436423"/>
              <a:chOff x="2802457" y="5750749"/>
              <a:chExt cx="1183858" cy="1003110"/>
            </a:xfrm>
          </p:grpSpPr>
          <p:sp>
            <p:nvSpPr>
              <p:cNvPr id="41" name="Rectangle 40"/>
              <p:cNvSpPr/>
              <p:nvPr/>
            </p:nvSpPr>
            <p:spPr bwMode="auto">
              <a:xfrm>
                <a:off x="2802457" y="5750749"/>
                <a:ext cx="1183858" cy="100311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6" name="Oval 35"/>
              <p:cNvSpPr/>
              <p:nvPr/>
            </p:nvSpPr>
            <p:spPr bwMode="auto">
              <a:xfrm>
                <a:off x="3168155" y="6051532"/>
                <a:ext cx="440833" cy="453105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4906996" y="5630629"/>
              <a:ext cx="1537023" cy="1443533"/>
              <a:chOff x="2775670" y="2695273"/>
              <a:chExt cx="4116864" cy="3948057"/>
            </a:xfrm>
          </p:grpSpPr>
          <p:cxnSp>
            <p:nvCxnSpPr>
              <p:cNvPr id="38" name="Straight Arrow Connector 37"/>
              <p:cNvCxnSpPr/>
              <p:nvPr/>
            </p:nvCxnSpPr>
            <p:spPr bwMode="auto">
              <a:xfrm flipV="1">
                <a:off x="4834102" y="2695273"/>
                <a:ext cx="0" cy="3948057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39" name="Straight Arrow Connector 38"/>
              <p:cNvCxnSpPr/>
              <p:nvPr/>
            </p:nvCxnSpPr>
            <p:spPr bwMode="auto">
              <a:xfrm>
                <a:off x="2775670" y="4708680"/>
                <a:ext cx="4116864" cy="0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</p:grpSp>
      <p:grpSp>
        <p:nvGrpSpPr>
          <p:cNvPr id="51" name="Group 50"/>
          <p:cNvGrpSpPr/>
          <p:nvPr/>
        </p:nvGrpSpPr>
        <p:grpSpPr>
          <a:xfrm>
            <a:off x="6076806" y="4082897"/>
            <a:ext cx="978074" cy="963369"/>
            <a:chOff x="1565356" y="5662586"/>
            <a:chExt cx="1537023" cy="1443533"/>
          </a:xfrm>
        </p:grpSpPr>
        <p:sp>
          <p:nvSpPr>
            <p:cNvPr id="46" name="Rectangle 45"/>
            <p:cNvSpPr/>
            <p:nvPr/>
          </p:nvSpPr>
          <p:spPr bwMode="auto">
            <a:xfrm>
              <a:off x="1565357" y="5662586"/>
              <a:ext cx="1537022" cy="1443533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1565356" y="5662586"/>
              <a:ext cx="1537023" cy="1443533"/>
              <a:chOff x="2775670" y="2695273"/>
              <a:chExt cx="4116864" cy="3948057"/>
            </a:xfrm>
          </p:grpSpPr>
          <p:cxnSp>
            <p:nvCxnSpPr>
              <p:cNvPr id="49" name="Straight Arrow Connector 48"/>
              <p:cNvCxnSpPr/>
              <p:nvPr/>
            </p:nvCxnSpPr>
            <p:spPr bwMode="auto">
              <a:xfrm flipV="1">
                <a:off x="4834102" y="2695273"/>
                <a:ext cx="0" cy="3948057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50" name="Straight Arrow Connector 49"/>
              <p:cNvCxnSpPr/>
              <p:nvPr/>
            </p:nvCxnSpPr>
            <p:spPr bwMode="auto">
              <a:xfrm>
                <a:off x="2775670" y="4708680"/>
                <a:ext cx="4116864" cy="0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1277125504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master-2001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aster-2001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lnDef>
  </a:objectDefaults>
  <a:extraClrSchemeLst>
    <a:extraClrScheme>
      <a:clrScheme name="master-2001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-2001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-2001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-2001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-200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-200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-200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C:\WINDOWS\Application Data\Microsoft\Templates\master-2001.pot</Template>
  <TotalTime>21543</TotalTime>
  <Words>8211</Words>
  <Application>Microsoft Office PowerPoint</Application>
  <PresentationFormat>Letter Paper (8.5x11 in)</PresentationFormat>
  <Paragraphs>1307</Paragraphs>
  <Slides>91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91</vt:i4>
      </vt:variant>
    </vt:vector>
  </HeadingPairs>
  <TitlesOfParts>
    <vt:vector size="98" baseType="lpstr">
      <vt:lpstr>Arial</vt:lpstr>
      <vt:lpstr>Arial Unicode MS</vt:lpstr>
      <vt:lpstr>Cambria Math</vt:lpstr>
      <vt:lpstr>Symbol</vt:lpstr>
      <vt:lpstr>Times New Roman</vt:lpstr>
      <vt:lpstr>Wingdings</vt:lpstr>
      <vt:lpstr>master-2001</vt:lpstr>
      <vt:lpstr>Welcome</vt:lpstr>
      <vt:lpstr>The course</vt:lpstr>
      <vt:lpstr>Requirements</vt:lpstr>
      <vt:lpstr>The course text</vt:lpstr>
      <vt:lpstr>Why did I write this book?</vt:lpstr>
      <vt:lpstr>A few more things</vt:lpstr>
      <vt:lpstr>Course Outline</vt:lpstr>
      <vt:lpstr>Questions?</vt:lpstr>
      <vt:lpstr>Motivation</vt:lpstr>
      <vt:lpstr>What is this?</vt:lpstr>
      <vt:lpstr>How does GPS work?</vt:lpstr>
      <vt:lpstr>Telephony</vt:lpstr>
      <vt:lpstr>Wonderful tones!</vt:lpstr>
      <vt:lpstr>5G</vt:lpstr>
      <vt:lpstr>The 5G refrigerator</vt:lpstr>
      <vt:lpstr>Speech</vt:lpstr>
      <vt:lpstr>Deep fakes</vt:lpstr>
      <vt:lpstr>DSP</vt:lpstr>
      <vt:lpstr>What is a signal?</vt:lpstr>
      <vt:lpstr>What isn’t a signal? (Part 1)</vt:lpstr>
      <vt:lpstr>DSP</vt:lpstr>
      <vt:lpstr>Is it worthwhile?</vt:lpstr>
      <vt:lpstr>Signals</vt:lpstr>
      <vt:lpstr>Show me the money!</vt:lpstr>
      <vt:lpstr>illegal signals</vt:lpstr>
      <vt:lpstr>Handling infinite energy</vt:lpstr>
      <vt:lpstr>What isn’t a signal? Part 2</vt:lpstr>
      <vt:lpstr>Some digital signals </vt:lpstr>
      <vt:lpstr>Signals as objects</vt:lpstr>
      <vt:lpstr>Energy</vt:lpstr>
      <vt:lpstr>Deterministic vs stochastic signals</vt:lpstr>
      <vt:lpstr>Periodic signals</vt:lpstr>
      <vt:lpstr>Some periodic digital “signals”</vt:lpstr>
      <vt:lpstr>The z ̂ operator</vt:lpstr>
      <vt:lpstr>Some more operations</vt:lpstr>
      <vt:lpstr>Sampling</vt:lpstr>
      <vt:lpstr>Digital signals and vectors</vt:lpstr>
      <vt:lpstr>Time</vt:lpstr>
      <vt:lpstr>Bases</vt:lpstr>
      <vt:lpstr>Equivalence</vt:lpstr>
      <vt:lpstr>The SUI basis</vt:lpstr>
      <vt:lpstr>Dimension</vt:lpstr>
      <vt:lpstr>Another basis</vt:lpstr>
      <vt:lpstr>Fourier Series</vt:lpstr>
      <vt:lpstr>Fourier rejected</vt:lpstr>
      <vt:lpstr>Why not polynomials?</vt:lpstr>
      <vt:lpstr>Spectra</vt:lpstr>
      <vt:lpstr>Time and frequency domains</vt:lpstr>
      <vt:lpstr>Signals - recap</vt:lpstr>
      <vt:lpstr>Simplest case – a sinusoid</vt:lpstr>
      <vt:lpstr>Simplest case – a sinusoid</vt:lpstr>
      <vt:lpstr>DC component</vt:lpstr>
      <vt:lpstr>Two frequencies</vt:lpstr>
      <vt:lpstr>Bandwidth</vt:lpstr>
      <vt:lpstr>Sampling again!</vt:lpstr>
      <vt:lpstr>Aliasing</vt:lpstr>
      <vt:lpstr>Aliasing in the time domain</vt:lpstr>
      <vt:lpstr>What is the highest frequency?</vt:lpstr>
      <vt:lpstr>Reconstructing the signal</vt:lpstr>
      <vt:lpstr>Complex exponentials Negative frequencies</vt:lpstr>
      <vt:lpstr>Handling the problems</vt:lpstr>
      <vt:lpstr>FS, FT, DFT – the long journey</vt:lpstr>
      <vt:lpstr>From FS to FT</vt:lpstr>
      <vt:lpstr>The spectrum in the limit</vt:lpstr>
      <vt:lpstr>The Fourier Transform</vt:lpstr>
      <vt:lpstr>But we’re interested in DSP!</vt:lpstr>
      <vt:lpstr>The DFT</vt:lpstr>
      <vt:lpstr>DFT is a transformation</vt:lpstr>
      <vt:lpstr>The Nth root of unity</vt:lpstr>
      <vt:lpstr>Example : N=2</vt:lpstr>
      <vt:lpstr>Example : N=4</vt:lpstr>
      <vt:lpstr>The W matrix in general</vt:lpstr>
      <vt:lpstr>Another meaning for frequency</vt:lpstr>
      <vt:lpstr>Hilbert transform</vt:lpstr>
      <vt:lpstr>AM and FM</vt:lpstr>
      <vt:lpstr>Hilbert transform</vt:lpstr>
      <vt:lpstr>Uncertainty Theorem</vt:lpstr>
      <vt:lpstr>One more transform</vt:lpstr>
      <vt:lpstr>Generating functions</vt:lpstr>
      <vt:lpstr>Riddle?</vt:lpstr>
      <vt:lpstr>Example – Fibonacci (1)</vt:lpstr>
      <vt:lpstr>Example – Fibonacci (2)</vt:lpstr>
      <vt:lpstr>Example – Fibonacci (2)</vt:lpstr>
      <vt:lpstr>Example – Fibonacci (2)</vt:lpstr>
      <vt:lpstr>From generating function to z transform</vt:lpstr>
      <vt:lpstr>The z plane</vt:lpstr>
      <vt:lpstr>Some more signals on the z plane</vt:lpstr>
      <vt:lpstr>What’s the connection with z?</vt:lpstr>
      <vt:lpstr>What’s the connection with the DFT?</vt:lpstr>
      <vt:lpstr>Another riddle</vt:lpstr>
      <vt:lpstr>RoC</vt:lpstr>
    </vt:vector>
  </TitlesOfParts>
  <Company>RAD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DSP 2020</dc:title>
  <dc:creator>Yaakov Stein</dc:creator>
  <cp:keywords>DSP, Y(J)S</cp:keywords>
  <cp:lastModifiedBy>Yaakov Stein</cp:lastModifiedBy>
  <cp:revision>711</cp:revision>
  <dcterms:created xsi:type="dcterms:W3CDTF">2001-12-06T08:31:54Z</dcterms:created>
  <dcterms:modified xsi:type="dcterms:W3CDTF">2021-12-25T16:56:48Z</dcterms:modified>
</cp:coreProperties>
</file>