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01" r:id="rId2"/>
    <p:sldId id="787" r:id="rId3"/>
    <p:sldId id="785" r:id="rId4"/>
    <p:sldId id="784" r:id="rId5"/>
    <p:sldId id="788" r:id="rId6"/>
    <p:sldId id="789" r:id="rId7"/>
    <p:sldId id="786" r:id="rId8"/>
    <p:sldId id="790" r:id="rId9"/>
    <p:sldId id="791" r:id="rId10"/>
    <p:sldId id="641" r:id="rId11"/>
    <p:sldId id="823" r:id="rId12"/>
    <p:sldId id="793" r:id="rId13"/>
    <p:sldId id="792" r:id="rId14"/>
    <p:sldId id="800" r:id="rId15"/>
    <p:sldId id="794" r:id="rId16"/>
    <p:sldId id="802" r:id="rId17"/>
    <p:sldId id="795" r:id="rId18"/>
    <p:sldId id="797" r:id="rId19"/>
    <p:sldId id="798" r:id="rId20"/>
    <p:sldId id="799" r:id="rId21"/>
    <p:sldId id="801" r:id="rId22"/>
    <p:sldId id="645" r:id="rId23"/>
    <p:sldId id="803" r:id="rId24"/>
    <p:sldId id="643" r:id="rId25"/>
    <p:sldId id="644" r:id="rId26"/>
    <p:sldId id="804" r:id="rId27"/>
    <p:sldId id="676" r:id="rId28"/>
    <p:sldId id="677" r:id="rId29"/>
    <p:sldId id="805" r:id="rId30"/>
    <p:sldId id="678" r:id="rId31"/>
    <p:sldId id="806" r:id="rId32"/>
    <p:sldId id="679" r:id="rId33"/>
    <p:sldId id="807" r:id="rId34"/>
    <p:sldId id="808" r:id="rId35"/>
    <p:sldId id="809" r:id="rId36"/>
    <p:sldId id="810" r:id="rId37"/>
    <p:sldId id="675" r:id="rId38"/>
    <p:sldId id="680" r:id="rId39"/>
    <p:sldId id="822" r:id="rId40"/>
    <p:sldId id="811" r:id="rId41"/>
    <p:sldId id="681" r:id="rId42"/>
    <p:sldId id="812" r:id="rId43"/>
    <p:sldId id="813" r:id="rId44"/>
    <p:sldId id="814" r:id="rId45"/>
    <p:sldId id="840" r:id="rId46"/>
    <p:sldId id="841" r:id="rId47"/>
    <p:sldId id="842" r:id="rId48"/>
    <p:sldId id="815" r:id="rId49"/>
    <p:sldId id="816" r:id="rId50"/>
    <p:sldId id="817" r:id="rId51"/>
    <p:sldId id="819" r:id="rId52"/>
    <p:sldId id="818" r:id="rId53"/>
    <p:sldId id="820" r:id="rId54"/>
    <p:sldId id="821" r:id="rId55"/>
  </p:sldIdLst>
  <p:sldSz cx="9144000" cy="6858000" type="letter"/>
  <p:notesSz cx="67437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5081"/>
    <a:srgbClr val="FF66FF"/>
    <a:srgbClr val="FF3300"/>
    <a:srgbClr val="FFCC66"/>
    <a:srgbClr val="336699"/>
    <a:srgbClr val="FF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7" autoAdjust="0"/>
    <p:restoredTop sz="57730" autoAdjust="0"/>
  </p:normalViewPr>
  <p:slideViewPr>
    <p:cSldViewPr snapToGrid="0">
      <p:cViewPr varScale="1">
        <p:scale>
          <a:sx n="84" d="100"/>
          <a:sy n="84" d="100"/>
        </p:scale>
        <p:origin x="9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8.xml"/><Relationship Id="rId2" Type="http://schemas.openxmlformats.org/officeDocument/2006/relationships/slide" Target="slides/slide24.xml"/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09113"/>
            <a:ext cx="29225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fld id="{041603D9-1C16-4205-996F-DE15EBB8B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684713"/>
            <a:ext cx="49641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450388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fld id="{42B7C487-73D2-4E0F-B7FC-751108966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93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17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1E9CE7A-8875-49B1-A8FE-AC6E33D13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65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800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D8265502-EE88-4087-8209-1EFD904E7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76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F5CB899-ABB6-4FE7-8AAD-EB5BED8A0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313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5100"/>
            <a:ext cx="1984375" cy="594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5100"/>
            <a:ext cx="5802313" cy="594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8332C239-DDA6-44C7-A5A4-6FED9181B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150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667625" y="6573838"/>
            <a:ext cx="14779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6618288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Y(J)S   DSP     Slide </a:t>
            </a:r>
            <a:fld id="{8AFB6D30-2E83-4478-B9B6-90361BEC7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9" r:id="rId3"/>
    <p:sldLayoutId id="2147483870" r:id="rId4"/>
    <p:sldLayoutId id="2147483872" r:id="rId5"/>
    <p:sldLayoutId id="2147483873" r:id="rId6"/>
    <p:sldLayoutId id="2147483874" r:id="rId7"/>
  </p:sldLayoutIdLst>
  <p:transition spd="med"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Real-time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1389186"/>
            <a:ext cx="8238393" cy="4959228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dirty="0"/>
              <a:t>DSP processing is almost always </a:t>
            </a:r>
            <a:r>
              <a:rPr lang="en-US" altLang="en-US" b="1" dirty="0"/>
              <a:t>r</a:t>
            </a:r>
            <a:r>
              <a:rPr lang="en-US" altLang="en-US" b="1" dirty="0">
                <a:solidFill>
                  <a:schemeClr val="tx1"/>
                </a:solidFill>
              </a:rPr>
              <a:t>eal-time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dirty="0"/>
              <a:t>Some exceptions: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work on recordings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systems with outputs that are not signals (e.g., detections)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dirty="0">
                <a:solidFill>
                  <a:schemeClr val="tx1"/>
                </a:solidFill>
              </a:rPr>
              <a:t>What </a:t>
            </a:r>
            <a:r>
              <a:rPr lang="en-US" altLang="en-US" i="1" dirty="0">
                <a:solidFill>
                  <a:schemeClr val="tx1"/>
                </a:solidFill>
              </a:rPr>
              <a:t>is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real-time</a:t>
            </a:r>
            <a:r>
              <a:rPr lang="en-US" altLang="en-US" dirty="0">
                <a:solidFill>
                  <a:schemeClr val="tx1"/>
                </a:solidFill>
              </a:rPr>
              <a:t> ?</a:t>
            </a:r>
          </a:p>
          <a:p>
            <a:pPr marL="419100" indent="-419100" eaLnBrk="1" hangingPunct="1">
              <a:buNone/>
            </a:pPr>
            <a:r>
              <a:rPr lang="en-US" altLang="en-US" dirty="0"/>
              <a:t>For a signal processing system </a:t>
            </a:r>
          </a:p>
          <a:p>
            <a:pPr marL="419100" indent="-419100" eaLnBrk="1" hangingPunct="1">
              <a:spcBef>
                <a:spcPts val="0"/>
              </a:spcBef>
              <a:buNone/>
            </a:pPr>
            <a:r>
              <a:rPr lang="en-US" altLang="en-US" dirty="0"/>
              <a:t>	which inputs an input signal one value at a time</a:t>
            </a:r>
          </a:p>
          <a:p>
            <a:pPr marL="419100" indent="-419100" eaLnBrk="1" hangingPunct="1">
              <a:buNone/>
            </a:pPr>
            <a:endParaRPr lang="en-US" altLang="en-US" dirty="0"/>
          </a:p>
          <a:p>
            <a:pPr marL="419100" indent="-419100" eaLnBrk="1" hangingPunct="1">
              <a:buNone/>
            </a:pPr>
            <a:endParaRPr lang="en-US" altLang="en-US" dirty="0"/>
          </a:p>
          <a:p>
            <a:pPr marL="419100" indent="-419100" eaLnBrk="1" hangingPunct="1">
              <a:buNone/>
            </a:pPr>
            <a:endParaRPr lang="en-US" altLang="en-US" dirty="0"/>
          </a:p>
          <a:p>
            <a:pPr eaLnBrk="1" hangingPunct="1">
              <a:spcBef>
                <a:spcPct val="10000"/>
              </a:spcBef>
            </a:pPr>
            <a:r>
              <a:rPr lang="en-US" altLang="en-US" b="1" dirty="0"/>
              <a:t>hard real-time</a:t>
            </a:r>
            <a:r>
              <a:rPr lang="en-US" altLang="en-US" dirty="0"/>
              <a:t>: ALWAYS finish computing output before next input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b="1" dirty="0"/>
              <a:t>soft real-time</a:t>
            </a:r>
            <a:r>
              <a:rPr lang="en-US" altLang="en-US" dirty="0"/>
              <a:t>: finish computing output </a:t>
            </a:r>
            <a:r>
              <a:rPr lang="en-US" altLang="en-US" i="1" dirty="0"/>
              <a:t>on average </a:t>
            </a:r>
            <a:r>
              <a:rPr lang="en-US" altLang="en-US" dirty="0"/>
              <a:t>before next input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en-US" altLang="en-US" dirty="0"/>
              <a:t>		    store input points that arrive before output ready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en-US" altLang="en-US" dirty="0">
                <a:solidFill>
                  <a:schemeClr val="tx1"/>
                </a:solidFill>
              </a:rPr>
              <a:t>		    exploit some additional delay to output</a:t>
            </a:r>
          </a:p>
          <a:p>
            <a:pPr eaLnBrk="1" hangingPunct="1">
              <a:spcBef>
                <a:spcPct val="10000"/>
              </a:spcBef>
            </a:pPr>
            <a:endParaRPr lang="en-US" alt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84471" y="4002183"/>
            <a:ext cx="5030310" cy="914400"/>
            <a:chOff x="1584471" y="2920731"/>
            <a:chExt cx="5030310" cy="914400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2161309" y="3373312"/>
              <a:ext cx="380538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Rectangle 62"/>
            <p:cNvSpPr/>
            <p:nvPr/>
          </p:nvSpPr>
          <p:spPr bwMode="auto">
            <a:xfrm>
              <a:off x="3047553" y="2920731"/>
              <a:ext cx="2032000" cy="914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5566860" y="3373313"/>
              <a:ext cx="27709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2690613" y="3377493"/>
              <a:ext cx="27709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1584471" y="3007570"/>
              <a:ext cx="624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x</a:t>
              </a:r>
              <a:r>
                <a:rPr lang="en-US" baseline="-25000" dirty="0" err="1">
                  <a:latin typeface="+mn-lt"/>
                </a:rPr>
                <a:t>n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90527" y="3007570"/>
              <a:ext cx="624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y</a:t>
              </a:r>
              <a:r>
                <a:rPr lang="en-US" baseline="-25000" dirty="0" err="1">
                  <a:latin typeface="+mn-lt"/>
                </a:rPr>
                <a:t>n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68784" y="3168581"/>
              <a:ext cx="64202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CPU</a:t>
              </a: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3143138" y="3607733"/>
              <a:ext cx="378086" cy="1846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XTAL</a:t>
              </a:r>
              <a:endParaRPr lang="en-US" altLang="en-US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>
              <a:off x="3521224" y="3681165"/>
              <a:ext cx="7483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 bwMode="auto">
            <a:xfrm>
              <a:off x="3589798" y="3507135"/>
              <a:ext cx="0" cy="1740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4202016" y="3061145"/>
              <a:ext cx="692029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000" dirty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/>
                <a:t>memory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000" dirty="0"/>
            </a:p>
          </p:txBody>
        </p:sp>
        <p:cxnSp>
          <p:nvCxnSpPr>
            <p:cNvPr id="73" name="Straight Connector 72"/>
            <p:cNvCxnSpPr>
              <a:stCxn id="72" idx="1"/>
              <a:endCxn id="68" idx="3"/>
            </p:cNvCxnSpPr>
            <p:nvPr/>
          </p:nvCxnSpPr>
          <p:spPr bwMode="auto">
            <a:xfrm flipH="1" flipV="1">
              <a:off x="3910812" y="3337858"/>
              <a:ext cx="291204" cy="2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9A0E64A-C3B8-4C4D-93B7-6DCEEDF72D4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7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46155" y="173764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Warm-up problem #1</a:t>
            </a:r>
          </a:p>
        </p:txBody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1300" y="1179876"/>
            <a:ext cx="8383588" cy="50038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dirty="0"/>
              <a:t>Find minimum and maximum of N numbers x</a:t>
            </a:r>
            <a:r>
              <a:rPr lang="en-US" altLang="en-US" b="1" baseline="-25000" dirty="0"/>
              <a:t>0</a:t>
            </a:r>
            <a:r>
              <a:rPr lang="en-US" altLang="en-US" dirty="0"/>
              <a:t> x</a:t>
            </a:r>
            <a:r>
              <a:rPr lang="en-US" altLang="en-US" b="1" baseline="-25000" dirty="0"/>
              <a:t>1 </a:t>
            </a:r>
            <a:r>
              <a:rPr lang="en-US" altLang="en-US" dirty="0"/>
              <a:t>x</a:t>
            </a:r>
            <a:r>
              <a:rPr lang="en-US" altLang="en-US" b="1" baseline="-25000" dirty="0"/>
              <a:t>2 </a:t>
            </a:r>
            <a:r>
              <a:rPr lang="en-US" altLang="en-US" dirty="0"/>
              <a:t>x</a:t>
            </a:r>
            <a:r>
              <a:rPr lang="en-US" altLang="en-US" b="1" baseline="-25000" dirty="0"/>
              <a:t>3    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   </a:t>
            </a:r>
            <a:r>
              <a:rPr lang="en-US" altLang="en-US" dirty="0"/>
              <a:t>x</a:t>
            </a:r>
            <a:r>
              <a:rPr lang="en-US" altLang="en-US" b="1" baseline="-25000" dirty="0"/>
              <a:t>N-2 </a:t>
            </a:r>
            <a:r>
              <a:rPr lang="en-US" altLang="en-US" dirty="0"/>
              <a:t>x</a:t>
            </a:r>
            <a:r>
              <a:rPr lang="en-US" altLang="en-US" b="1" baseline="-25000" dirty="0"/>
              <a:t>N-1 </a:t>
            </a:r>
            <a:endParaRPr lang="en-US" altLang="en-US" dirty="0"/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minimum alone takes N comparisons  </a:t>
            </a:r>
            <a:r>
              <a:rPr lang="en-US" altLang="en-US" i="1" dirty="0">
                <a:solidFill>
                  <a:srgbClr val="002060"/>
                </a:solidFill>
              </a:rPr>
              <a:t>prove</a:t>
            </a:r>
            <a:r>
              <a:rPr lang="en-US" altLang="en-US" dirty="0">
                <a:solidFill>
                  <a:srgbClr val="002060"/>
                </a:solidFill>
              </a:rPr>
              <a:t> this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maximum alone takes N comparisons </a:t>
            </a:r>
            <a:r>
              <a:rPr lang="en-US" altLang="en-US" i="1" dirty="0">
                <a:solidFill>
                  <a:srgbClr val="002060"/>
                </a:solidFill>
              </a:rPr>
              <a:t>prove</a:t>
            </a:r>
            <a:r>
              <a:rPr lang="en-US" altLang="en-US" dirty="0">
                <a:solidFill>
                  <a:srgbClr val="002060"/>
                </a:solidFill>
              </a:rPr>
              <a:t> this</a:t>
            </a:r>
          </a:p>
          <a:p>
            <a:pPr marL="0" indent="0" eaLnBrk="1" hangingPunct="1">
              <a:buNone/>
            </a:pPr>
            <a:r>
              <a:rPr lang="en-US" altLang="en-US" dirty="0"/>
              <a:t>So we can certainly find both with 2N comparisons</a:t>
            </a:r>
          </a:p>
          <a:p>
            <a:pPr marL="0" indent="0" eaLnBrk="1" hangingPunct="1">
              <a:buNone/>
            </a:pPr>
            <a:r>
              <a:rPr lang="en-US" altLang="en-US" dirty="0"/>
              <a:t>But there is a way to find both in  1½ N comparisons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	x</a:t>
            </a:r>
            <a:r>
              <a:rPr lang="en-US" altLang="en-US" b="1" baseline="-25000" dirty="0"/>
              <a:t>0</a:t>
            </a:r>
            <a:r>
              <a:rPr lang="en-US" altLang="en-US" dirty="0"/>
              <a:t>  x</a:t>
            </a:r>
            <a:r>
              <a:rPr lang="en-US" altLang="en-US" b="1" baseline="-25000" dirty="0"/>
              <a:t>1  </a:t>
            </a:r>
            <a:r>
              <a:rPr lang="en-US" altLang="en-US" dirty="0"/>
              <a:t>x</a:t>
            </a:r>
            <a:r>
              <a:rPr lang="en-US" altLang="en-US" b="1" baseline="-25000" dirty="0"/>
              <a:t>2  </a:t>
            </a:r>
            <a:r>
              <a:rPr lang="en-US" altLang="en-US" dirty="0"/>
              <a:t>x</a:t>
            </a:r>
            <a:r>
              <a:rPr lang="en-US" altLang="en-US" b="1" baseline="-25000" dirty="0"/>
              <a:t>3    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   </a:t>
            </a:r>
            <a:r>
              <a:rPr lang="en-US" altLang="en-US" dirty="0"/>
              <a:t>x</a:t>
            </a:r>
            <a:r>
              <a:rPr lang="en-US" altLang="en-US" b="1" baseline="-25000" dirty="0"/>
              <a:t>N-2  </a:t>
            </a:r>
            <a:r>
              <a:rPr lang="en-US" altLang="en-US" dirty="0"/>
              <a:t>x</a:t>
            </a:r>
            <a:r>
              <a:rPr lang="en-US" altLang="en-US" b="1" baseline="-25000" dirty="0"/>
              <a:t>N-1 </a:t>
            </a:r>
            <a:endParaRPr lang="en-US" altLang="en-US" dirty="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i="1" dirty="0">
                <a:solidFill>
                  <a:srgbClr val="7030A0"/>
                </a:solidFill>
              </a:rPr>
              <a:t>smaller</a:t>
            </a:r>
            <a:r>
              <a:rPr lang="en-US" altLang="en-US" dirty="0">
                <a:solidFill>
                  <a:srgbClr val="7030A0"/>
                </a:solidFill>
              </a:rPr>
              <a:t>    x</a:t>
            </a:r>
            <a:r>
              <a:rPr lang="en-US" altLang="en-US" b="1" baseline="-25000" dirty="0">
                <a:solidFill>
                  <a:srgbClr val="7030A0"/>
                </a:solidFill>
              </a:rPr>
              <a:t>0</a:t>
            </a:r>
            <a:r>
              <a:rPr lang="en-US" altLang="en-US" dirty="0">
                <a:solidFill>
                  <a:srgbClr val="7030A0"/>
                </a:solidFill>
              </a:rPr>
              <a:t>      x</a:t>
            </a:r>
            <a:r>
              <a:rPr lang="en-US" altLang="en-US" b="1" baseline="-25000" dirty="0">
                <a:solidFill>
                  <a:srgbClr val="7030A0"/>
                </a:solidFill>
              </a:rPr>
              <a:t>3         </a:t>
            </a:r>
            <a:r>
              <a:rPr lang="en-US" altLang="en-US" b="1" dirty="0">
                <a:solidFill>
                  <a:srgbClr val="7030A0"/>
                </a:solidFill>
              </a:rPr>
              <a:t>...</a:t>
            </a:r>
            <a:r>
              <a:rPr lang="en-US" altLang="en-US" b="1" baseline="-25000" dirty="0">
                <a:solidFill>
                  <a:srgbClr val="7030A0"/>
                </a:solidFill>
              </a:rPr>
              <a:t>              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N-1 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i="1" dirty="0">
                <a:solidFill>
                  <a:srgbClr val="7030A0"/>
                </a:solidFill>
              </a:rPr>
              <a:t>larger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sz="1400" dirty="0">
                <a:solidFill>
                  <a:srgbClr val="7030A0"/>
                </a:solidFill>
              </a:rPr>
              <a:t>  </a:t>
            </a:r>
            <a:r>
              <a:rPr lang="en-US" altLang="en-US" dirty="0">
                <a:solidFill>
                  <a:srgbClr val="7030A0"/>
                </a:solidFill>
              </a:rPr>
              <a:t>    x</a:t>
            </a:r>
            <a:r>
              <a:rPr lang="en-US" altLang="en-US" b="1" baseline="-25000" dirty="0">
                <a:solidFill>
                  <a:srgbClr val="7030A0"/>
                </a:solidFill>
              </a:rPr>
              <a:t>1</a:t>
            </a:r>
            <a:r>
              <a:rPr lang="en-US" altLang="en-US" dirty="0">
                <a:solidFill>
                  <a:srgbClr val="7030A0"/>
                </a:solidFill>
              </a:rPr>
              <a:t>      x</a:t>
            </a:r>
            <a:r>
              <a:rPr lang="en-US" altLang="en-US" b="1" baseline="-25000" dirty="0">
                <a:solidFill>
                  <a:srgbClr val="7030A0"/>
                </a:solidFill>
              </a:rPr>
              <a:t>2         </a:t>
            </a:r>
            <a:r>
              <a:rPr lang="en-US" altLang="en-US" b="1" dirty="0">
                <a:solidFill>
                  <a:srgbClr val="7030A0"/>
                </a:solidFill>
              </a:rPr>
              <a:t>...</a:t>
            </a:r>
            <a:r>
              <a:rPr lang="en-US" altLang="en-US" b="1" baseline="-25000" dirty="0">
                <a:solidFill>
                  <a:srgbClr val="7030A0"/>
                </a:solidFill>
              </a:rPr>
              <a:t>              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N-2 </a:t>
            </a:r>
          </a:p>
          <a:p>
            <a:pPr defTabSz="463550" eaLnBrk="1" hangingPunct="1"/>
            <a:r>
              <a:rPr lang="en-US" altLang="en-US" dirty="0"/>
              <a:t>	</a:t>
            </a:r>
            <a:r>
              <a:rPr lang="en-US" altLang="en-US" sz="1800" dirty="0"/>
              <a:t>run over at pairs, separating into </a:t>
            </a:r>
            <a:r>
              <a:rPr lang="en-US" altLang="en-US" sz="1800" i="1" dirty="0"/>
              <a:t>larger</a:t>
            </a:r>
            <a:r>
              <a:rPr lang="en-US" altLang="en-US" sz="1800" dirty="0"/>
              <a:t> and </a:t>
            </a:r>
            <a:r>
              <a:rPr lang="en-US" altLang="en-US" sz="1800" i="1" dirty="0"/>
              <a:t>smaller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sz="1800" i="1" dirty="0"/>
              <a:t>		</a:t>
            </a:r>
            <a:r>
              <a:rPr lang="en-US" altLang="en-US" sz="1800" dirty="0"/>
              <a:t> – this takes ½ N comparisons</a:t>
            </a:r>
            <a:endParaRPr lang="en-US" altLang="en-US" sz="1800" i="1" dirty="0"/>
          </a:p>
          <a:p>
            <a:pPr defTabSz="463550" eaLnBrk="1" hangingPunct="1">
              <a:spcBef>
                <a:spcPts val="0"/>
              </a:spcBef>
            </a:pPr>
            <a:r>
              <a:rPr lang="en-US" altLang="en-US" sz="1800" dirty="0"/>
              <a:t>	the minimum </a:t>
            </a:r>
            <a:r>
              <a:rPr lang="en-US" altLang="en-US" sz="1800" i="1" dirty="0"/>
              <a:t>must</a:t>
            </a:r>
            <a:r>
              <a:rPr lang="en-US" altLang="en-US" sz="1800" dirty="0"/>
              <a:t> be in the </a:t>
            </a:r>
            <a:r>
              <a:rPr lang="en-US" altLang="en-US" sz="1800" i="1" dirty="0"/>
              <a:t>smaller</a:t>
            </a:r>
            <a:r>
              <a:rPr lang="en-US" altLang="en-US" sz="1800" dirty="0"/>
              <a:t> list</a:t>
            </a:r>
            <a:r>
              <a:rPr lang="en-US" altLang="en-US" sz="1800" dirty="0">
                <a:solidFill>
                  <a:srgbClr val="002060"/>
                </a:solidFill>
              </a:rPr>
              <a:t> (why?)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sz="1800" dirty="0"/>
              <a:t>		– find it in ½ N comparisons</a:t>
            </a:r>
          </a:p>
          <a:p>
            <a:pPr defTabSz="463550" eaLnBrk="1" hangingPunct="1">
              <a:spcBef>
                <a:spcPts val="0"/>
              </a:spcBef>
            </a:pPr>
            <a:r>
              <a:rPr lang="en-US" altLang="en-US" sz="1800" dirty="0"/>
              <a:t>	the maximum must be in the larger list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sz="1800" dirty="0"/>
              <a:t>		 – find it in ½ N comparisons</a:t>
            </a:r>
          </a:p>
          <a:p>
            <a:pPr defTabSz="463550" eaLnBrk="1" hangingPunct="1">
              <a:spcBef>
                <a:spcPts val="0"/>
              </a:spcBef>
            </a:pPr>
            <a:r>
              <a:rPr lang="en-US" altLang="en-US" sz="1800" dirty="0"/>
              <a:t>	altogether 3/2 N comparisons – 25% savings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Can we improve this by further decimation? Why not?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1380432" y="3157218"/>
            <a:ext cx="288032" cy="50405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2052888" y="3157218"/>
            <a:ext cx="288032" cy="50405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3612105" y="2977198"/>
            <a:ext cx="288032" cy="86409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94624" y="3681776"/>
            <a:ext cx="2274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7030A0"/>
                </a:solidFill>
                <a:latin typeface="+mn-lt"/>
              </a:rPr>
              <a:t>for example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uiExpand="1" build="p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9570"/>
            <a:ext cx="7772400" cy="5148717"/>
          </a:xfrm>
        </p:spPr>
        <p:txBody>
          <a:bodyPr/>
          <a:lstStyle/>
          <a:p>
            <a:pPr eaLnBrk="1" hangingPunct="1"/>
            <a:r>
              <a:rPr lang="en-US" altLang="en-US" dirty="0"/>
              <a:t>this method uses </a:t>
            </a:r>
            <a:r>
              <a:rPr lang="en-US" altLang="en-US" b="1" i="1" dirty="0"/>
              <a:t>decimation</a:t>
            </a:r>
            <a:r>
              <a:rPr lang="en-US" altLang="en-US" i="1" dirty="0"/>
              <a:t> </a:t>
            </a:r>
          </a:p>
          <a:p>
            <a:pPr marL="0" indent="0" defTabSz="403225" eaLnBrk="1" hangingPunct="1">
              <a:spcBef>
                <a:spcPts val="0"/>
              </a:spcBef>
              <a:buNone/>
            </a:pPr>
            <a:r>
              <a:rPr lang="en-US" altLang="en-US" i="1" dirty="0"/>
              <a:t>	</a:t>
            </a:r>
            <a:r>
              <a:rPr lang="en-US" altLang="en-US" dirty="0"/>
              <a:t>that is separating a sequence of N elements</a:t>
            </a:r>
          </a:p>
          <a:p>
            <a:pPr marL="0" indent="0" defTabSz="403225" eaLnBrk="1" hangingPunct="1">
              <a:spcBef>
                <a:spcPts val="0"/>
              </a:spcBef>
              <a:buNone/>
            </a:pPr>
            <a:r>
              <a:rPr lang="en-US" altLang="en-US" dirty="0"/>
              <a:t>		into two subsequences of N/2 elements</a:t>
            </a:r>
          </a:p>
          <a:p>
            <a:pPr marL="0" indent="0" defTabSz="403225" eaLnBrk="1" hangingPunct="1">
              <a:spcBef>
                <a:spcPts val="0"/>
              </a:spcBef>
              <a:buNone/>
            </a:pPr>
            <a:r>
              <a:rPr lang="en-US" altLang="en-US" dirty="0"/>
              <a:t>			based on even and odd elements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/>
              <a:t>although we reserved 2 buffers 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i="1" dirty="0"/>
              <a:t>	smaller</a:t>
            </a:r>
            <a:r>
              <a:rPr lang="en-US" altLang="en-US" dirty="0"/>
              <a:t>    x</a:t>
            </a:r>
            <a:r>
              <a:rPr lang="en-US" altLang="en-US" b="1" baseline="-25000" dirty="0"/>
              <a:t>0</a:t>
            </a:r>
            <a:r>
              <a:rPr lang="en-US" altLang="en-US" dirty="0"/>
              <a:t>      x</a:t>
            </a:r>
            <a:r>
              <a:rPr lang="en-US" altLang="en-US" b="1" baseline="-25000" dirty="0"/>
              <a:t>3        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        </a:t>
            </a:r>
            <a:r>
              <a:rPr lang="en-US" altLang="en-US" dirty="0"/>
              <a:t>x</a:t>
            </a:r>
            <a:r>
              <a:rPr lang="en-US" altLang="en-US" b="1" baseline="-25000" dirty="0"/>
              <a:t>N-1 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i="1" dirty="0"/>
              <a:t>	larger</a:t>
            </a:r>
            <a:r>
              <a:rPr lang="en-US" altLang="en-US" dirty="0"/>
              <a:t> </a:t>
            </a:r>
            <a:r>
              <a:rPr lang="en-US" altLang="en-US" sz="1400" dirty="0"/>
              <a:t>  </a:t>
            </a:r>
            <a:r>
              <a:rPr lang="en-US" altLang="en-US" dirty="0"/>
              <a:t>    x</a:t>
            </a:r>
            <a:r>
              <a:rPr lang="en-US" altLang="en-US" b="1" baseline="-25000" dirty="0"/>
              <a:t>1</a:t>
            </a:r>
            <a:r>
              <a:rPr lang="en-US" altLang="en-US" dirty="0"/>
              <a:t>      x</a:t>
            </a:r>
            <a:r>
              <a:rPr lang="en-US" altLang="en-US" b="1" baseline="-25000" dirty="0"/>
              <a:t>2        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        </a:t>
            </a:r>
            <a:r>
              <a:rPr lang="en-US" altLang="en-US" dirty="0"/>
              <a:t>x</a:t>
            </a:r>
            <a:r>
              <a:rPr lang="en-US" altLang="en-US" b="1" baseline="-25000" dirty="0"/>
              <a:t>N-2 </a:t>
            </a:r>
          </a:p>
          <a:p>
            <a:pPr marL="0" indent="0" defTabSz="347663" eaLnBrk="1" hangingPunct="1">
              <a:spcBef>
                <a:spcPts val="1200"/>
              </a:spcBef>
              <a:buNone/>
            </a:pPr>
            <a:r>
              <a:rPr lang="en-US" altLang="en-US" dirty="0"/>
              <a:t>the calculation can be performed</a:t>
            </a:r>
            <a:r>
              <a:rPr lang="en-US" altLang="en-US" i="1" dirty="0"/>
              <a:t> in-place</a:t>
            </a:r>
          </a:p>
          <a:p>
            <a:pPr marL="0" indent="0" defTabSz="347663" eaLnBrk="1" hangingPunct="1">
              <a:spcBef>
                <a:spcPts val="0"/>
              </a:spcBef>
              <a:buNone/>
            </a:pPr>
            <a:r>
              <a:rPr lang="en-US" altLang="en-US" i="1" dirty="0"/>
              <a:t>	that is, without additional memory !</a:t>
            </a:r>
          </a:p>
          <a:p>
            <a:pPr marL="0" indent="0" defTabSz="347663" eaLnBrk="1" hangingPunct="1">
              <a:spcBef>
                <a:spcPts val="12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0</a:t>
            </a:r>
            <a:r>
              <a:rPr lang="en-US" altLang="en-US" dirty="0"/>
              <a:t>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1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2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3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4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5</a:t>
            </a:r>
            <a:r>
              <a:rPr lang="en-US" altLang="en-US" b="1" baseline="-25000" dirty="0"/>
              <a:t>    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N-2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N-1</a:t>
            </a:r>
            <a:r>
              <a:rPr lang="en-US" altLang="en-US" b="1" baseline="-25000" dirty="0"/>
              <a:t> </a:t>
            </a:r>
          </a:p>
          <a:p>
            <a:pPr marL="0" indent="0" defTabSz="347663" eaLnBrk="1" hangingPunct="1">
              <a:spcBef>
                <a:spcPts val="12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0</a:t>
            </a:r>
            <a:r>
              <a:rPr lang="en-US" altLang="en-US" dirty="0"/>
              <a:t>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1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3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2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5 </a:t>
            </a:r>
            <a:r>
              <a:rPr lang="en-US" altLang="en-US" b="1" baseline="-25000" dirty="0"/>
              <a:t>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4    </a:t>
            </a:r>
            <a:r>
              <a:rPr lang="en-US" altLang="en-US" b="1" baseline="-25000" dirty="0"/>
              <a:t>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N-2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N-1</a:t>
            </a:r>
            <a:r>
              <a:rPr lang="en-US" altLang="en-US" b="1" baseline="-25000" dirty="0"/>
              <a:t> </a:t>
            </a:r>
            <a:endParaRPr lang="en-US" alt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But to swap two values 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0</a:t>
            </a:r>
            <a:r>
              <a:rPr lang="en-US" altLang="en-US" dirty="0">
                <a:solidFill>
                  <a:srgbClr val="7030A0"/>
                </a:solidFill>
              </a:rPr>
              <a:t>  x</a:t>
            </a:r>
            <a:r>
              <a:rPr lang="en-US" altLang="en-US" b="1" baseline="-25000" dirty="0">
                <a:solidFill>
                  <a:srgbClr val="7030A0"/>
                </a:solidFill>
              </a:rPr>
              <a:t>1 </a:t>
            </a:r>
            <a:r>
              <a:rPr lang="en-US" dirty="0">
                <a:solidFill>
                  <a:srgbClr val="7030A0"/>
                </a:solidFill>
              </a:rPr>
              <a:t>we </a:t>
            </a:r>
            <a:r>
              <a:rPr lang="en-US" i="1" dirty="0">
                <a:solidFill>
                  <a:srgbClr val="7030A0"/>
                </a:solidFill>
              </a:rPr>
              <a:t>do</a:t>
            </a:r>
            <a:r>
              <a:rPr lang="en-US" dirty="0">
                <a:solidFill>
                  <a:srgbClr val="7030A0"/>
                </a:solidFill>
              </a:rPr>
              <a:t> need an additional memory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y←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0</a:t>
            </a:r>
            <a:r>
              <a:rPr lang="en-US" altLang="en-US" dirty="0">
                <a:solidFill>
                  <a:srgbClr val="7030A0"/>
                </a:solidFill>
              </a:rPr>
              <a:t> ,  x</a:t>
            </a:r>
            <a:r>
              <a:rPr lang="en-US" altLang="en-US" b="1" baseline="-25000" dirty="0">
                <a:solidFill>
                  <a:srgbClr val="7030A0"/>
                </a:solidFill>
              </a:rPr>
              <a:t>0</a:t>
            </a:r>
            <a:r>
              <a:rPr lang="en-US" dirty="0">
                <a:solidFill>
                  <a:srgbClr val="7030A0"/>
                </a:solidFill>
              </a:rPr>
              <a:t>←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1 ,</a:t>
            </a:r>
            <a:r>
              <a:rPr lang="en-US" altLang="en-US" b="1" dirty="0">
                <a:solidFill>
                  <a:srgbClr val="7030A0"/>
                </a:solidFill>
              </a:rPr>
              <a:t> 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←y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why don’t we count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11</a:t>
            </a:fld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938338" y="5050971"/>
            <a:ext cx="260576" cy="2068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1927452" y="5050970"/>
            <a:ext cx="260576" cy="2068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558824" y="5050969"/>
            <a:ext cx="260576" cy="2068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47938" y="5050968"/>
            <a:ext cx="260576" cy="2068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508166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9A0E64A-C3B8-4C4D-93B7-6DCEEDF72D4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7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28750" y="176213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Warm-up problem #2</a:t>
            </a:r>
          </a:p>
        </p:txBody>
      </p:sp>
      <p:pic>
        <p:nvPicPr>
          <p:cNvPr id="60421" name="Picture 1028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7" y="3657600"/>
            <a:ext cx="8076439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1300" y="1319213"/>
            <a:ext cx="7874000" cy="5003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r>
              <a:rPr lang="en-US" altLang="en-US" dirty="0"/>
              <a:t>Multiply two N digit numbers A and B (</a:t>
            </a:r>
            <a:r>
              <a:rPr lang="en-US" altLang="en-US" dirty="0" err="1"/>
              <a:t>w.o.l.g</a:t>
            </a:r>
            <a:r>
              <a:rPr lang="en-US" altLang="en-US" dirty="0"/>
              <a:t>. N binary digits)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r>
              <a:rPr lang="en-US" altLang="en-US" dirty="0"/>
              <a:t>	we saw that long multiplication is a convolution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r>
              <a:rPr lang="en-US" altLang="en-US" dirty="0"/>
              <a:t>		and thus takes 2N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 1-digit multiplications</a:t>
            </a:r>
          </a:p>
          <a:p>
            <a:pPr marL="0" indent="0" eaLnBrk="1" hangingPunct="1">
              <a:buNone/>
            </a:pPr>
            <a:r>
              <a:rPr lang="en-US" altLang="en-US" dirty="0"/>
              <a:t>But there is a faster way!</a:t>
            </a:r>
          </a:p>
          <a:p>
            <a:pPr marL="0" indent="0" eaLnBrk="1" hangingPunct="1">
              <a:buNone/>
            </a:pPr>
            <a:r>
              <a:rPr lang="en-US" altLang="en-US" b="1" i="1" dirty="0"/>
              <a:t>Partition</a:t>
            </a:r>
            <a:r>
              <a:rPr lang="en-US" altLang="en-US" dirty="0"/>
              <a:t> the binary representation of A and B into 2 parts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	A7 A6 A5 A4    A3 A2 A1 A0  =  A</a:t>
            </a:r>
            <a:r>
              <a:rPr lang="en-US" altLang="en-US" b="1" baseline="-25000" dirty="0"/>
              <a:t>L</a:t>
            </a:r>
            <a:r>
              <a:rPr lang="en-US" altLang="en-US" dirty="0"/>
              <a:t> A</a:t>
            </a:r>
            <a:r>
              <a:rPr lang="en-US" altLang="en-US" b="1" baseline="-25000" dirty="0"/>
              <a:t>R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	B7 B6 B5 A4    B3 B2 B1 B0  =  B</a:t>
            </a:r>
            <a:r>
              <a:rPr lang="en-US" altLang="en-US" b="1" baseline="-25000" dirty="0"/>
              <a:t>L</a:t>
            </a:r>
            <a:r>
              <a:rPr lang="en-US" altLang="en-US" dirty="0"/>
              <a:t> B</a:t>
            </a:r>
            <a:r>
              <a:rPr lang="en-US" altLang="en-US" b="1" baseline="-25000" dirty="0"/>
              <a:t>R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Now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eaLnBrk="1" hangingPunct="1">
              <a:spcBef>
                <a:spcPts val="0"/>
              </a:spcBef>
            </a:pPr>
            <a:endParaRPr lang="en-US" altLang="en-US" dirty="0"/>
          </a:p>
          <a:p>
            <a:pPr eaLnBrk="1" hangingPunct="1">
              <a:spcBef>
                <a:spcPts val="0"/>
              </a:spcBef>
            </a:pPr>
            <a:endParaRPr lang="en-US" altLang="en-US" dirty="0"/>
          </a:p>
          <a:p>
            <a:pPr eaLnBrk="1" hangingPunct="1">
              <a:spcBef>
                <a:spcPts val="0"/>
              </a:spcBef>
            </a:pPr>
            <a:endParaRPr lang="en-US" altLang="en-US" dirty="0"/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dirty="0"/>
              <a:t>So partitioning factors reduces to 3/4 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dirty="0"/>
              <a:t>saving 25% !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solidFill>
                  <a:srgbClr val="002060"/>
                </a:solidFill>
              </a:rPr>
              <a:t>There’s a small problem here – the subtractions might add a bit!</a:t>
            </a:r>
          </a:p>
          <a:p>
            <a:pPr marL="0" indent="0" eaLnBrk="1" hangingPunct="1">
              <a:buNone/>
            </a:pPr>
            <a:r>
              <a:rPr lang="en-US" altLang="en-US" dirty="0"/>
              <a:t>But O(3/4 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) = 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) so we haven’t changed the O complexity!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09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61" y="1373269"/>
            <a:ext cx="8190717" cy="492302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But this time we </a:t>
            </a:r>
            <a:r>
              <a:rPr lang="en-US" altLang="en-US" i="1" dirty="0"/>
              <a:t>can</a:t>
            </a:r>
            <a:r>
              <a:rPr lang="en-US" altLang="en-US" dirty="0"/>
              <a:t> continue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solidFill>
                  <a:srgbClr val="7030A0"/>
                </a:solidFill>
              </a:rPr>
              <a:t>Now, </a:t>
            </a:r>
            <a:r>
              <a:rPr lang="en-US" dirty="0">
                <a:solidFill>
                  <a:srgbClr val="7030A0"/>
                </a:solidFill>
              </a:rPr>
              <a:t>3</a:t>
            </a:r>
            <a:r>
              <a:rPr lang="en-US" b="1" baseline="30000" dirty="0">
                <a:solidFill>
                  <a:srgbClr val="7030A0"/>
                </a:solidFill>
              </a:rPr>
              <a:t>log</a:t>
            </a:r>
            <a:r>
              <a:rPr lang="en-US" sz="1200" b="1" baseline="-2000" dirty="0">
                <a:solidFill>
                  <a:srgbClr val="7030A0"/>
                </a:solidFill>
              </a:rPr>
              <a:t>2</a:t>
            </a:r>
            <a:r>
              <a:rPr lang="en-US" b="1" baseline="30000" dirty="0">
                <a:solidFill>
                  <a:srgbClr val="7030A0"/>
                </a:solidFill>
              </a:rPr>
              <a:t>(N)</a:t>
            </a:r>
            <a:r>
              <a:rPr lang="en-US" dirty="0">
                <a:solidFill>
                  <a:srgbClr val="7030A0"/>
                </a:solidFill>
              </a:rPr>
              <a:t> = </a:t>
            </a:r>
            <a:r>
              <a:rPr lang="en-US" altLang="en-US" dirty="0">
                <a:solidFill>
                  <a:srgbClr val="7030A0"/>
                </a:solidFill>
              </a:rPr>
              <a:t>N</a:t>
            </a:r>
            <a:r>
              <a:rPr lang="en-US" altLang="en-US" b="1" baseline="30000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</a:t>
            </a:r>
            <a:r>
              <a:rPr lang="en-US" altLang="en-US" sz="1200" b="1" baseline="-4000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b="1" baseline="30000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  </a:t>
            </a:r>
            <a:r>
              <a:rPr lang="en-US" altLang="en-US" dirty="0">
                <a:solidFill>
                  <a:srgbClr val="002060"/>
                </a:solidFill>
              </a:rPr>
              <a:t>Why is </a:t>
            </a:r>
            <a:r>
              <a:rPr lang="en-US" dirty="0" err="1">
                <a:solidFill>
                  <a:srgbClr val="002060"/>
                </a:solidFill>
              </a:rPr>
              <a:t>a</a:t>
            </a:r>
            <a:r>
              <a:rPr lang="en-US" b="1" baseline="30000" dirty="0" err="1">
                <a:solidFill>
                  <a:srgbClr val="002060"/>
                </a:solidFill>
              </a:rPr>
              <a:t>log</a:t>
            </a:r>
            <a:r>
              <a:rPr lang="en-US" sz="1200" b="1" baseline="-2000" dirty="0" err="1">
                <a:solidFill>
                  <a:srgbClr val="002060"/>
                </a:solidFill>
              </a:rPr>
              <a:t>k</a:t>
            </a:r>
            <a:r>
              <a:rPr lang="en-US" b="1" baseline="30000" dirty="0">
                <a:solidFill>
                  <a:srgbClr val="002060"/>
                </a:solidFill>
              </a:rPr>
              <a:t>(b)</a:t>
            </a:r>
            <a:r>
              <a:rPr lang="en-US" dirty="0">
                <a:solidFill>
                  <a:srgbClr val="002060"/>
                </a:solidFill>
              </a:rPr>
              <a:t> = </a:t>
            </a:r>
            <a:r>
              <a:rPr lang="en-US" altLang="en-US" dirty="0" err="1">
                <a:solidFill>
                  <a:srgbClr val="002060"/>
                </a:solidFill>
              </a:rPr>
              <a:t>b</a:t>
            </a:r>
            <a:r>
              <a:rPr lang="en-US" altLang="en-US" b="1" baseline="30000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</a:t>
            </a:r>
            <a:r>
              <a:rPr lang="en-US" altLang="en-US" sz="1200" b="1" baseline="-4000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b="1" baseline="30000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altLang="en-US" b="1" baseline="300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?</a:t>
            </a:r>
            <a:endParaRPr lang="en-US" alt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en-US" dirty="0"/>
              <a:t>So the complexity is 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</a:t>
            </a:r>
            <a:r>
              <a:rPr lang="en-US" altLang="en-US" sz="1600" b="1" baseline="-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 </a:t>
            </a:r>
            <a:r>
              <a:rPr lang="en-US" altLang="en-US" dirty="0"/>
              <a:t>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1.585</a:t>
            </a:r>
            <a:r>
              <a:rPr lang="en-US" altLang="en-US" dirty="0"/>
              <a:t>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altLang="en-US" dirty="0"/>
              <a:t>	and 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1.585</a:t>
            </a:r>
            <a:r>
              <a:rPr lang="en-US" altLang="en-US" dirty="0"/>
              <a:t>) &lt; 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-- the O complexity has been reduced!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altLang="en-US" dirty="0"/>
              <a:t>This is the </a:t>
            </a:r>
            <a:r>
              <a:rPr lang="en-US" altLang="en-US" b="1" dirty="0"/>
              <a:t>Karatsuba</a:t>
            </a:r>
            <a:r>
              <a:rPr lang="en-US" altLang="en-US" dirty="0"/>
              <a:t> (special case of </a:t>
            </a:r>
            <a:r>
              <a:rPr lang="en-US" altLang="en-US" b="1" dirty="0"/>
              <a:t>Toom-Cook) </a:t>
            </a:r>
            <a:r>
              <a:rPr lang="en-US" altLang="en-US" dirty="0"/>
              <a:t>algorithm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altLang="en-US" dirty="0"/>
              <a:t>	which was thought to be the fastest way to multiply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altLang="en-US" dirty="0"/>
              <a:t>		until the FFT way was discovered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63965" y="1875673"/>
            <a:ext cx="8695303" cy="2042585"/>
            <a:chOff x="14585" y="1875673"/>
            <a:chExt cx="8695303" cy="2042585"/>
          </a:xfrm>
        </p:grpSpPr>
        <p:grpSp>
          <p:nvGrpSpPr>
            <p:cNvPr id="5" name="Group 4"/>
            <p:cNvGrpSpPr/>
            <p:nvPr/>
          </p:nvGrpSpPr>
          <p:grpSpPr>
            <a:xfrm>
              <a:off x="694859" y="1955796"/>
              <a:ext cx="8015029" cy="1962462"/>
              <a:chOff x="395536" y="4725144"/>
              <a:chExt cx="8015029" cy="196246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1007096" y="4725144"/>
                <a:ext cx="1871846" cy="57606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879663" y="4725144"/>
                <a:ext cx="1872929" cy="57606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880383" y="4725144"/>
                <a:ext cx="1" cy="57606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76128" y="5301208"/>
                <a:ext cx="431688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008537" y="5301208"/>
                <a:ext cx="431687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006196" y="5301208"/>
                <a:ext cx="1620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447254" y="5301208"/>
                <a:ext cx="431688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879663" y="5301208"/>
                <a:ext cx="431687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77322" y="5301208"/>
                <a:ext cx="1620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320904" y="5315198"/>
                <a:ext cx="431688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753313" y="5315198"/>
                <a:ext cx="431687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750972" y="5315198"/>
                <a:ext cx="1620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95536" y="5937088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75706" y="5937088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574731" y="5937088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815847" y="594772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996017" y="594772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995042" y="5947720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255339" y="594772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435509" y="594772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434534" y="5947720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262881" y="593324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443051" y="593324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442076" y="5933240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5384" y="5943872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875554" y="5943872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874579" y="5943872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4876" y="5943872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315046" y="5943872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314071" y="5943872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144245" y="5938648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324415" y="5938648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4323440" y="5938648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572000" y="594928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752170" y="594928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751195" y="5949280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004048" y="594928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184218" y="594928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5183243" y="5949280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5353919" y="5113333"/>
                <a:ext cx="29088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3 multiplications, each N/2 bits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337228" y="5793993"/>
                <a:ext cx="30733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3</a:t>
                </a:r>
                <a:r>
                  <a:rPr lang="en-US" sz="1600" b="1" baseline="30000" dirty="0">
                    <a:solidFill>
                      <a:schemeClr val="tx2"/>
                    </a:solidFill>
                  </a:rPr>
                  <a:t>2</a:t>
                </a:r>
                <a:r>
                  <a:rPr lang="en-US" sz="1600" dirty="0">
                    <a:solidFill>
                      <a:schemeClr val="tx2"/>
                    </a:solidFill>
                  </a:rPr>
                  <a:t> multiplications, each N/4 bits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63113" y="6349052"/>
                <a:ext cx="30474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3 </a:t>
                </a:r>
                <a:r>
                  <a:rPr lang="en-US" sz="1600" b="1" baseline="30000" dirty="0">
                    <a:solidFill>
                      <a:schemeClr val="tx2"/>
                    </a:solidFill>
                  </a:rPr>
                  <a:t>log</a:t>
                </a:r>
                <a:r>
                  <a:rPr lang="en-US" sz="900" b="1" baseline="-2000" dirty="0">
                    <a:solidFill>
                      <a:schemeClr val="tx2"/>
                    </a:solidFill>
                  </a:rPr>
                  <a:t>2</a:t>
                </a:r>
                <a:r>
                  <a:rPr lang="en-US" sz="1600" b="1" baseline="30000" dirty="0">
                    <a:solidFill>
                      <a:schemeClr val="tx2"/>
                    </a:solidFill>
                  </a:rPr>
                  <a:t>(N)</a:t>
                </a:r>
                <a:r>
                  <a:rPr lang="en-US" sz="1600" dirty="0">
                    <a:solidFill>
                      <a:schemeClr val="tx2"/>
                    </a:solidFill>
                  </a:rPr>
                  <a:t> multiplications, each 1 bit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92127" y="2399183"/>
              <a:ext cx="359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3CC3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5489" y="2957358"/>
              <a:ext cx="359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3CC3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585" y="3532139"/>
              <a:ext cx="938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CC3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log2(N)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5005" y="1875673"/>
              <a:ext cx="359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3CC3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372780" y="1995107"/>
            <a:ext cx="462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n-lt"/>
              </a:rPr>
              <a:t>1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22337" y="2429097"/>
            <a:ext cx="462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n-lt"/>
              </a:rPr>
              <a:t>3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98113" y="3024645"/>
            <a:ext cx="462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n-lt"/>
              </a:rPr>
              <a:t>9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06727" y="3493914"/>
            <a:ext cx="462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n-lt"/>
              </a:rPr>
              <a:t>27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256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55" y="3099435"/>
            <a:ext cx="6800850" cy="47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Toom-Cook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44164" cy="5148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multiply A=83 times B=122 using Toom Cook </a:t>
            </a:r>
          </a:p>
          <a:p>
            <a:pPr marL="0" indent="0">
              <a:buNone/>
            </a:pPr>
            <a:r>
              <a:rPr lang="en-US" dirty="0"/>
              <a:t>	(the answer is 10,126)</a:t>
            </a:r>
          </a:p>
          <a:p>
            <a:pPr marL="0" indent="0" defTabSz="461963">
              <a:buNone/>
            </a:pPr>
            <a:r>
              <a:rPr lang="en-US" dirty="0"/>
              <a:t>A   	= 0 1 0 1 0 0 1 1		B 	= 0 1 1 1 1 0 1 0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</a:t>
            </a:r>
            <a:r>
              <a:rPr lang="en-US" dirty="0"/>
              <a:t>	= 0 1 0 1 = 5 	</a:t>
            </a:r>
            <a:r>
              <a:rPr lang="en-US" b="1" baseline="-25000" dirty="0"/>
              <a:t>	</a:t>
            </a:r>
            <a:r>
              <a:rPr lang="en-US" dirty="0"/>
              <a:t>B</a:t>
            </a:r>
            <a:r>
              <a:rPr lang="en-US" b="1" baseline="-25000" dirty="0"/>
              <a:t>L	</a:t>
            </a:r>
            <a:r>
              <a:rPr lang="en-US" dirty="0"/>
              <a:t>= 0 1 1 1 = 7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R</a:t>
            </a:r>
            <a:r>
              <a:rPr lang="en-US" dirty="0"/>
              <a:t>	= 0 0 1 1 = 3		B</a:t>
            </a:r>
            <a:r>
              <a:rPr lang="en-US" b="1" baseline="-25000" dirty="0"/>
              <a:t>R	</a:t>
            </a:r>
            <a:r>
              <a:rPr lang="en-US" dirty="0"/>
              <a:t>= 1 0 1 0 = 10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AR =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=   </a:t>
            </a:r>
            <a:r>
              <a:rPr lang="en-US" b="1" dirty="0"/>
              <a:t>5</a:t>
            </a:r>
            <a:r>
              <a:rPr lang="en-US" b="1" dirty="0">
                <a:solidFill>
                  <a:srgbClr val="7030A0"/>
                </a:solidFill>
              </a:rPr>
              <a:t>*</a:t>
            </a:r>
            <a:r>
              <a:rPr lang="en-US" b="1" dirty="0"/>
              <a:t>7</a:t>
            </a:r>
            <a:r>
              <a:rPr lang="en-US" dirty="0"/>
              <a:t> *(256+16) +      </a:t>
            </a:r>
            <a:r>
              <a:rPr lang="en-US" b="1" dirty="0"/>
              <a:t>(5-3)    </a:t>
            </a:r>
            <a:r>
              <a:rPr lang="en-US" b="1" dirty="0">
                <a:solidFill>
                  <a:srgbClr val="7030A0"/>
                </a:solidFill>
              </a:rPr>
              <a:t>*</a:t>
            </a:r>
            <a:r>
              <a:rPr lang="en-US" b="1" dirty="0"/>
              <a:t>   (10-7)  </a:t>
            </a:r>
            <a:r>
              <a:rPr lang="en-US" dirty="0"/>
              <a:t>*16   + </a:t>
            </a:r>
            <a:r>
              <a:rPr lang="en-US" b="1" dirty="0"/>
              <a:t>3</a:t>
            </a:r>
            <a:r>
              <a:rPr lang="en-US" b="1" dirty="0">
                <a:solidFill>
                  <a:srgbClr val="7030A0"/>
                </a:solidFill>
              </a:rPr>
              <a:t>*</a:t>
            </a:r>
            <a:r>
              <a:rPr lang="en-US" b="1" dirty="0"/>
              <a:t>10</a:t>
            </a:r>
            <a:r>
              <a:rPr lang="en-US" dirty="0"/>
              <a:t>*(16+1)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=   </a:t>
            </a:r>
            <a:r>
              <a:rPr lang="en-US" b="1" dirty="0">
                <a:solidFill>
                  <a:srgbClr val="7030A0"/>
                </a:solidFill>
              </a:rPr>
              <a:t>35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400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*  272       +</a:t>
            </a:r>
            <a:r>
              <a:rPr lang="en-US" dirty="0">
                <a:solidFill>
                  <a:srgbClr val="7030A0"/>
                </a:solidFill>
              </a:rPr>
              <a:t>     </a:t>
            </a:r>
            <a:r>
              <a:rPr lang="en-US" sz="1600" dirty="0">
                <a:solidFill>
                  <a:srgbClr val="7030A0"/>
                </a:solidFill>
              </a:rPr>
              <a:t>    </a:t>
            </a:r>
            <a:r>
              <a:rPr lang="en-US" dirty="0">
                <a:solidFill>
                  <a:srgbClr val="7030A0"/>
                </a:solidFill>
              </a:rPr>
              <a:t>        </a:t>
            </a:r>
            <a:r>
              <a:rPr lang="en-US" sz="1600" dirty="0">
                <a:solidFill>
                  <a:srgbClr val="7030A0"/>
                </a:solidFill>
              </a:rPr>
              <a:t>  </a:t>
            </a:r>
            <a:r>
              <a:rPr lang="en-US" b="1" dirty="0">
                <a:solidFill>
                  <a:srgbClr val="7030A0"/>
                </a:solidFill>
              </a:rPr>
              <a:t>6              </a:t>
            </a:r>
            <a:r>
              <a:rPr lang="en-US" dirty="0"/>
              <a:t>* 16   + </a:t>
            </a:r>
            <a:r>
              <a:rPr lang="en-US" b="1" dirty="0">
                <a:solidFill>
                  <a:srgbClr val="7030A0"/>
                </a:solidFill>
              </a:rPr>
              <a:t> 30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dirty="0"/>
              <a:t>* 17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Now for A</a:t>
            </a:r>
            <a:r>
              <a:rPr lang="en-US" b="1" baseline="-25000" dirty="0"/>
              <a:t>L</a:t>
            </a:r>
            <a:r>
              <a:rPr lang="en-US" dirty="0"/>
              <a:t>B</a:t>
            </a:r>
            <a:r>
              <a:rPr lang="en-US" b="1" baseline="-25000" dirty="0"/>
              <a:t>L </a:t>
            </a:r>
            <a:r>
              <a:rPr lang="en-US" dirty="0"/>
              <a:t>we repeat the process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</a:t>
            </a:r>
            <a:r>
              <a:rPr lang="en-US" dirty="0"/>
              <a:t> 	= 0 1 0 1	B</a:t>
            </a:r>
            <a:r>
              <a:rPr lang="en-US" b="1" baseline="-25000" dirty="0"/>
              <a:t>L</a:t>
            </a:r>
            <a:r>
              <a:rPr lang="en-US" dirty="0"/>
              <a:t> 	= 0 1 1 1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LL</a:t>
            </a:r>
            <a:r>
              <a:rPr lang="en-US" dirty="0"/>
              <a:t> 	= 0 1 = 1	B</a:t>
            </a:r>
            <a:r>
              <a:rPr lang="en-US" b="1" baseline="-25000" dirty="0"/>
              <a:t>LL</a:t>
            </a:r>
            <a:r>
              <a:rPr lang="en-US" dirty="0"/>
              <a:t> 	= 0 1 = 1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LR</a:t>
            </a:r>
            <a:r>
              <a:rPr lang="en-US" dirty="0"/>
              <a:t> = 0 1 = 1 	B</a:t>
            </a:r>
            <a:r>
              <a:rPr lang="en-US" b="1" baseline="-25000" dirty="0"/>
              <a:t>LR</a:t>
            </a:r>
            <a:r>
              <a:rPr lang="en-US" dirty="0"/>
              <a:t> = 1 1 = 3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 </a:t>
            </a:r>
            <a:r>
              <a:rPr lang="en-US" dirty="0"/>
              <a:t>B</a:t>
            </a:r>
            <a:r>
              <a:rPr lang="en-US" b="1" baseline="-25000" dirty="0"/>
              <a:t>L </a:t>
            </a:r>
            <a:r>
              <a:rPr lang="en-US" dirty="0"/>
              <a:t>=  1*1*(16+4) + (1-1)*(3-1)*4 + 1*3*(4+1)</a:t>
            </a:r>
          </a:p>
          <a:p>
            <a:pPr marL="0" indent="0" defTabSz="461963">
              <a:buNone/>
            </a:pPr>
            <a:r>
              <a:rPr lang="en-US" dirty="0"/>
              <a:t>and the same for the other 2 multiplications</a:t>
            </a:r>
          </a:p>
          <a:p>
            <a:pPr marL="0" indent="0" defTabSz="461963">
              <a:buNone/>
            </a:pPr>
            <a:r>
              <a:rPr lang="en-US" dirty="0"/>
              <a:t>we then go one step further – and have 9 individual bit multiplications</a:t>
            </a:r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9715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Decimation and 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4" y="1308100"/>
            <a:ext cx="8521700" cy="4114800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The two warm-up problems had a strategy in common</a:t>
            </a:r>
          </a:p>
          <a:p>
            <a:pPr marL="230188" indent="0" defTabSz="461963">
              <a:buNone/>
            </a:pPr>
            <a:r>
              <a:rPr lang="en-US" dirty="0"/>
              <a:t>If the complexity is C=cN</a:t>
            </a:r>
            <a:r>
              <a:rPr lang="en-US" b="1" baseline="30000" dirty="0"/>
              <a:t>2</a:t>
            </a:r>
            <a:r>
              <a:rPr lang="en-US" dirty="0"/>
              <a:t>  </a:t>
            </a:r>
          </a:p>
          <a:p>
            <a:pPr marL="230188" indent="0" defTabSz="461963">
              <a:spcBef>
                <a:spcPts val="0"/>
              </a:spcBef>
              <a:buNone/>
            </a:pPr>
            <a:r>
              <a:rPr lang="en-US" dirty="0"/>
              <a:t>	then it is worthwhile to divide the input sequence into 2 subsequences</a:t>
            </a:r>
          </a:p>
          <a:p>
            <a:pPr marL="230188" indent="0" defTabSz="461963">
              <a:buNone/>
            </a:pPr>
            <a:r>
              <a:rPr lang="en-US" dirty="0"/>
              <a:t>Since performing the operation on each part costs c(N/2)</a:t>
            </a:r>
            <a:r>
              <a:rPr lang="en-US" b="1" baseline="30000" dirty="0"/>
              <a:t>2 </a:t>
            </a:r>
            <a:r>
              <a:rPr lang="en-US" dirty="0"/>
              <a:t>= C/4</a:t>
            </a:r>
          </a:p>
          <a:p>
            <a:pPr marL="230188" indent="0" defTabSz="461963">
              <a:spcBef>
                <a:spcPts val="0"/>
              </a:spcBef>
              <a:buNone/>
            </a:pPr>
            <a:r>
              <a:rPr lang="en-US" dirty="0"/>
              <a:t>	so the two together cost C/2</a:t>
            </a:r>
          </a:p>
          <a:p>
            <a:pPr marL="230188" indent="0" defTabSz="461963">
              <a:buNone/>
            </a:pPr>
            <a:r>
              <a:rPr lang="en-US" dirty="0"/>
              <a:t>If we can </a:t>
            </a:r>
            <a:r>
              <a:rPr lang="en-US" i="1" dirty="0"/>
              <a:t>glue</a:t>
            </a:r>
            <a:r>
              <a:rPr lang="en-US" dirty="0"/>
              <a:t> the two parts back together in less than C/2</a:t>
            </a:r>
          </a:p>
          <a:p>
            <a:pPr marL="230188" indent="0" defTabSz="461963">
              <a:spcBef>
                <a:spcPts val="0"/>
              </a:spcBef>
              <a:buNone/>
            </a:pPr>
            <a:r>
              <a:rPr lang="en-US" dirty="0"/>
              <a:t>	then we have a more efficient algorithm!</a:t>
            </a:r>
          </a:p>
          <a:p>
            <a:pPr marL="0" indent="0" defTabSz="461963">
              <a:buNone/>
            </a:pPr>
            <a:r>
              <a:rPr lang="en-US" dirty="0"/>
              <a:t>But the two problems used two different methods of dividing the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60400" y="4746410"/>
            <a:ext cx="3187700" cy="164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800" kern="0" dirty="0"/>
              <a:t>Decimation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0" kern="0" dirty="0"/>
              <a:t>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 kern="0" dirty="0"/>
              <a:t> 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 kern="0" dirty="0"/>
              <a:t> 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en-US" sz="2400" b="0" kern="0" dirty="0"/>
              <a:t> 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en-US" sz="2400" b="0" kern="0" dirty="0"/>
              <a:t> 	</a:t>
            </a:r>
            <a:r>
              <a:rPr lang="en-US" altLang="en-US" b="0" kern="0" dirty="0"/>
              <a:t>EVEN</a:t>
            </a:r>
            <a:endParaRPr lang="en-US" altLang="en-US" sz="2400" b="0" kern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0" kern="0" dirty="0"/>
              <a:t>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b="0" kern="0" dirty="0"/>
              <a:t>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 </a:t>
            </a:r>
            <a:r>
              <a:rPr lang="en-US" altLang="en-US" sz="2400" b="0" kern="0" dirty="0"/>
              <a:t>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 </a:t>
            </a:r>
            <a:r>
              <a:rPr lang="en-US" altLang="en-US" sz="2400" b="0" kern="0" dirty="0"/>
              <a:t>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</a:t>
            </a:r>
            <a:r>
              <a:rPr lang="en-US" altLang="en-US" sz="2400" b="0" kern="0" dirty="0"/>
              <a:t> 	</a:t>
            </a:r>
            <a:r>
              <a:rPr lang="en-US" altLang="en-US" b="0" kern="0" dirty="0"/>
              <a:t>ODD</a:t>
            </a:r>
            <a:endParaRPr lang="en-US" altLang="en-US" sz="2400" b="0" kern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None/>
            </a:pPr>
            <a:r>
              <a:rPr lang="en-US" altLang="en-US" b="0" kern="0" dirty="0"/>
              <a:t>	LSB sort</a:t>
            </a:r>
            <a:endParaRPr lang="en-US" altLang="en-US" b="0" kern="0" dirty="0">
              <a:solidFill>
                <a:schemeClr val="accent2"/>
              </a:solidFill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4636594" y="4746410"/>
            <a:ext cx="3492500" cy="152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Partition</a:t>
            </a:r>
          </a:p>
          <a:p>
            <a:pPr eaLnBrk="1" hangingPunct="1">
              <a:spcBef>
                <a:spcPts val="6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ts val="6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	</a:t>
            </a:r>
            <a:r>
              <a:rPr lang="en-US" altLang="en-US" sz="2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RIGHT</a:t>
            </a:r>
            <a:endParaRPr lang="en-US" altLang="en-US" sz="24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ts val="6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MSB sort</a:t>
            </a:r>
            <a:endParaRPr lang="en-US" altLang="en-US" sz="2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2763155" y="4167121"/>
            <a:ext cx="3071586" cy="6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481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28750"/>
            <a:ext cx="8143875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both warm-up problems, and in the FFT algorithm we will derive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we divide up the sequence into 2 sub-sequences of length N/2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In fact we will require that N be a power of 2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so that we can continue to divide by 2 until we get to units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Such algorithms are called </a:t>
            </a:r>
            <a:r>
              <a:rPr lang="en-US" b="1" dirty="0"/>
              <a:t>radix-2</a:t>
            </a:r>
            <a:r>
              <a:rPr lang="en-US" dirty="0"/>
              <a:t> FFT algorithms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We could also chose to divide it up into 3 subsequences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or 4 or 5 or any other integer into which N factors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There are special FFT algorithms for powers of other primes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for semi-primes like N=15=5*3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In fact, only for prime N is no possibility of reducing complexity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Shmuel </a:t>
            </a:r>
            <a:r>
              <a:rPr lang="en-US" dirty="0" err="1"/>
              <a:t>Winograd</a:t>
            </a:r>
            <a:r>
              <a:rPr lang="en-US" dirty="0"/>
              <a:t> discovered FFTs with few multiplications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for various values of N = N</a:t>
            </a:r>
            <a:r>
              <a:rPr lang="en-US" b="1" baseline="-25000" dirty="0"/>
              <a:t>1</a:t>
            </a:r>
            <a:r>
              <a:rPr lang="en-US" dirty="0"/>
              <a:t> * N</a:t>
            </a:r>
            <a:r>
              <a:rPr lang="en-US" b="1" baseline="-25000" dirty="0"/>
              <a:t>2</a:t>
            </a:r>
            <a:r>
              <a:rPr lang="en-US" dirty="0"/>
              <a:t> where N</a:t>
            </a:r>
            <a:r>
              <a:rPr lang="en-US" b="1" baseline="-25000" dirty="0"/>
              <a:t>1</a:t>
            </a:r>
            <a:r>
              <a:rPr lang="en-US" dirty="0"/>
              <a:t> and N</a:t>
            </a:r>
            <a:r>
              <a:rPr lang="en-US" b="1" baseline="-25000" dirty="0"/>
              <a:t>2</a:t>
            </a:r>
            <a:r>
              <a:rPr lang="en-US" dirty="0"/>
              <a:t> are coprime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0801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Decimation in Time  </a:t>
            </a:r>
            <a:r>
              <a:rPr lang="en-US" altLang="en-US" dirty="0">
                <a:sym typeface="Symbol" panose="05050102010706020507" pitchFamily="18" charset="2"/>
              </a:rPr>
              <a:t> Partition in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4964"/>
            <a:ext cx="7735389" cy="5113882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What does decimating a signal in the time domain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do to the frequency domain representation ?</a:t>
            </a:r>
          </a:p>
          <a:p>
            <a:pPr marL="0" indent="0" defTabSz="461963">
              <a:buNone/>
            </a:pPr>
            <a:r>
              <a:rPr lang="en-US" dirty="0"/>
              <a:t>Assume that the original signal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was sampled at f</a:t>
            </a:r>
            <a:r>
              <a:rPr lang="en-US" b="1" baseline="-25000" dirty="0"/>
              <a:t>s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b="1" baseline="-25000" dirty="0"/>
              <a:t>		</a:t>
            </a:r>
            <a:r>
              <a:rPr lang="en-US" dirty="0"/>
              <a:t>and thus by the sampling theorem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	have maximum frequency </a:t>
            </a:r>
            <a:r>
              <a:rPr lang="en-US" dirty="0" err="1"/>
              <a:t>f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= f</a:t>
            </a:r>
            <a:r>
              <a:rPr lang="en-US" b="1" baseline="-25000" dirty="0"/>
              <a:t>s</a:t>
            </a:r>
            <a:r>
              <a:rPr lang="en-US" dirty="0"/>
              <a:t>/2</a:t>
            </a:r>
            <a:endParaRPr lang="en-US" b="1" baseline="-25000" dirty="0"/>
          </a:p>
          <a:p>
            <a:pPr marL="0" indent="0" defTabSz="461963">
              <a:buNone/>
            </a:pPr>
            <a:r>
              <a:rPr lang="en-US" dirty="0"/>
              <a:t>Then the decimated signals,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 and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are sampled at f</a:t>
            </a:r>
            <a:r>
              <a:rPr lang="en-US" b="1" baseline="-25000" dirty="0"/>
              <a:t>s</a:t>
            </a:r>
            <a:r>
              <a:rPr lang="en-US" dirty="0"/>
              <a:t>/2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and thus have maximum frequency f</a:t>
            </a:r>
            <a:r>
              <a:rPr lang="en-US" b="1" baseline="-25000" dirty="0"/>
              <a:t>s</a:t>
            </a:r>
            <a:r>
              <a:rPr lang="en-US" dirty="0"/>
              <a:t>/4</a:t>
            </a:r>
          </a:p>
          <a:p>
            <a:pPr marL="0" indent="0" defTabSz="461963">
              <a:buNone/>
            </a:pPr>
            <a:r>
              <a:rPr lang="en-US" dirty="0"/>
              <a:t>So we obtain only the lower ½ of the original spectral width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in other words the LEFT partition of the spectrum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Thus DIT = PIT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We’ll see later the exact relationship between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the lower and upper partitions of the spectrum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05124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Partition in Time </a:t>
            </a:r>
            <a:r>
              <a:rPr lang="en-US" altLang="en-US" dirty="0">
                <a:sym typeface="Symbol" panose="05050102010706020507" pitchFamily="18" charset="2"/>
              </a:rPr>
              <a:t> Decimation in Frequency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2676"/>
            <a:ext cx="7772400" cy="4782958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What does partitioning a signal in the time domain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do to the frequency domain representation ?</a:t>
            </a:r>
          </a:p>
          <a:p>
            <a:pPr marL="0" indent="0" defTabSz="461963">
              <a:buNone/>
            </a:pPr>
            <a:r>
              <a:rPr lang="en-US" dirty="0"/>
              <a:t>Assume that the original signal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was sampled at f</a:t>
            </a:r>
            <a:r>
              <a:rPr lang="en-US" b="1" baseline="-25000" dirty="0"/>
              <a:t>s </a:t>
            </a:r>
            <a:r>
              <a:rPr lang="en-US" dirty="0"/>
              <a:t>and thus has duration T = N </a:t>
            </a:r>
            <a:r>
              <a:rPr lang="en-US" dirty="0" err="1"/>
              <a:t>t</a:t>
            </a:r>
            <a:r>
              <a:rPr lang="en-US" b="1" baseline="-25000" dirty="0" err="1"/>
              <a:t>s</a:t>
            </a:r>
            <a:r>
              <a:rPr lang="en-US" dirty="0"/>
              <a:t> = N / f</a:t>
            </a:r>
            <a:r>
              <a:rPr lang="en-US" b="1" baseline="-25000" dirty="0"/>
              <a:t>s</a:t>
            </a:r>
            <a:r>
              <a:rPr lang="en-US" dirty="0"/>
              <a:t> </a:t>
            </a:r>
          </a:p>
          <a:p>
            <a:pPr marL="0" indent="0" defTabSz="461963">
              <a:buNone/>
            </a:pPr>
            <a:r>
              <a:rPr lang="en-US" dirty="0"/>
              <a:t>Then the partitioned signals,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/2-1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/2+2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</a:t>
            </a:r>
            <a:r>
              <a:rPr lang="en-US" dirty="0"/>
              <a:t>		have duration N/2 </a:t>
            </a:r>
            <a:r>
              <a:rPr lang="en-US" dirty="0" err="1"/>
              <a:t>t</a:t>
            </a:r>
            <a:r>
              <a:rPr lang="en-US" b="1" baseline="-25000" dirty="0" err="1"/>
              <a:t>s</a:t>
            </a:r>
            <a:r>
              <a:rPr lang="en-US" dirty="0"/>
              <a:t> = T/2</a:t>
            </a:r>
          </a:p>
          <a:p>
            <a:pPr marL="0" indent="0" defTabSz="461963">
              <a:buNone/>
            </a:pPr>
            <a:r>
              <a:rPr lang="en-US" dirty="0"/>
              <a:t>According to the uncertainty principle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if the time duration </a:t>
            </a:r>
            <a:r>
              <a:rPr lang="el-GR" dirty="0"/>
              <a:t>Δ</a:t>
            </a:r>
            <a:r>
              <a:rPr lang="en-US" dirty="0"/>
              <a:t>t is reduced by ½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then the frequency uncertainty </a:t>
            </a:r>
            <a:r>
              <a:rPr lang="el-GR" dirty="0"/>
              <a:t>Δω</a:t>
            </a:r>
            <a:r>
              <a:rPr lang="en-US" dirty="0"/>
              <a:t> is increased by 2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	(the frequency resolution is </a:t>
            </a:r>
            <a:r>
              <a:rPr lang="en-US" i="1" dirty="0"/>
              <a:t>blurred</a:t>
            </a:r>
            <a:r>
              <a:rPr lang="en-US" dirty="0"/>
              <a:t>)</a:t>
            </a:r>
          </a:p>
          <a:p>
            <a:pPr marL="0" indent="0" defTabSz="461963">
              <a:buNone/>
            </a:pPr>
            <a:r>
              <a:rPr lang="en-US" dirty="0"/>
              <a:t>So, we can effectively observe only every other spectral line!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Thus PIT = DIT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883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FFT has been discovered many times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sz="1800" dirty="0"/>
              <a:t>	perhaps as early as unpublished 1805 work by Gauss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sz="1800" dirty="0"/>
              <a:t>		which predates Fourier!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sz="1800" dirty="0"/>
              <a:t>In 1903 </a:t>
            </a:r>
            <a:r>
              <a:rPr lang="en-US" sz="1800" dirty="0" err="1"/>
              <a:t>Runge</a:t>
            </a:r>
            <a:r>
              <a:rPr lang="en-US" sz="1800" dirty="0"/>
              <a:t> discovered an FFT for N a power of 2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sz="1800" dirty="0"/>
              <a:t>	and in 1942 Danielson and </a:t>
            </a:r>
            <a:r>
              <a:rPr lang="en-US" sz="1800" dirty="0" err="1"/>
              <a:t>Lanczos</a:t>
            </a:r>
            <a:r>
              <a:rPr lang="en-US" sz="1800" dirty="0"/>
              <a:t> discovered a O(N log N) DFT</a:t>
            </a:r>
          </a:p>
          <a:p>
            <a:pPr marL="0" indent="0" defTabSz="461963">
              <a:buNone/>
            </a:pPr>
            <a:r>
              <a:rPr lang="en-US" dirty="0"/>
              <a:t>However, credit is now usually given to</a:t>
            </a:r>
          </a:p>
          <a:p>
            <a:pPr defTabSz="461963">
              <a:spcBef>
                <a:spcPts val="0"/>
              </a:spcBef>
            </a:pPr>
            <a:r>
              <a:rPr lang="en-US" sz="1800" dirty="0"/>
              <a:t>John Wilder Tukey – American mathematician/statistician (Princeton)</a:t>
            </a:r>
          </a:p>
          <a:p>
            <a:pPr lvl="1" defTabSz="461963">
              <a:spcBef>
                <a:spcPts val="0"/>
              </a:spcBef>
            </a:pPr>
            <a:r>
              <a:rPr lang="en-US" sz="1800" dirty="0"/>
              <a:t>who coined the words </a:t>
            </a:r>
            <a:r>
              <a:rPr lang="en-US" sz="1800" i="1" dirty="0"/>
              <a:t>bit</a:t>
            </a:r>
            <a:r>
              <a:rPr lang="en-US" sz="1800" dirty="0"/>
              <a:t> = binary digit and </a:t>
            </a:r>
            <a:r>
              <a:rPr lang="en-US" sz="1800" i="1" dirty="0"/>
              <a:t>software</a:t>
            </a:r>
          </a:p>
          <a:p>
            <a:pPr defTabSz="461963">
              <a:spcBef>
                <a:spcPts val="0"/>
              </a:spcBef>
            </a:pPr>
            <a:r>
              <a:rPr lang="en-US" sz="1800" dirty="0"/>
              <a:t>James William Cooley  – American mathematician / programmer (IBM)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who published in 1965 (in order to avoid patenting)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The Cooley-Tukey algorithm is </a:t>
            </a:r>
            <a:r>
              <a:rPr lang="en-US" b="1" dirty="0"/>
              <a:t>D</a:t>
            </a:r>
            <a:r>
              <a:rPr lang="en-US" dirty="0"/>
              <a:t>ecimation </a:t>
            </a:r>
            <a:r>
              <a:rPr lang="en-US" b="1" dirty="0"/>
              <a:t>I</a:t>
            </a:r>
            <a:r>
              <a:rPr lang="en-US" dirty="0"/>
              <a:t>n </a:t>
            </a:r>
            <a:r>
              <a:rPr lang="en-US" b="1" dirty="0"/>
              <a:t>T</a:t>
            </a:r>
            <a:r>
              <a:rPr lang="en-US" dirty="0"/>
              <a:t>ime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that is, it decimates the signal in the time domain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performing DFTs separately of the evens and the odds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The Sande-Tukey algorithm is Decimation in Frequency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that is, it partitions the signal in the time domain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performing DFTs separately of the 1</a:t>
            </a:r>
            <a:r>
              <a:rPr lang="en-US" baseline="30000" dirty="0"/>
              <a:t>st</a:t>
            </a:r>
            <a:r>
              <a:rPr lang="en-US" dirty="0"/>
              <a:t> half and 2</a:t>
            </a:r>
            <a:r>
              <a:rPr lang="en-US" baseline="30000" dirty="0"/>
              <a:t>nd</a:t>
            </a:r>
            <a:r>
              <a:rPr lang="en-US" dirty="0"/>
              <a:t> half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271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4354"/>
            <a:ext cx="7772400" cy="4682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samples arrive 1000 times per second f</a:t>
            </a:r>
            <a:r>
              <a:rPr lang="en-US" b="1" baseline="-25000" dirty="0"/>
              <a:t>s</a:t>
            </a:r>
            <a:r>
              <a:rPr lang="en-US" dirty="0"/>
              <a:t> = 1000 Hz</a:t>
            </a:r>
          </a:p>
          <a:p>
            <a:pPr marL="0" indent="0" defTabSz="457200">
              <a:buNone/>
            </a:pPr>
            <a:r>
              <a:rPr lang="en-US" dirty="0"/>
              <a:t>	then the time between samples is </a:t>
            </a:r>
            <a:r>
              <a:rPr lang="en-US" dirty="0" err="1"/>
              <a:t>t</a:t>
            </a:r>
            <a:r>
              <a:rPr lang="en-US" b="1" baseline="-25000" dirty="0" err="1"/>
              <a:t>s</a:t>
            </a:r>
            <a:r>
              <a:rPr lang="en-US" dirty="0"/>
              <a:t> = 1 millisecond</a:t>
            </a:r>
          </a:p>
          <a:p>
            <a:pPr marL="0" indent="0" defTabSz="457200">
              <a:buNone/>
            </a:pPr>
            <a:r>
              <a:rPr lang="en-US" dirty="0"/>
              <a:t>So, for hard real-time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all of the processing of a single input sample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in order to produce the output sample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	must take place in less than 1 millisecond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		(before the next sample x</a:t>
            </a:r>
            <a:r>
              <a:rPr lang="en-US" b="1" baseline="-25000" dirty="0"/>
              <a:t>n+1 </a:t>
            </a:r>
            <a:r>
              <a:rPr lang="en-US" dirty="0"/>
              <a:t>arrives)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b="1" baseline="-250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For soft real-time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sometimes the processing of a single input sample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can take longer than 1 millisecond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in which case we store the next sample x</a:t>
            </a:r>
            <a:r>
              <a:rPr lang="en-US" b="1" baseline="-25000" dirty="0"/>
              <a:t>n+1 </a:t>
            </a: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until we output the output sample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then start processing x</a:t>
            </a:r>
            <a:r>
              <a:rPr lang="en-US" b="1" baseline="-25000" dirty="0"/>
              <a:t>n+1</a:t>
            </a: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21700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starting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5623"/>
                <a:ext cx="7772400" cy="46614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that the DFT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∑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sup>
                        </m:sSub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W</a:t>
                </a:r>
                <a:r>
                  <a:rPr lang="en-US" b="1" baseline="-25000" dirty="0"/>
                  <a:t>N</a:t>
                </a:r>
                <a:r>
                  <a:rPr lang="en-US" dirty="0"/>
                  <a:t> is the N</a:t>
                </a:r>
                <a:r>
                  <a:rPr lang="en-US" baseline="30000" dirty="0"/>
                  <a:t>th</a:t>
                </a:r>
                <a:r>
                  <a:rPr lang="en-US" dirty="0"/>
                  <a:t> root of unity  W</a:t>
                </a:r>
                <a:r>
                  <a:rPr lang="en-US" b="1" baseline="-25000" dirty="0"/>
                  <a:t>N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will need three </a:t>
                </a:r>
                <a:r>
                  <a:rPr lang="en-US" i="1" dirty="0"/>
                  <a:t>trigonometric identities</a:t>
                </a:r>
              </a:p>
              <a:p>
                <a:pPr marL="457200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W</a:t>
                </a:r>
                <a:r>
                  <a:rPr lang="en-US" b="1" baseline="-25000" dirty="0"/>
                  <a:t>N</a:t>
                </a:r>
                <a:r>
                  <a:rPr lang="en-US" b="1" baseline="30000" dirty="0"/>
                  <a:t>N </a:t>
                </a:r>
                <a:r>
                  <a:rPr lang="en-US" dirty="0"/>
                  <a:t>= 1</a:t>
                </a:r>
                <a:r>
                  <a:rPr lang="en-US" b="1" dirty="0"/>
                  <a:t>	</a:t>
                </a:r>
                <a:r>
                  <a:rPr lang="en-US" dirty="0"/>
                  <a:t>(that’s the definition!)</a:t>
                </a:r>
              </a:p>
              <a:p>
                <a:pPr marL="457200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W</a:t>
                </a:r>
                <a:r>
                  <a:rPr lang="en-US" b="1" baseline="-25000" dirty="0"/>
                  <a:t>N</a:t>
                </a:r>
                <a:r>
                  <a:rPr lang="en-US" b="1" baseline="30000" dirty="0"/>
                  <a:t>N/2 </a:t>
                </a:r>
                <a:r>
                  <a:rPr lang="en-US" dirty="0"/>
                  <a:t>= -1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= -1  or                                            )         </a:t>
                </a:r>
              </a:p>
              <a:p>
                <a:pPr marL="457200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W</a:t>
                </a:r>
                <a:r>
                  <a:rPr lang="en-US" b="1" baseline="-25000" dirty="0"/>
                  <a:t>N</a:t>
                </a:r>
                <a:r>
                  <a:rPr lang="en-US" b="1" baseline="30000" dirty="0"/>
                  <a:t>2 </a:t>
                </a:r>
                <a:r>
                  <a:rPr lang="en-US" dirty="0"/>
                  <a:t>=</a:t>
                </a:r>
                <a:r>
                  <a:rPr lang="en-US" b="1" dirty="0"/>
                  <a:t> </a:t>
                </a:r>
                <a:r>
                  <a:rPr lang="en-US" dirty="0"/>
                  <a:t>W</a:t>
                </a:r>
                <a:r>
                  <a:rPr lang="en-US" b="1" baseline="-25000" dirty="0"/>
                  <a:t>N/2	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dirty="0"/>
                  <a:t>       </a:t>
                </a:r>
                <a:r>
                  <a:rPr lang="en-US" dirty="0"/>
                  <a:t>or                                            )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They are </a:t>
                </a:r>
                <a:r>
                  <a:rPr lang="en-US" i="1" dirty="0"/>
                  <a:t>trigonometric</a:t>
                </a:r>
                <a:r>
                  <a:rPr lang="en-US" dirty="0"/>
                  <a:t> identities</a:t>
                </a:r>
              </a:p>
              <a:p>
                <a:pPr marL="0" indent="0" defTabSz="461963">
                  <a:buNone/>
                </a:pPr>
                <a:r>
                  <a:rPr lang="en-US" dirty="0"/>
                  <a:t>	since W</a:t>
                </a:r>
                <a:r>
                  <a:rPr lang="en-US" b="1" baseline="-25000" dirty="0"/>
                  <a:t>N </a:t>
                </a:r>
                <a:r>
                  <a:rPr lang="en-US" dirty="0"/>
                  <a:t>= cos(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) – i 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5623"/>
                <a:ext cx="7772400" cy="4661490"/>
              </a:xfrm>
              <a:blipFill rotWithShape="0">
                <a:blip r:embed="rId2"/>
                <a:stretch>
                  <a:fillRect l="-863" t="-10065" r="-6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977493" y="1076080"/>
            <a:ext cx="1936540" cy="1486390"/>
            <a:chOff x="6091041" y="979011"/>
            <a:chExt cx="2159824" cy="168052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6969853" y="979011"/>
              <a:ext cx="0" cy="16805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091041" y="1836037"/>
              <a:ext cx="17576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6378183" y="1323255"/>
              <a:ext cx="1183341" cy="1108038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325833" y="2230051"/>
              <a:ext cx="85060" cy="1197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Connector 9"/>
            <p:cNvCxnSpPr>
              <a:endCxn id="9" idx="5"/>
            </p:cNvCxnSpPr>
            <p:nvPr/>
          </p:nvCxnSpPr>
          <p:spPr bwMode="auto">
            <a:xfrm>
              <a:off x="6969853" y="1819275"/>
              <a:ext cx="428583" cy="5129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368363" y="2255395"/>
              <a:ext cx="882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43097" y="3033173"/>
            <a:ext cx="2292679" cy="1790866"/>
            <a:chOff x="5843097" y="3033173"/>
            <a:chExt cx="2292679" cy="1790866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6994748" y="3033173"/>
              <a:ext cx="0" cy="14863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6215494" y="3791194"/>
              <a:ext cx="157592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6472951" y="3337649"/>
              <a:ext cx="1061006" cy="980035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322632" y="4139690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6989973" y="3766589"/>
              <a:ext cx="384276" cy="4537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7344508" y="4170430"/>
              <a:ext cx="791268" cy="32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6996355" y="3802503"/>
              <a:ext cx="12036" cy="49218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324953" y="4454707"/>
              <a:ext cx="1374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</a:t>
              </a:r>
              <a:r>
                <a:rPr lang="en-US" sz="1800" baseline="30000" dirty="0">
                  <a:solidFill>
                    <a:srgbClr val="FF0000"/>
                  </a:solidFill>
                  <a:latin typeface="+mn-lt"/>
                </a:rPr>
                <a:t>2  </a:t>
              </a:r>
              <a:r>
                <a:rPr lang="en-US" sz="1800" b="0" dirty="0">
                  <a:solidFill>
                    <a:srgbClr val="FF0000"/>
                  </a:solidFill>
                  <a:latin typeface="+mn-lt"/>
                </a:rPr>
                <a:t>=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N/2</a:t>
              </a:r>
              <a:endParaRPr lang="en-US" sz="1800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974030" y="4274076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566532" y="4086734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55759" y="3738238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6603683" y="3786674"/>
              <a:ext cx="361641" cy="37165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endCxn id="24" idx="6"/>
            </p:cNvCxnSpPr>
            <p:nvPr/>
          </p:nvCxnSpPr>
          <p:spPr bwMode="auto">
            <a:xfrm flipH="1" flipV="1">
              <a:off x="6532025" y="3791194"/>
              <a:ext cx="480138" cy="62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5843097" y="3455698"/>
              <a:ext cx="791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</a:t>
              </a:r>
              <a:r>
                <a:rPr lang="en-US" sz="1800" baseline="30000" dirty="0">
                  <a:solidFill>
                    <a:srgbClr val="FF0000"/>
                  </a:solidFill>
                  <a:latin typeface="+mn-lt"/>
                </a:rPr>
                <a:t>N/2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1458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27B4A1E-A138-4D90-AF7A-1501D9C8286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(Cooley-</a:t>
            </a:r>
            <a:r>
              <a:rPr lang="en-US" dirty="0" err="1"/>
              <a:t>Tukey</a:t>
            </a:r>
            <a:r>
              <a:rPr lang="en-US" dirty="0"/>
              <a:t>) 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1" name="Text Box 9"/>
              <p:cNvSpPr txBox="1">
                <a:spLocks noChangeArrowheads="1"/>
              </p:cNvSpPr>
              <p:nvPr/>
            </p:nvSpPr>
            <p:spPr bwMode="auto">
              <a:xfrm>
                <a:off x="393700" y="1308100"/>
                <a:ext cx="8102600" cy="3246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Let’s derive the </a:t>
                </a:r>
                <a:r>
                  <a:rPr lang="en-US" altLang="en-US" sz="2000" dirty="0">
                    <a:latin typeface="+mn-lt"/>
                    <a:cs typeface="+mn-cs"/>
                  </a:rPr>
                  <a:t>radix-2 DIT </a:t>
                </a:r>
                <a:r>
                  <a:rPr lang="en-US" altLang="en-US" sz="2000" b="0" dirty="0">
                    <a:latin typeface="+mn-lt"/>
                    <a:cs typeface="+mn-cs"/>
                  </a:rPr>
                  <a:t>FFT algorithm!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We start by decimating the formula for the DFT</a:t>
                </a: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	that is, we separate the even terms 2n from the odd terms 2n+1</a:t>
                </a:r>
              </a:p>
              <a:p>
                <a:pPr defTabSz="457200"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defTabSz="457200"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defTabSz="457200"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defTabSz="457200"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Now,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b="0" i="1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en-US" sz="2000" b="0" i="1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N</m:t>
                            </m:r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nk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en-US" sz="2000" b="0" dirty="0">
                            <a:latin typeface="+mn-lt"/>
                            <a:cs typeface="+mn-cs"/>
                          </a:rPr>
                          <m:t> = </m:t>
                        </m:r>
                        <m:sSubSup>
                          <m:sSubSupPr>
                            <m:ctrlPr>
                              <a:rPr lang="en-US" altLang="en-US" sz="2000" b="0" i="1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N</m:t>
                            </m:r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/2 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nk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en-US" sz="2000" b="0" i="0" smtClean="0">
                            <a:latin typeface="+mn-lt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b="0" dirty="0"/>
                          <m:t>and</m:t>
                        </m:r>
                        <m:r>
                          <a:rPr lang="en-US" altLang="en-US" sz="20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N</m:t>
                        </m:r>
                      </m:sub>
                      <m:sup>
                        <m:d>
                          <m:dPr>
                            <m:ctrlPr>
                              <a:rPr lang="en-US" altLang="en-US" sz="2000" b="0" i="1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n</m:t>
                            </m:r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+1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sup>
                    </m:sSubSup>
                    <m:r>
                      <a:rPr lang="en-US" altLang="en-US" sz="2000" b="0">
                        <a:latin typeface="Cambria Math" panose="02040503050406030204" pitchFamily="18" charset="0"/>
                        <a:cs typeface="+mn-cs"/>
                      </a:rPr>
                      <m:t>= </m:t>
                    </m:r>
                    <m:sSubSup>
                      <m:sSubSupPr>
                        <m:ctrlPr>
                          <a:rPr lang="en-US" altLang="en-US" sz="2000" b="0" i="1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N</m:t>
                        </m:r>
                        <m: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sup>
                    </m:sSubSup>
                    <m:sSubSup>
                      <m:sSubSupPr>
                        <m:ctrlPr>
                          <a:rPr lang="en-US" altLang="en-US" sz="2000" b="0" i="1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N</m:t>
                        </m:r>
                        <m: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b>
                      <m:sup>
                        <m: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nk</m:t>
                        </m:r>
                      </m:sup>
                    </m:sSubSup>
                  </m:oMath>
                </a14:m>
                <a:r>
                  <a:rPr lang="en-US" altLang="en-US" sz="2000" b="0" dirty="0">
                    <a:latin typeface="+mn-lt"/>
                    <a:cs typeface="+mn-cs"/>
                  </a:rPr>
                  <a:t>  and so we can rewrite:</a:t>
                </a:r>
              </a:p>
            </p:txBody>
          </p:sp>
        </mc:Choice>
        <mc:Fallback xmlns="">
          <p:sp>
            <p:nvSpPr>
              <p:cNvPr id="6247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00" y="1308100"/>
                <a:ext cx="8102600" cy="3246594"/>
              </a:xfrm>
              <a:prstGeom prst="rect">
                <a:avLst/>
              </a:prstGeom>
              <a:blipFill rotWithShape="0">
                <a:blip r:embed="rId2"/>
                <a:stretch>
                  <a:fillRect l="-828" t="-940" r="-1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545968"/>
            <a:ext cx="8026400" cy="1130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4547851"/>
            <a:ext cx="6196012" cy="1286211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 rot="5400000">
            <a:off x="2575322" y="5111353"/>
            <a:ext cx="421481" cy="1695450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5649516" y="5028012"/>
            <a:ext cx="421481" cy="1862135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5487" y="6169819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DFT of evens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3499" y="6169819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DFT of odds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7414" y="3793105"/>
            <a:ext cx="114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3</a:t>
            </a:r>
            <a:r>
              <a:rPr lang="en-US" sz="1400" b="0" baseline="30000" dirty="0">
                <a:solidFill>
                  <a:srgbClr val="7030A0"/>
                </a:solidFill>
                <a:latin typeface="+mn-lt"/>
              </a:rPr>
              <a:t>rd</a:t>
            </a:r>
            <a:r>
              <a:rPr lang="en-US" sz="1400" b="0" dirty="0">
                <a:solidFill>
                  <a:srgbClr val="7030A0"/>
                </a:solidFill>
                <a:latin typeface="+mn-lt"/>
              </a:rPr>
              <a:t>  identity</a:t>
            </a:r>
          </a:p>
        </p:txBody>
      </p:sp>
    </p:spTree>
    <p:extLst>
      <p:ext uri="{BB962C8B-B14F-4D97-AF65-F5344CB8AC3E}">
        <p14:creationId xmlns:p14="http://schemas.microsoft.com/office/powerpoint/2010/main" val="3869084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/>
      <p:bldP spid="1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5" y="2025414"/>
            <a:ext cx="5746750" cy="127492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27B4A1E-A138-4D90-AF7A-1501D9C8286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– the first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1" name="Text Box 9"/>
              <p:cNvSpPr txBox="1">
                <a:spLocks noChangeArrowheads="1"/>
              </p:cNvSpPr>
              <p:nvPr/>
            </p:nvSpPr>
            <p:spPr bwMode="auto">
              <a:xfrm>
                <a:off x="393699" y="1536699"/>
                <a:ext cx="8416925" cy="498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So we have found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which shows that the DFT indeed divides up into 2 half-sized DFTs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	and an additional N multiplications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+mn-cs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+mn-cs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altLang="en-US" sz="2000" b="0" dirty="0">
                    <a:latin typeface="+mn-lt"/>
                    <a:cs typeface="+mn-cs"/>
                  </a:rPr>
                  <a:t>   (for k=0…N-1)</a:t>
                </a:r>
              </a:p>
              <a:p>
                <a:pPr defTabSz="457200"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This is encouraging, since the </a:t>
                </a:r>
                <a:r>
                  <a:rPr lang="en-US" altLang="en-US" sz="2000" b="0" i="1" dirty="0">
                    <a:latin typeface="+mn-lt"/>
                    <a:cs typeface="+mn-cs"/>
                  </a:rPr>
                  <a:t>glue</a:t>
                </a:r>
                <a:r>
                  <a:rPr lang="en-US" altLang="en-US" sz="2000" b="0" dirty="0">
                    <a:latin typeface="+mn-lt"/>
                    <a:cs typeface="+mn-cs"/>
                  </a:rPr>
                  <a:t> is O(N) !</a:t>
                </a:r>
              </a:p>
              <a:p>
                <a:pPr defTabSz="457200"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The glue factor is usually called the </a:t>
                </a:r>
                <a:r>
                  <a:rPr lang="en-US" altLang="en-US" sz="2000" b="0" i="1" dirty="0">
                    <a:latin typeface="+mn-lt"/>
                    <a:cs typeface="+mn-cs"/>
                  </a:rPr>
                  <a:t>twiddle factor</a:t>
                </a: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i="1" dirty="0">
                    <a:latin typeface="+mn-lt"/>
                    <a:cs typeface="+mn-cs"/>
                  </a:rPr>
                  <a:t>	</a:t>
                </a:r>
                <a:r>
                  <a:rPr lang="en-US" altLang="en-US" sz="2000" b="0" dirty="0">
                    <a:latin typeface="+mn-lt"/>
                    <a:cs typeface="+mn-cs"/>
                  </a:rPr>
                  <a:t>and</a:t>
                </a:r>
                <a:r>
                  <a:rPr lang="en-US" altLang="en-US" sz="2000" b="0" i="1" dirty="0">
                    <a:latin typeface="+mn-lt"/>
                    <a:cs typeface="+mn-cs"/>
                  </a:rPr>
                  <a:t> </a:t>
                </a:r>
                <a:r>
                  <a:rPr lang="en-US" altLang="en-US" sz="2000" b="0" dirty="0">
                    <a:latin typeface="+mn-lt"/>
                    <a:cs typeface="+mn-cs"/>
                  </a:rPr>
                  <a:t>it is the entire difference between the contribution </a:t>
                </a: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		of the two decimations to the original DFT</a:t>
                </a:r>
              </a:p>
              <a:p>
                <a:pPr defTabSz="457200" eaLnBrk="1" hangingPunct="1">
                  <a:spcBef>
                    <a:spcPts val="1200"/>
                  </a:spcBef>
                </a:pPr>
                <a:r>
                  <a:rPr lang="en-US" altLang="en-US" sz="2000" b="0" dirty="0">
                    <a:solidFill>
                      <a:srgbClr val="7030A0"/>
                    </a:solidFill>
                    <a:latin typeface="+mn-lt"/>
                    <a:cs typeface="+mn-cs"/>
                  </a:rPr>
                  <a:t>Note that we precompute and store the N twiddle factors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sz="2000" b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 b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en-US" sz="2000" b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altLang="en-US" sz="2000" b="0" dirty="0">
                    <a:solidFill>
                      <a:srgbClr val="7030A0"/>
                    </a:solidFill>
                    <a:latin typeface="+mn-lt"/>
                    <a:cs typeface="+mn-cs"/>
                  </a:rPr>
                  <a:t> </a:t>
                </a:r>
                <a:r>
                  <a:rPr lang="en-US" altLang="en-US" sz="1800" b="0" dirty="0">
                    <a:solidFill>
                      <a:srgbClr val="7030A0"/>
                    </a:solidFill>
                    <a:latin typeface="+mn-lt"/>
                    <a:cs typeface="+mn-cs"/>
                  </a:rPr>
                  <a:t>(k=0 … N-1)</a:t>
                </a:r>
                <a:endParaRPr lang="en-US" altLang="en-US" sz="2000" b="0" dirty="0">
                  <a:solidFill>
                    <a:srgbClr val="7030A0"/>
                  </a:solidFill>
                  <a:latin typeface="+mn-lt"/>
                  <a:cs typeface="+mn-cs"/>
                </a:endParaRP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solidFill>
                      <a:srgbClr val="7030A0"/>
                    </a:solidFill>
                    <a:latin typeface="+mn-lt"/>
                    <a:cs typeface="+mn-cs"/>
                  </a:rPr>
                  <a:t>	and don’t have to compute them over and over again!</a:t>
                </a:r>
              </a:p>
            </p:txBody>
          </p:sp>
        </mc:Choice>
        <mc:Fallback xmlns="">
          <p:sp>
            <p:nvSpPr>
              <p:cNvPr id="6247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99" y="1536699"/>
                <a:ext cx="8416925" cy="4981044"/>
              </a:xfrm>
              <a:prstGeom prst="rect">
                <a:avLst/>
              </a:prstGeom>
              <a:blipFill rotWithShape="0">
                <a:blip r:embed="rId3"/>
                <a:stretch>
                  <a:fillRect l="-797" t="-490" b="-1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167743" y="2177814"/>
            <a:ext cx="576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+mn-lt"/>
              </a:rPr>
              <a:t>Even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2715" y="2172456"/>
            <a:ext cx="576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+mn-lt"/>
              </a:rPr>
              <a:t>Odd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306DBC1-9239-4120-BC20-1DA70BB2F8C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PIF</a:t>
            </a:r>
          </a:p>
        </p:txBody>
      </p:sp>
      <p:pic>
        <p:nvPicPr>
          <p:cNvPr id="63492" name="Picture 4" descr="C:\Documents and Settings\Yaakov_s\My Documents\lectures\DSP\D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4" y="3308328"/>
            <a:ext cx="3884613" cy="273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712788" y="1313011"/>
            <a:ext cx="7442200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next step is to exploit the relationship between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Decimation In Time and Partition In Frequency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What is the connection between 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Xk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in the left partition :  0 ≤ k ≤ N/2 – 1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and the corresponding component in the right partition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Xk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in the right partition :  N/2 ≤ k ≤ N – 1</a:t>
            </a: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Note that we compute exactly the same products 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but add them with different signs</a:t>
            </a:r>
            <a:r>
              <a:rPr lang="en-US" alt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   + - + - + - + -</a:t>
            </a: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9512" y="523701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nd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 identity</a:t>
            </a:r>
          </a:p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W</a:t>
            </a:r>
            <a:r>
              <a:rPr lang="en-US" sz="1600" b="0" baseline="-25000" dirty="0">
                <a:solidFill>
                  <a:srgbClr val="7030A0"/>
                </a:solidFill>
                <a:latin typeface="+mn-lt"/>
              </a:rPr>
              <a:t>N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N/2 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= -1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699051" y="5529406"/>
            <a:ext cx="588169" cy="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3662918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306DBC1-9239-4120-BC20-1DA70BB2F8C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is PIF</a:t>
            </a:r>
          </a:p>
        </p:txBody>
      </p:sp>
      <p:pic>
        <p:nvPicPr>
          <p:cNvPr id="63495" name="Picture 10" descr="C:\Documents and Settings\Yaakov_s\My Documents\lectures\DSP\D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441574"/>
            <a:ext cx="557344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686594" y="1206639"/>
            <a:ext cx="77279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So, we have already reduced the number of multiplications by ½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Now, the products for which (-1)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  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is negative are odd n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i.e., exactly those terms in the odd decimation!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can draw this as a DSP diagram in a nice </a:t>
            </a:r>
            <a:r>
              <a:rPr lang="en-US" alt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in-place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way !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This reminds us of the N=2 butterfly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but has a twiddle factor before the butterfly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 algorithm/s butterfly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b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has a twiddle factor after the butterfly</a:t>
            </a:r>
          </a:p>
        </p:txBody>
      </p:sp>
      <p:pic>
        <p:nvPicPr>
          <p:cNvPr id="63499" name="Picture 14" descr="C:\Documents and Settings\Yaakov_s\My Documents\lectures\DSP\DI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82" y="4079346"/>
            <a:ext cx="3653670" cy="117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0491">
            <a:off x="6783011" y="4301328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6551" y="4239979"/>
                <a:ext cx="2743478" cy="788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1600" b="0" dirty="0">
                    <a:solidFill>
                      <a:srgbClr val="7030A0"/>
                    </a:solidFill>
                    <a:latin typeface="+mn-lt"/>
                  </a:rPr>
                  <a:t> is the DFT sum</a:t>
                </a:r>
              </a:p>
              <a:p>
                <a:r>
                  <a:rPr lang="en-US" sz="1600" b="0" dirty="0">
                    <a:solidFill>
                      <a:srgbClr val="7030A0"/>
                    </a:solidFill>
                    <a:latin typeface="+mn-lt"/>
                  </a:rPr>
                  <a:t>don’t confuse it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sz="1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1600" b="0" dirty="0">
                  <a:solidFill>
                    <a:srgbClr val="7030A0"/>
                  </a:solidFill>
                  <a:latin typeface="+mn-lt"/>
                </a:endParaRPr>
              </a:p>
              <a:p>
                <a:r>
                  <a:rPr lang="en-US" sz="1050" b="0" dirty="0">
                    <a:solidFill>
                      <a:srgbClr val="7030A0"/>
                    </a:solidFill>
                    <a:latin typeface="+mn-lt"/>
                  </a:rPr>
                  <a:t>(it should have an intermediate sized x …)</a:t>
                </a:r>
                <a:endParaRPr lang="en-US" sz="1600" b="0" dirty="0">
                  <a:solidFill>
                    <a:srgbClr val="7030A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1" y="4239979"/>
                <a:ext cx="2743478" cy="788229"/>
              </a:xfrm>
              <a:prstGeom prst="rect">
                <a:avLst/>
              </a:prstGeom>
              <a:blipFill rotWithShape="0">
                <a:blip r:embed="rId5"/>
                <a:stretch>
                  <a:fillRect l="-133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1028" descr="C:\Documents and Settings\Yaakov_s\My Documents\lectures\DSP\D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6" y="2399846"/>
            <a:ext cx="33115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60" y="4710113"/>
            <a:ext cx="3038475" cy="123825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05D5810-2FBA-4171-B0F2-8568776304E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all the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6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1356519"/>
                <a:ext cx="8204200" cy="4114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We have already saved a factor of 2 in the multiplications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	but we needn't stop after splitting the original sequence in two !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Each half-length sub-sequence can be decimated again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en-US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                                                                           </a:t>
                </a:r>
                <a:r>
                  <a:rPr lang="en-US" altLang="en-US" dirty="0">
                    <a:solidFill>
                      <a:srgbClr val="7030A0"/>
                    </a:solidFill>
                  </a:rPr>
                  <a:t>note that this is in-place!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en-US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Assuming that N is a power of 2</a:t>
                </a:r>
              </a:p>
              <a:p>
                <a:pPr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we continue decimating until we get to the basic N=2 butterfly</a:t>
                </a:r>
              </a:p>
              <a:p>
                <a:pPr eaLnBrk="1" hangingPunct="1">
                  <a:buNone/>
                </a:pPr>
                <a:r>
                  <a:rPr lang="en-US" altLang="en-US" dirty="0"/>
                  <a:t>Note that since </a:t>
                </a:r>
                <a:r>
                  <a:rPr lang="en-US" dirty="0"/>
                  <a:t>W</a:t>
                </a:r>
                <a:r>
                  <a:rPr lang="en-US" b="1" baseline="-25000" dirty="0"/>
                  <a:t>N/2</a:t>
                </a:r>
                <a:r>
                  <a:rPr lang="en-US" dirty="0"/>
                  <a:t> = W</a:t>
                </a:r>
                <a:r>
                  <a:rPr lang="en-US" b="1" baseline="-25000" dirty="0"/>
                  <a:t>N</a:t>
                </a:r>
                <a:r>
                  <a:rPr lang="en-US" b="1" baseline="30000" dirty="0"/>
                  <a:t>2 </a:t>
                </a:r>
                <a:r>
                  <a:rPr lang="en-US" altLang="en-US" dirty="0"/>
                  <a:t> we can draw this</a:t>
                </a:r>
              </a:p>
              <a:p>
                <a:pPr eaLnBrk="1" hangingPunct="1">
                  <a:buNone/>
                </a:pPr>
                <a:endParaRPr lang="en-US" altLang="en-US" dirty="0"/>
              </a:p>
              <a:p>
                <a:pPr eaLnBrk="1" hangingPunct="1">
                  <a:buNone/>
                </a:pPr>
                <a:endParaRPr lang="en-US" altLang="en-US" dirty="0"/>
              </a:p>
              <a:p>
                <a:pPr eaLnBrk="1" hangingPunct="1">
                  <a:buNone/>
                </a:pPr>
                <a:endParaRPr lang="en-US" altLang="en-US" dirty="0"/>
              </a:p>
              <a:p>
                <a:pPr eaLnBrk="1" hangingPunct="1">
                  <a:buNone/>
                </a:pPr>
                <a:r>
                  <a:rPr lang="en-US" altLang="en-US" dirty="0"/>
                  <a:t>and we only have to keep one table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64516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1356519"/>
                <a:ext cx="8204200" cy="4114800"/>
              </a:xfrm>
              <a:blipFill rotWithShape="0">
                <a:blip r:embed="rId4"/>
                <a:stretch>
                  <a:fillRect l="-817" t="-741" r="-37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continue!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04950"/>
            <a:ext cx="8086725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Instead of explicitly writing equations for the next step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it is easier to do everything graphically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In order to make things simple, we’ll assume N=8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explicitly draw out all the steps</a:t>
            </a:r>
          </a:p>
          <a:p>
            <a:pPr lvl="1" indent="-342900" defTabSz="457200">
              <a:spcBef>
                <a:spcPts val="0"/>
              </a:spcBef>
            </a:pPr>
            <a:r>
              <a:rPr lang="en-US" dirty="0"/>
              <a:t>decimate the N=8 sequence into two subsequences of length 4</a:t>
            </a:r>
          </a:p>
          <a:p>
            <a:pPr lvl="1" indent="-342900" defTabSz="457200">
              <a:spcBef>
                <a:spcPts val="0"/>
              </a:spcBef>
            </a:pPr>
            <a:r>
              <a:rPr lang="en-US" dirty="0"/>
              <a:t>decimate each of the sub-sequences of length 4</a:t>
            </a:r>
          </a:p>
          <a:p>
            <a:pPr marL="400050" lvl="1" indent="0" defTabSz="457200">
              <a:spcBef>
                <a:spcPts val="0"/>
              </a:spcBef>
              <a:buNone/>
            </a:pPr>
            <a:r>
              <a:rPr lang="en-US" dirty="0"/>
              <a:t>		into two sub-sub-sequences of length 2 (4 altogether)</a:t>
            </a:r>
          </a:p>
          <a:p>
            <a:pPr lvl="1" indent="-342900" defTabSz="457200">
              <a:spcBef>
                <a:spcPts val="0"/>
              </a:spcBef>
            </a:pPr>
            <a:r>
              <a:rPr lang="en-US" dirty="0"/>
              <a:t>perform four basic N=2 butterflies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Let’s see this happen!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14232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0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1497"/>
            <a:ext cx="48244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B1B1312-625F-425C-ADA3-33D6F70E3F1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1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273933"/>
            <a:ext cx="717391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D49E293-2987-449F-9692-51B21175C93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1613" y="6156623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7030A0"/>
                </a:solidFill>
                <a:latin typeface="+mn-lt"/>
              </a:rPr>
              <a:t>in-place!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1 : 4 butterflies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273933"/>
            <a:ext cx="717391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D49E293-2987-449F-9692-51B21175C93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75" y="6200775"/>
            <a:ext cx="612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+mn-lt"/>
              </a:rPr>
              <a:t>The butterflies are all entangled – do you see them?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62575" y="1714500"/>
            <a:ext cx="1162050" cy="2371755"/>
            <a:chOff x="5362575" y="1714500"/>
            <a:chExt cx="1162050" cy="2371755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5362575" y="1714500"/>
              <a:ext cx="1162050" cy="23145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5362575" y="1885950"/>
              <a:ext cx="1162050" cy="220030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5362575" y="2293922"/>
            <a:ext cx="1162050" cy="2371755"/>
            <a:chOff x="5362575" y="1714500"/>
            <a:chExt cx="1162050" cy="2371755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5362575" y="1714500"/>
              <a:ext cx="1162050" cy="23145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5362575" y="1885950"/>
              <a:ext cx="1162050" cy="220030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5362575" y="2900378"/>
            <a:ext cx="1162050" cy="2347897"/>
            <a:chOff x="5362575" y="1726860"/>
            <a:chExt cx="1162050" cy="2359395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5362575" y="1726860"/>
              <a:ext cx="1162050" cy="23022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362575" y="1894348"/>
              <a:ext cx="1162050" cy="21919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5362575" y="3505200"/>
            <a:ext cx="1162050" cy="2374806"/>
            <a:chOff x="5362575" y="1711450"/>
            <a:chExt cx="1162050" cy="2374806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5362575" y="1711450"/>
              <a:ext cx="1119188" cy="22510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5362575" y="1800225"/>
              <a:ext cx="1162050" cy="228603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76971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DSP = Hard real-time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1499" y="1389186"/>
                <a:ext cx="8238393" cy="4959228"/>
              </a:xfrm>
            </p:spPr>
            <p:txBody>
              <a:bodyPr/>
              <a:lstStyle/>
              <a:p>
                <a:pPr marL="419100" indent="-419100" eaLnBrk="1" hangingPunct="1"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In DSP we will only deal with </a:t>
                </a:r>
                <a:r>
                  <a:rPr lang="en-US" altLang="en-US" b="1" dirty="0"/>
                  <a:t>hard</a:t>
                </a:r>
                <a:r>
                  <a:rPr lang="en-US" altLang="en-US" dirty="0"/>
                  <a:t> real-time</a:t>
                </a:r>
              </a:p>
              <a:p>
                <a:pPr marL="419100" indent="-4191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because we perform exactly the same computations each time</a:t>
                </a:r>
              </a:p>
              <a:p>
                <a:pPr marL="419100" indent="-4191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	(there are no conditionals)</a:t>
                </a:r>
              </a:p>
              <a:p>
                <a:pPr marL="419100" indent="-419100" eaLnBrk="1" hangingPunct="1"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For example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altLang="en-US" dirty="0"/>
                  <a:t>MA filters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altLang="en-US" dirty="0"/>
                  <a:t>AR filters                               (or ARMA)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altLang="en-US" dirty="0"/>
                  <a:t>DFT 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∑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sup>
                        </m:sSub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altLang="en-US" dirty="0"/>
              </a:p>
              <a:p>
                <a:pPr marL="419100" indent="-419100" eaLnBrk="1" hangingPunct="1"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So, if we miss a deadline once</a:t>
                </a:r>
              </a:p>
              <a:p>
                <a:pPr marL="419100" indent="-419100" defTabSz="4572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it doesn’t help to store the next input</a:t>
                </a:r>
              </a:p>
              <a:p>
                <a:pPr marL="419100" indent="-419100" defTabSz="4572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	since the next input will also take too much time</a:t>
                </a:r>
              </a:p>
              <a:p>
                <a:pPr marL="419100" indent="-419100" defTabSz="4572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		and the situation will only get worse and worse</a:t>
                </a:r>
              </a:p>
            </p:txBody>
          </p:sp>
        </mc:Choice>
        <mc:Fallback xmlns="">
          <p:sp>
            <p:nvSpPr>
              <p:cNvPr id="593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499" y="1389186"/>
                <a:ext cx="8238393" cy="4959228"/>
              </a:xfrm>
              <a:blipFill rotWithShape="0">
                <a:blip r:embed="rId3"/>
                <a:stretch>
                  <a:fillRect l="-814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08279"/>
              </p:ext>
            </p:extLst>
          </p:nvPr>
        </p:nvGraphicFramePr>
        <p:xfrm>
          <a:off x="2279584" y="3344260"/>
          <a:ext cx="1626578" cy="52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Equation" r:id="rId4" imgW="1574640" imgH="507960" progId="Equation.3">
                  <p:embed/>
                </p:oleObj>
              </mc:Choice>
              <mc:Fallback>
                <p:oleObj name="Equation" r:id="rId4" imgW="1574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84" y="3344260"/>
                        <a:ext cx="1626578" cy="524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19874"/>
              </p:ext>
            </p:extLst>
          </p:nvPr>
        </p:nvGraphicFramePr>
        <p:xfrm>
          <a:off x="2279584" y="2871601"/>
          <a:ext cx="1145376" cy="50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Equation" r:id="rId6" imgW="1143000" imgH="507960" progId="Equation.3">
                  <p:embed/>
                </p:oleObj>
              </mc:Choice>
              <mc:Fallback>
                <p:oleObj name="Equation" r:id="rId6" imgW="1143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84" y="2871601"/>
                        <a:ext cx="1145376" cy="509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716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2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57393"/>
            <a:ext cx="664368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E68A5EF7-774E-4457-98C6-15D4907807A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1" y="608466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W</a:t>
            </a:r>
            <a:r>
              <a:rPr lang="en-US" sz="1600" b="0" baseline="-250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0   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=  W</a:t>
            </a:r>
            <a:r>
              <a:rPr lang="en-US" sz="1600" b="0" baseline="-25000" dirty="0">
                <a:solidFill>
                  <a:srgbClr val="7030A0"/>
                </a:solidFill>
                <a:latin typeface="+mn-lt"/>
              </a:rPr>
              <a:t>8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 </a:t>
            </a:r>
          </a:p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W</a:t>
            </a:r>
            <a:r>
              <a:rPr lang="en-US" sz="1600" b="0" baseline="-250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1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  =  W</a:t>
            </a:r>
            <a:r>
              <a:rPr lang="en-US" sz="1600" b="0" baseline="-25000" dirty="0">
                <a:solidFill>
                  <a:srgbClr val="7030A0"/>
                </a:solidFill>
                <a:latin typeface="+mn-lt"/>
              </a:rPr>
              <a:t>8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2</a:t>
            </a:r>
            <a:endParaRPr lang="en-US" sz="1600" b="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2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57393"/>
            <a:ext cx="664368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E68A5EF7-774E-4457-98C6-15D4907807A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300" y="6279734"/>
            <a:ext cx="558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Note that the second stage butterflies are less entangled!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038600" y="1714500"/>
            <a:ext cx="457200" cy="2096294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957773"/>
            <a:ext cx="457200" cy="2096294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4588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3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4" y="1217613"/>
            <a:ext cx="7242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2299098-1DF7-40CD-832F-545C5C9F87C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An FFT of length N has</a:t>
            </a:r>
          </a:p>
          <a:p>
            <a:r>
              <a:rPr lang="en-US" dirty="0"/>
              <a:t>log</a:t>
            </a:r>
            <a:r>
              <a:rPr lang="en-US" b="1" baseline="-25000" dirty="0"/>
              <a:t>2</a:t>
            </a:r>
            <a:r>
              <a:rPr lang="en-US" dirty="0"/>
              <a:t>(N) </a:t>
            </a:r>
            <a:r>
              <a:rPr lang="en-US" b="1" dirty="0"/>
              <a:t>stages </a:t>
            </a:r>
            <a:r>
              <a:rPr lang="en-US" dirty="0"/>
              <a:t>of butterflies</a:t>
            </a:r>
          </a:p>
          <a:p>
            <a:r>
              <a:rPr lang="en-US" dirty="0"/>
              <a:t>there are </a:t>
            </a:r>
            <a:r>
              <a:rPr lang="en-US" b="1" dirty="0"/>
              <a:t>½</a:t>
            </a:r>
            <a:r>
              <a:rPr lang="en-US" dirty="0"/>
              <a:t>N butterflies in each stage, each with</a:t>
            </a:r>
          </a:p>
          <a:p>
            <a:pPr lvl="1">
              <a:spcBef>
                <a:spcPts val="0"/>
              </a:spcBef>
            </a:pPr>
            <a:r>
              <a:rPr lang="en-US" dirty="0"/>
              <a:t>1 complex multiply</a:t>
            </a:r>
          </a:p>
          <a:p>
            <a:pPr lvl="1">
              <a:spcBef>
                <a:spcPts val="0"/>
              </a:spcBef>
            </a:pPr>
            <a:r>
              <a:rPr lang="en-US" dirty="0"/>
              <a:t>2 complex adds (1 add and 1 subtract)</a:t>
            </a:r>
          </a:p>
          <a:p>
            <a:pPr marL="0" indent="0">
              <a:buNone/>
            </a:pPr>
            <a:r>
              <a:rPr lang="en-US" dirty="0"/>
              <a:t>So there are :</a:t>
            </a:r>
          </a:p>
          <a:p>
            <a:pPr>
              <a:spcBef>
                <a:spcPts val="0"/>
              </a:spcBef>
            </a:pPr>
            <a:r>
              <a:rPr lang="en-US" b="1" dirty="0"/>
              <a:t>½</a:t>
            </a:r>
            <a:r>
              <a:rPr lang="en-US" dirty="0"/>
              <a:t> N log</a:t>
            </a:r>
            <a:r>
              <a:rPr lang="en-US" b="1" baseline="-25000" dirty="0"/>
              <a:t>2</a:t>
            </a:r>
            <a:r>
              <a:rPr lang="en-US" dirty="0"/>
              <a:t>(N) complex multiplications</a:t>
            </a:r>
          </a:p>
          <a:p>
            <a:pPr>
              <a:spcBef>
                <a:spcPts val="0"/>
              </a:spcBef>
            </a:pPr>
            <a:r>
              <a:rPr lang="en-US" dirty="0"/>
              <a:t>N log</a:t>
            </a:r>
            <a:r>
              <a:rPr lang="en-US" b="1" baseline="-25000" dirty="0"/>
              <a:t>2</a:t>
            </a:r>
            <a:r>
              <a:rPr lang="en-US" dirty="0"/>
              <a:t>(N) complex additions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Which is why we say that the complexity is O(N log 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64" y="4693128"/>
            <a:ext cx="2741986" cy="192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6550" y="639959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  stage 3   stage 2   stage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5328881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for N=8 there are 3 stages</a:t>
            </a:r>
          </a:p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Stage 1: </a:t>
            </a:r>
            <a:r>
              <a:rPr lang="en-US" sz="1200" b="0" dirty="0">
                <a:solidFill>
                  <a:srgbClr val="7030A0"/>
                </a:solidFill>
                <a:latin typeface="+mn-lt"/>
              </a:rPr>
              <a:t>  </a:t>
            </a:r>
            <a:r>
              <a:rPr lang="en-US" sz="1000" b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400" b="0" dirty="0">
                <a:solidFill>
                  <a:srgbClr val="7030A0"/>
                </a:solidFill>
                <a:latin typeface="+mn-lt"/>
              </a:rPr>
              <a:t> 4 butterflies</a:t>
            </a:r>
          </a:p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Stage 2: 2*2 butterflies</a:t>
            </a:r>
          </a:p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Stage 3: 4*1 butterflies</a:t>
            </a:r>
          </a:p>
        </p:txBody>
      </p:sp>
    </p:spTree>
    <p:extLst>
      <p:ext uri="{BB962C8B-B14F-4D97-AF65-F5344CB8AC3E}">
        <p14:creationId xmlns:p14="http://schemas.microsoft.com/office/powerpoint/2010/main" val="354184404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its even a bit less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144" y="117475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Actually, some of the multiplications are trivial!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the first stage has one trivial multiplication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sz="1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altLang="en-US" sz="1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/>
                  <a:t>=1)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the 2nd stage has 2 trivial multiplications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the last stage has no true multiplications (it has N=2 butterflies!)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So for N=8 there are really only 5 multiplications instead of 8log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(8) =  24 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144" y="1174750"/>
                <a:ext cx="7772400" cy="4799013"/>
              </a:xfrm>
              <a:blipFill rotWithShape="0">
                <a:blip r:embed="rId2"/>
                <a:stretch>
                  <a:fillRect l="-784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26" y="2948462"/>
            <a:ext cx="5097699" cy="3669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89202">
            <a:off x="6024196" y="1865061"/>
            <a:ext cx="3113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This is mostly important for small N!</a:t>
            </a:r>
          </a:p>
        </p:txBody>
      </p:sp>
    </p:spTree>
    <p:extLst>
      <p:ext uri="{BB962C8B-B14F-4D97-AF65-F5344CB8AC3E}">
        <p14:creationId xmlns:p14="http://schemas.microsoft.com/office/powerpoint/2010/main" val="39007040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8724"/>
            <a:ext cx="7939088" cy="5389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 we have counted complex multiplications and additions</a:t>
            </a:r>
          </a:p>
          <a:p>
            <a:pPr marL="0" indent="0">
              <a:buNone/>
            </a:pPr>
            <a:r>
              <a:rPr lang="en-US" dirty="0"/>
              <a:t>Each complex add entails 2 real adds</a:t>
            </a:r>
          </a:p>
          <a:p>
            <a:pPr marL="0" indent="0">
              <a:buNone/>
            </a:pPr>
            <a:r>
              <a:rPr lang="en-US" dirty="0"/>
              <a:t>Each complex multiply is either:</a:t>
            </a:r>
          </a:p>
          <a:p>
            <a:r>
              <a:rPr lang="en-US" dirty="0"/>
              <a:t>4 real multiplies and 2 real adds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(a + i b) (c + i d) = (a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c 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 b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d) + i (a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d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b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c)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or 3 real multiplies and 5 real adds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M1 = a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c    M2 = b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d   M3 = (</a:t>
            </a:r>
            <a:r>
              <a:rPr lang="en-US" dirty="0" err="1"/>
              <a:t>a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dirty="0" err="1"/>
              <a:t>b</a:t>
            </a:r>
            <a:r>
              <a:rPr lang="en-US" dirty="0"/>
              <a:t>)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(</a:t>
            </a:r>
            <a:r>
              <a:rPr lang="en-US" dirty="0" err="1"/>
              <a:t>c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 	(a + i b) (c + i d) = (M1 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 M2) + i (M3 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 M2 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 M1)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So</a:t>
            </a:r>
            <a:r>
              <a:rPr lang="en-US" sz="1800" dirty="0"/>
              <a:t> 	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dirty="0"/>
              <a:t>N log</a:t>
            </a:r>
            <a:r>
              <a:rPr lang="en-US" b="1" baseline="-25000" dirty="0"/>
              <a:t>2</a:t>
            </a:r>
            <a:r>
              <a:rPr lang="en-US" dirty="0"/>
              <a:t>(N) complex additions = 2N log</a:t>
            </a:r>
            <a:r>
              <a:rPr lang="en-US" b="1" baseline="-25000" dirty="0"/>
              <a:t>2</a:t>
            </a:r>
            <a:r>
              <a:rPr lang="en-US" dirty="0"/>
              <a:t>(N) real additions</a:t>
            </a:r>
          </a:p>
          <a:p>
            <a:pPr defTabSz="457200"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½</a:t>
            </a:r>
            <a:r>
              <a:rPr lang="en-US" dirty="0"/>
              <a:t> N log</a:t>
            </a:r>
            <a:r>
              <a:rPr lang="en-US" b="1" baseline="-25000" dirty="0"/>
              <a:t>2</a:t>
            </a:r>
            <a:r>
              <a:rPr lang="en-US" dirty="0"/>
              <a:t>(N) complex multiplications =</a:t>
            </a:r>
          </a:p>
          <a:p>
            <a:pPr lvl="1" defTabSz="457200">
              <a:spcBef>
                <a:spcPts val="0"/>
              </a:spcBef>
              <a:tabLst>
                <a:tab pos="457200" algn="l"/>
              </a:tabLst>
            </a:pPr>
            <a:r>
              <a:rPr lang="en-US" dirty="0"/>
              <a:t>2N log</a:t>
            </a:r>
            <a:r>
              <a:rPr lang="en-US" b="1" baseline="-25000" dirty="0"/>
              <a:t>2</a:t>
            </a:r>
            <a:r>
              <a:rPr lang="en-US" dirty="0"/>
              <a:t>(N) real multiplications </a:t>
            </a:r>
          </a:p>
          <a:p>
            <a:pPr marL="400050" lvl="1" indent="0" defTabSz="45720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solidFill>
                  <a:srgbClr val="0070C0"/>
                </a:solidFill>
              </a:rPr>
              <a:t>		</a:t>
            </a:r>
            <a:r>
              <a:rPr lang="en-US" dirty="0"/>
              <a:t>and another N log</a:t>
            </a:r>
            <a:r>
              <a:rPr lang="en-US" b="1" baseline="-25000" dirty="0"/>
              <a:t>2</a:t>
            </a:r>
            <a:r>
              <a:rPr lang="en-US" dirty="0"/>
              <a:t>(N) real additions </a:t>
            </a:r>
          </a:p>
          <a:p>
            <a:pPr marL="400050" lvl="1" indent="0" defTabSz="457200"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dirty="0"/>
              <a:t>   or 		</a:t>
            </a:r>
          </a:p>
          <a:p>
            <a:pPr lvl="1" defTabSz="457200">
              <a:spcBef>
                <a:spcPts val="0"/>
              </a:spcBef>
              <a:tabLst>
                <a:tab pos="457200" algn="l"/>
              </a:tabLst>
            </a:pPr>
            <a:r>
              <a:rPr lang="en-US" dirty="0"/>
              <a:t>3/2 N log</a:t>
            </a:r>
            <a:r>
              <a:rPr lang="en-US" b="1" baseline="-25000" dirty="0"/>
              <a:t>2</a:t>
            </a:r>
            <a:r>
              <a:rPr lang="en-US" dirty="0"/>
              <a:t>(N) real multiplications</a:t>
            </a:r>
          </a:p>
          <a:p>
            <a:pPr marL="400050" lvl="1" indent="0" defTabSz="45720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solidFill>
                  <a:srgbClr val="0070C0"/>
                </a:solidFill>
              </a:rPr>
              <a:t>		</a:t>
            </a:r>
            <a:r>
              <a:rPr lang="en-US" dirty="0"/>
              <a:t>and another 5/2 N log</a:t>
            </a:r>
            <a:r>
              <a:rPr lang="en-US" b="1" baseline="-25000" dirty="0"/>
              <a:t>2</a:t>
            </a:r>
            <a:r>
              <a:rPr lang="en-US" dirty="0"/>
              <a:t>(N) real additions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8625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What’s going on?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4" y="1217613"/>
            <a:ext cx="7242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2299098-1DF7-40CD-832F-545C5C9F87C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96066" y="981075"/>
            <a:ext cx="644641" cy="5321300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300" y="6279734"/>
            <a:ext cx="558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Our time domain signal is not arranged x</a:t>
            </a:r>
            <a:r>
              <a:rPr lang="en-US" sz="1600" baseline="-25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, x</a:t>
            </a:r>
            <a:r>
              <a:rPr lang="en-US" sz="1600" baseline="-25000" dirty="0">
                <a:solidFill>
                  <a:srgbClr val="7030A0"/>
                </a:solidFill>
                <a:latin typeface="+mn-lt"/>
              </a:rPr>
              <a:t>1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, x</a:t>
            </a:r>
            <a:r>
              <a:rPr lang="en-US" sz="1600" baseline="-25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, … !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62324" y="3441670"/>
            <a:ext cx="558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7030A0"/>
                </a:solidFill>
                <a:latin typeface="+mn-lt"/>
              </a:rPr>
              <a:t>The order of the input values is very strange!</a:t>
            </a:r>
          </a:p>
        </p:txBody>
      </p:sp>
    </p:spTree>
    <p:extLst>
      <p:ext uri="{BB962C8B-B14F-4D97-AF65-F5344CB8AC3E}">
        <p14:creationId xmlns:p14="http://schemas.microsoft.com/office/powerpoint/2010/main" val="145233836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Bit reversal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22300" y="1384523"/>
            <a:ext cx="7772400" cy="452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dirty="0"/>
              <a:t>Let’s see if we can figure it out!         Here for </a:t>
            </a:r>
            <a:r>
              <a:rPr lang="en-US" altLang="en-US" sz="2000" b="1" dirty="0"/>
              <a:t>N=16</a:t>
            </a:r>
            <a:r>
              <a:rPr lang="en-US" altLang="en-US" sz="2000" dirty="0"/>
              <a:t> IN-PLACE!</a:t>
            </a: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pic>
        <p:nvPicPr>
          <p:cNvPr id="65540" name="Picture 1028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836960"/>
            <a:ext cx="84693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061" y="3974878"/>
            <a:ext cx="844413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1</a:t>
            </a:r>
            <a:r>
              <a:rPr lang="en-US" altLang="en-US" sz="2000" b="0" baseline="30000" dirty="0">
                <a:latin typeface="+mn-lt"/>
              </a:rPr>
              <a:t>st</a:t>
            </a:r>
            <a:r>
              <a:rPr lang="en-US" altLang="en-US" sz="2000" b="0" dirty="0">
                <a:latin typeface="+mn-lt"/>
              </a:rPr>
              <a:t> transition is cyclic left shift</a:t>
            </a:r>
          </a:p>
          <a:p>
            <a:pPr eaLnBrk="1" hangingPunct="1"/>
            <a:r>
              <a:rPr lang="en-US" altLang="en-US" sz="2000" b="0" dirty="0">
                <a:latin typeface="+mn-lt"/>
              </a:rPr>
              <a:t>2</a:t>
            </a:r>
            <a:r>
              <a:rPr lang="en-US" altLang="en-US" sz="2000" b="0" baseline="30000" dirty="0">
                <a:latin typeface="+mn-lt"/>
              </a:rPr>
              <a:t>nd</a:t>
            </a:r>
            <a:r>
              <a:rPr lang="en-US" altLang="en-US" sz="2000" b="0" dirty="0">
                <a:latin typeface="+mn-lt"/>
              </a:rPr>
              <a:t> transition freezes the LSB and cyclic left shifts the rest</a:t>
            </a:r>
          </a:p>
          <a:p>
            <a:pPr eaLnBrk="1" hangingPunct="1"/>
            <a:r>
              <a:rPr lang="en-US" altLang="en-US" sz="2000" b="0" dirty="0">
                <a:latin typeface="+mn-lt"/>
              </a:rPr>
              <a:t>3</a:t>
            </a:r>
            <a:r>
              <a:rPr lang="en-US" altLang="en-US" sz="2000" b="0" baseline="30000" dirty="0">
                <a:latin typeface="+mn-lt"/>
              </a:rPr>
              <a:t>rd</a:t>
            </a:r>
            <a:r>
              <a:rPr lang="en-US" altLang="en-US" sz="2000" b="0" dirty="0">
                <a:latin typeface="+mn-lt"/>
              </a:rPr>
              <a:t> transition freezes the 2 LSBs and cyclic left shifts (swaps) the rest</a:t>
            </a:r>
          </a:p>
          <a:p>
            <a:pPr eaLnBrk="1" hangingPunct="1"/>
            <a:r>
              <a:rPr lang="en-US" altLang="en-US" sz="2000" b="0" dirty="0">
                <a:latin typeface="+mn-lt"/>
              </a:rPr>
              <a:t>Altogether we find </a:t>
            </a:r>
            <a:r>
              <a:rPr lang="en-US" altLang="en-US" sz="2000" dirty="0" err="1">
                <a:latin typeface="+mn-lt"/>
              </a:rPr>
              <a:t>abcd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en-US" sz="2000" dirty="0" err="1">
                <a:latin typeface="+mn-lt"/>
              </a:rPr>
              <a:t>bcda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en-US" sz="2000" dirty="0" err="1">
                <a:latin typeface="+mn-lt"/>
              </a:rPr>
              <a:t>cdba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en-US" sz="2000" dirty="0" err="1">
                <a:latin typeface="+mn-lt"/>
                <a:sym typeface="Symbol" panose="05050102010706020507" pitchFamily="18" charset="2"/>
              </a:rPr>
              <a:t>d</a:t>
            </a:r>
            <a:r>
              <a:rPr lang="en-US" altLang="en-US" sz="2000" dirty="0" err="1">
                <a:latin typeface="+mn-lt"/>
              </a:rPr>
              <a:t>cba</a:t>
            </a:r>
            <a:endParaRPr lang="en-US" altLang="en-US" sz="2000" dirty="0">
              <a:latin typeface="+mn-lt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000" b="0" dirty="0">
                <a:latin typeface="+mn-lt"/>
              </a:rPr>
              <a:t>The bits of the index have been reversed !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000" b="0" dirty="0">
                <a:latin typeface="+mn-lt"/>
              </a:rPr>
              <a:t>This is called </a:t>
            </a:r>
            <a:r>
              <a:rPr lang="en-US" altLang="en-US" sz="2000" b="0" i="1" dirty="0">
                <a:latin typeface="+mn-lt"/>
              </a:rPr>
              <a:t>bit-reversal</a:t>
            </a:r>
          </a:p>
          <a:p>
            <a:pPr lvl="1" eaLnBrk="1" hangingPunct="1"/>
            <a:r>
              <a:rPr lang="en-US" altLang="en-US" sz="2000" b="0" dirty="0">
                <a:latin typeface="+mn-lt"/>
              </a:rPr>
              <a:t>and DSP processors have a special addressing mode for it</a:t>
            </a:r>
            <a:endParaRPr lang="en-US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4EAFA84-71DB-47D1-9048-11BBAB7C9F9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36881" y="2253337"/>
            <a:ext cx="290509" cy="479127"/>
            <a:chOff x="8480425" y="2416627"/>
            <a:chExt cx="290509" cy="479127"/>
          </a:xfrm>
        </p:grpSpPr>
        <p:sp>
          <p:nvSpPr>
            <p:cNvPr id="2" name="Arc 1"/>
            <p:cNvSpPr/>
            <p:nvPr/>
          </p:nvSpPr>
          <p:spPr bwMode="auto">
            <a:xfrm>
              <a:off x="8480426" y="241662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rc 7"/>
            <p:cNvSpPr/>
            <p:nvPr/>
          </p:nvSpPr>
          <p:spPr bwMode="auto">
            <a:xfrm flipV="1">
              <a:off x="8480425" y="242720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8556626" y="2884868"/>
              <a:ext cx="68262" cy="108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8436089" y="2732005"/>
            <a:ext cx="290509" cy="479127"/>
            <a:chOff x="8480425" y="2416627"/>
            <a:chExt cx="290509" cy="479127"/>
          </a:xfrm>
        </p:grpSpPr>
        <p:sp>
          <p:nvSpPr>
            <p:cNvPr id="14" name="Arc 13"/>
            <p:cNvSpPr/>
            <p:nvPr/>
          </p:nvSpPr>
          <p:spPr bwMode="auto">
            <a:xfrm>
              <a:off x="8480426" y="241662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 flipV="1">
              <a:off x="8480425" y="242720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8556626" y="2884868"/>
              <a:ext cx="68262" cy="108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8443231" y="3210214"/>
            <a:ext cx="290509" cy="479127"/>
            <a:chOff x="8480425" y="2416627"/>
            <a:chExt cx="290509" cy="479127"/>
          </a:xfrm>
        </p:grpSpPr>
        <p:sp>
          <p:nvSpPr>
            <p:cNvPr id="18" name="Arc 17"/>
            <p:cNvSpPr/>
            <p:nvPr/>
          </p:nvSpPr>
          <p:spPr bwMode="auto">
            <a:xfrm>
              <a:off x="8480426" y="241662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rc 18"/>
            <p:cNvSpPr/>
            <p:nvPr/>
          </p:nvSpPr>
          <p:spPr bwMode="auto">
            <a:xfrm flipV="1">
              <a:off x="8480425" y="242720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8556626" y="2884868"/>
              <a:ext cx="68262" cy="108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with bit reversal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04950"/>
            <a:ext cx="885666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429F4E0-253D-4AC4-855A-B8F12F71F03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matrix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FFT can be understood as a </a:t>
            </a:r>
            <a:r>
              <a:rPr lang="en-US" i="1" dirty="0"/>
              <a:t>matrix decomposition</a:t>
            </a:r>
          </a:p>
          <a:p>
            <a:pPr marL="0" indent="0">
              <a:buNone/>
            </a:pPr>
            <a:r>
              <a:rPr lang="en-US" dirty="0"/>
              <a:t>	that reduces the number of operations to multiply by it</a:t>
            </a:r>
          </a:p>
          <a:p>
            <a:pPr marL="0" indent="0">
              <a:buNone/>
            </a:pPr>
            <a:r>
              <a:rPr lang="en-US" dirty="0"/>
              <a:t>For example, when N=4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right matrix is a permutation matrix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which carries out the bit reversal</a:t>
            </a:r>
          </a:p>
          <a:p>
            <a:pPr marL="0" indent="0">
              <a:buNone/>
            </a:pPr>
            <a:r>
              <a:rPr lang="en-US" dirty="0"/>
              <a:t>The middle matrix comprises the butterflies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(note the block matrix form)</a:t>
            </a:r>
          </a:p>
          <a:p>
            <a:pPr marL="0" indent="0">
              <a:buNone/>
            </a:pPr>
            <a:r>
              <a:rPr lang="en-US" dirty="0"/>
              <a:t>The left matrix is the twiddle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39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485775" y="2581275"/>
            <a:ext cx="8268623" cy="1257300"/>
            <a:chOff x="857250" y="2286000"/>
            <a:chExt cx="8268623" cy="1257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50" y="2286000"/>
              <a:ext cx="2743200" cy="1257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0925" y="2338387"/>
              <a:ext cx="5534948" cy="1195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4972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Real-time for multi-input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1389186"/>
            <a:ext cx="8159263" cy="4959228"/>
          </a:xfrm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/>
              <a:t>What about the DFT? We can’t perform a DFT on one sample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/>
              <a:t>	it only makes sense to perform on N samples </a:t>
            </a:r>
            <a:r>
              <a:rPr lang="en-US" dirty="0"/>
              <a:t>x</a:t>
            </a:r>
            <a:r>
              <a:rPr lang="en-US" baseline="-25000" dirty="0"/>
              <a:t>0, </a:t>
            </a:r>
            <a:r>
              <a:rPr lang="en-US" dirty="0"/>
              <a:t>x</a:t>
            </a:r>
            <a:r>
              <a:rPr lang="en-US" baseline="-25000" dirty="0"/>
              <a:t>1,</a:t>
            </a:r>
            <a:r>
              <a:rPr lang="en-US" dirty="0"/>
              <a:t> x</a:t>
            </a:r>
            <a:r>
              <a:rPr lang="en-US" baseline="-25000" dirty="0"/>
              <a:t>2,</a:t>
            </a:r>
            <a:r>
              <a:rPr lang="en-US" dirty="0"/>
              <a:t> … x</a:t>
            </a:r>
            <a:r>
              <a:rPr lang="en-US" baseline="-25000" dirty="0"/>
              <a:t>N-1 </a:t>
            </a:r>
            <a:r>
              <a:rPr lang="en-US" dirty="0"/>
              <a:t>!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For a system which performs calculation on N inputs 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hard real-time means that 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	we must finish processing all N samples	</a:t>
            </a:r>
            <a:r>
              <a:rPr lang="en-US" dirty="0"/>
              <a:t> x</a:t>
            </a:r>
            <a:r>
              <a:rPr lang="en-US" baseline="-25000" dirty="0"/>
              <a:t>0, </a:t>
            </a:r>
            <a:r>
              <a:rPr lang="en-US" dirty="0"/>
              <a:t>x</a:t>
            </a:r>
            <a:r>
              <a:rPr lang="en-US" baseline="-25000" dirty="0"/>
              <a:t>1,</a:t>
            </a:r>
            <a:r>
              <a:rPr lang="en-US" dirty="0"/>
              <a:t> x</a:t>
            </a:r>
            <a:r>
              <a:rPr lang="en-US" baseline="-25000" dirty="0"/>
              <a:t>2,</a:t>
            </a:r>
            <a:r>
              <a:rPr lang="en-US" dirty="0"/>
              <a:t> … x</a:t>
            </a:r>
            <a:r>
              <a:rPr lang="en-US" baseline="-25000" dirty="0"/>
              <a:t>N-1 </a:t>
            </a:r>
            <a:endParaRPr lang="en-US" altLang="en-US" dirty="0"/>
          </a:p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/>
              <a:t>		before the next N samples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, </a:t>
            </a:r>
            <a:r>
              <a:rPr lang="en-US" dirty="0"/>
              <a:t>x</a:t>
            </a:r>
            <a:r>
              <a:rPr lang="en-US" baseline="-25000" dirty="0"/>
              <a:t>N+1,</a:t>
            </a:r>
            <a:r>
              <a:rPr lang="en-US" dirty="0"/>
              <a:t> x</a:t>
            </a:r>
            <a:r>
              <a:rPr lang="en-US" baseline="-25000" dirty="0"/>
              <a:t>N+2,</a:t>
            </a:r>
            <a:r>
              <a:rPr lang="en-US" dirty="0"/>
              <a:t> … x</a:t>
            </a:r>
            <a:r>
              <a:rPr lang="en-US" baseline="-25000" dirty="0"/>
              <a:t>2N-1</a:t>
            </a:r>
            <a:r>
              <a:rPr lang="en-US" altLang="en-US" dirty="0"/>
              <a:t> arrive!</a:t>
            </a:r>
          </a:p>
          <a:p>
            <a:pPr marL="419100" indent="-419100" eaLnBrk="1" hangingPunct="1">
              <a:spcBef>
                <a:spcPts val="1200"/>
              </a:spcBef>
              <a:buNone/>
            </a:pPr>
            <a:r>
              <a:rPr lang="en-US" altLang="en-US" dirty="0"/>
              <a:t>The requirement is the same as before, but </a:t>
            </a:r>
            <a:r>
              <a:rPr lang="en-US" altLang="en-US" i="1" dirty="0"/>
              <a:t>on average</a:t>
            </a:r>
          </a:p>
          <a:p>
            <a:pPr marL="419100" indent="-419100" eaLnBrk="1" hangingPunct="1">
              <a:spcBef>
                <a:spcPts val="1200"/>
              </a:spcBef>
              <a:buNone/>
            </a:pPr>
            <a:r>
              <a:rPr lang="en-US" altLang="en-US" dirty="0"/>
              <a:t>That is, finishing processing of N old samples</a:t>
            </a:r>
          </a:p>
          <a:p>
            <a:pPr marL="419100" indent="-419100" eaLnBrk="1" hangingPunct="1">
              <a:spcBef>
                <a:spcPts val="0"/>
              </a:spcBef>
              <a:buNone/>
            </a:pPr>
            <a:r>
              <a:rPr lang="en-US" altLang="en-US" dirty="0"/>
              <a:t>	during the time N new samples appear</a:t>
            </a:r>
          </a:p>
          <a:p>
            <a:pPr marL="419100" indent="-419100" eaLnBrk="1" hangingPunct="1">
              <a:spcBef>
                <a:spcPts val="0"/>
              </a:spcBef>
              <a:buNone/>
            </a:pPr>
            <a:r>
              <a:rPr lang="en-US" altLang="en-US" dirty="0"/>
              <a:t>		means on average processing a sample in a sampling time</a:t>
            </a:r>
          </a:p>
          <a:p>
            <a:pPr marL="419100" indent="-419100" eaLnBrk="1" hangingPunct="1">
              <a:spcBef>
                <a:spcPts val="1200"/>
              </a:spcBef>
              <a:buNone/>
            </a:pPr>
            <a:r>
              <a:rPr lang="en-US" altLang="en-US" dirty="0"/>
              <a:t>However, in general the processing of N samples </a:t>
            </a:r>
          </a:p>
          <a:p>
            <a:pPr marL="419100" indent="-419100" eaLnBrk="1" hangingPunct="1">
              <a:spcBef>
                <a:spcPts val="0"/>
              </a:spcBef>
              <a:buNone/>
            </a:pPr>
            <a:r>
              <a:rPr lang="en-US" altLang="en-US" dirty="0"/>
              <a:t>	need not reduce to N processing stages each on 1 sample!</a:t>
            </a:r>
          </a:p>
        </p:txBody>
      </p:sp>
    </p:spTree>
    <p:extLst>
      <p:ext uri="{BB962C8B-B14F-4D97-AF65-F5344CB8AC3E}">
        <p14:creationId xmlns:p14="http://schemas.microsoft.com/office/powerpoint/2010/main" val="363395521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165100"/>
            <a:ext cx="6929438" cy="1143000"/>
          </a:xfrm>
        </p:spPr>
        <p:txBody>
          <a:bodyPr/>
          <a:lstStyle/>
          <a:p>
            <a:r>
              <a:rPr lang="en-US" dirty="0"/>
              <a:t>What about the DIF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365836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other radix-2 FFT algorithm could be called Partition in Time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is always called </a:t>
            </a:r>
            <a:r>
              <a:rPr lang="en-US" b="1" dirty="0"/>
              <a:t>D</a:t>
            </a:r>
            <a:r>
              <a:rPr lang="en-US" dirty="0"/>
              <a:t>ecimation </a:t>
            </a:r>
            <a:r>
              <a:rPr lang="en-US" b="1" dirty="0"/>
              <a:t>I</a:t>
            </a:r>
            <a:r>
              <a:rPr lang="en-US" dirty="0"/>
              <a:t>n </a:t>
            </a:r>
            <a:r>
              <a:rPr lang="en-US" b="1" dirty="0"/>
              <a:t>F</a:t>
            </a:r>
            <a:r>
              <a:rPr lang="en-US" dirty="0"/>
              <a:t>requency</a:t>
            </a:r>
          </a:p>
          <a:p>
            <a:pPr marL="0" indent="0" defTabSz="457200">
              <a:buNone/>
            </a:pPr>
            <a:r>
              <a:rPr lang="en-US" dirty="0"/>
              <a:t>To derive it algebraically we need to return to the DFT formula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partition the sum into high and low halves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We then exploit that DIF to relate </a:t>
            </a:r>
            <a:r>
              <a:rPr lang="en-US" dirty="0" err="1"/>
              <a:t>X</a:t>
            </a:r>
            <a:r>
              <a:rPr lang="en-US" b="1" baseline="-25000" dirty="0" err="1"/>
              <a:t>k</a:t>
            </a:r>
            <a:r>
              <a:rPr lang="en-US" dirty="0"/>
              <a:t> (even k) with X</a:t>
            </a:r>
            <a:r>
              <a:rPr lang="en-US" b="1" baseline="-25000" dirty="0"/>
              <a:t>k+1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resulting in butterflies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But instead of working hard we’ll use a trick!</a:t>
            </a:r>
          </a:p>
          <a:p>
            <a:pPr marL="0" indent="0" defTabSz="457200">
              <a:buNone/>
            </a:pPr>
            <a:r>
              <a:rPr lang="en-US" dirty="0"/>
              <a:t>Performing the transposition theorem on the N=8 DIT</a:t>
            </a:r>
            <a:r>
              <a:rPr lang="en-US" sz="1400" dirty="0"/>
              <a:t> </a:t>
            </a:r>
            <a:r>
              <a:rPr lang="en-US" sz="1600" dirty="0">
                <a:solidFill>
                  <a:srgbClr val="7030A0"/>
                </a:solidFill>
              </a:rPr>
              <a:t>(and a mirror reflection)</a:t>
            </a:r>
            <a:endParaRPr lang="en-US" sz="2400" dirty="0">
              <a:solidFill>
                <a:srgbClr val="7030A0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gives us the n=8 DIF!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2609850"/>
            <a:ext cx="5800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848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DIF N=8</a:t>
            </a: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419225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541963"/>
            <a:ext cx="2676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7"/>
          <p:cNvSpPr txBox="1">
            <a:spLocks noChangeArrowheads="1"/>
          </p:cNvSpPr>
          <p:nvPr/>
        </p:nvSpPr>
        <p:spPr bwMode="auto">
          <a:xfrm>
            <a:off x="4429125" y="6059488"/>
            <a:ext cx="1500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/>
              <a:t>DIF butterfly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0A4536D5-FC24-4A9B-AE53-3B076F8D109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220076" cy="5083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many other Fast Fourier Transform algorithms!</a:t>
            </a:r>
          </a:p>
          <a:p>
            <a:pPr marL="0" indent="0">
              <a:buNone/>
            </a:pPr>
            <a:r>
              <a:rPr lang="en-US" dirty="0"/>
              <a:t>What if we need to update the DFT every sample?</a:t>
            </a:r>
          </a:p>
          <a:p>
            <a:pPr marL="0" indent="0">
              <a:buNone/>
            </a:pPr>
            <a:r>
              <a:rPr lang="en-US" dirty="0"/>
              <a:t>In other words, [x</a:t>
            </a:r>
            <a:r>
              <a:rPr lang="en-US" baseline="-25000" dirty="0"/>
              <a:t>0, </a:t>
            </a:r>
            <a:r>
              <a:rPr lang="en-US" dirty="0"/>
              <a:t>x</a:t>
            </a:r>
            <a:r>
              <a:rPr lang="en-US" baseline="-25000" dirty="0"/>
              <a:t>1,</a:t>
            </a:r>
            <a:r>
              <a:rPr lang="en-US" dirty="0"/>
              <a:t> x</a:t>
            </a:r>
            <a:r>
              <a:rPr lang="en-US" baseline="-25000" dirty="0"/>
              <a:t>2,</a:t>
            </a:r>
            <a:r>
              <a:rPr lang="en-US" dirty="0"/>
              <a:t> … x</a:t>
            </a:r>
            <a:r>
              <a:rPr lang="en-US" baseline="-25000" dirty="0"/>
              <a:t>N-1</a:t>
            </a:r>
            <a:r>
              <a:rPr lang="en-US" dirty="0"/>
              <a:t>], [x</a:t>
            </a:r>
            <a:r>
              <a:rPr lang="en-US" baseline="-25000" dirty="0"/>
              <a:t>1, </a:t>
            </a:r>
            <a:r>
              <a:rPr lang="en-US" dirty="0"/>
              <a:t>x</a:t>
            </a:r>
            <a:r>
              <a:rPr lang="en-US" baseline="-25000" dirty="0"/>
              <a:t>2,</a:t>
            </a:r>
            <a:r>
              <a:rPr lang="en-US" dirty="0"/>
              <a:t> x</a:t>
            </a:r>
            <a:r>
              <a:rPr lang="en-US" baseline="-25000" dirty="0"/>
              <a:t>3,</a:t>
            </a:r>
            <a:r>
              <a:rPr lang="en-US" dirty="0"/>
              <a:t> …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], [x</a:t>
            </a:r>
            <a:r>
              <a:rPr lang="en-US" baseline="-25000" dirty="0"/>
              <a:t>2, </a:t>
            </a:r>
            <a:r>
              <a:rPr lang="en-US" dirty="0"/>
              <a:t>x</a:t>
            </a:r>
            <a:r>
              <a:rPr lang="en-US" baseline="-25000" dirty="0"/>
              <a:t>3,</a:t>
            </a:r>
            <a:r>
              <a:rPr lang="en-US" dirty="0"/>
              <a:t> x</a:t>
            </a:r>
            <a:r>
              <a:rPr lang="en-US" baseline="-25000" dirty="0"/>
              <a:t>4,</a:t>
            </a:r>
            <a:r>
              <a:rPr lang="en-US" dirty="0"/>
              <a:t> … x</a:t>
            </a:r>
            <a:r>
              <a:rPr lang="en-US" baseline="-25000" dirty="0"/>
              <a:t>N+1</a:t>
            </a:r>
            <a:r>
              <a:rPr lang="en-US" dirty="0"/>
              <a:t>], … </a:t>
            </a:r>
          </a:p>
          <a:p>
            <a:pPr marL="0" indent="0">
              <a:buNone/>
            </a:pPr>
            <a:r>
              <a:rPr lang="en-US" dirty="0"/>
              <a:t>You might already know the trick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on how to update a simple moving average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1</a:t>
            </a:r>
            <a:r>
              <a:rPr lang="en-US" dirty="0"/>
              <a:t> = x</a:t>
            </a:r>
            <a:r>
              <a:rPr lang="en-US" baseline="-25000" dirty="0"/>
              <a:t>0 </a:t>
            </a:r>
            <a:r>
              <a:rPr lang="en-US" dirty="0"/>
              <a:t>+ 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dirty="0"/>
              <a:t> + … + x</a:t>
            </a:r>
            <a:r>
              <a:rPr lang="en-US" baseline="-25000" dirty="0"/>
              <a:t>N-1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2</a:t>
            </a:r>
            <a:r>
              <a:rPr lang="en-US" dirty="0"/>
              <a:t> = x</a:t>
            </a:r>
            <a:r>
              <a:rPr lang="en-US" baseline="-25000" dirty="0"/>
              <a:t>1 </a:t>
            </a:r>
            <a:r>
              <a:rPr lang="en-US" dirty="0"/>
              <a:t>+ x</a:t>
            </a:r>
            <a:r>
              <a:rPr lang="en-US" baseline="-25000" dirty="0"/>
              <a:t>2</a:t>
            </a:r>
            <a:r>
              <a:rPr lang="en-US" dirty="0"/>
              <a:t> + x</a:t>
            </a:r>
            <a:r>
              <a:rPr lang="en-US" baseline="-25000" dirty="0"/>
              <a:t>3</a:t>
            </a:r>
            <a:r>
              <a:rPr lang="en-US" dirty="0"/>
              <a:t> + … +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	</a:t>
            </a:r>
            <a:r>
              <a:rPr lang="en-US" dirty="0"/>
              <a:t>= A</a:t>
            </a:r>
            <a:r>
              <a:rPr lang="en-US" b="1" baseline="-25000" dirty="0"/>
              <a:t>1 </a:t>
            </a:r>
            <a:r>
              <a:rPr lang="en-US" dirty="0"/>
              <a:t>– x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3</a:t>
            </a:r>
            <a:r>
              <a:rPr lang="en-US" dirty="0"/>
              <a:t> = x</a:t>
            </a:r>
            <a:r>
              <a:rPr lang="en-US" baseline="-25000" dirty="0"/>
              <a:t>2 </a:t>
            </a:r>
            <a:r>
              <a:rPr lang="en-US" dirty="0"/>
              <a:t>+ x</a:t>
            </a:r>
            <a:r>
              <a:rPr lang="en-US" baseline="-25000" dirty="0"/>
              <a:t>3</a:t>
            </a:r>
            <a:r>
              <a:rPr lang="en-US" dirty="0"/>
              <a:t> + x</a:t>
            </a:r>
            <a:r>
              <a:rPr lang="en-US" baseline="-25000" dirty="0"/>
              <a:t>4</a:t>
            </a:r>
            <a:r>
              <a:rPr lang="en-US" dirty="0"/>
              <a:t> + … + x</a:t>
            </a:r>
            <a:r>
              <a:rPr lang="en-US" baseline="-25000" dirty="0"/>
              <a:t>N+1	</a:t>
            </a:r>
            <a:r>
              <a:rPr lang="en-US" dirty="0"/>
              <a:t>= A</a:t>
            </a:r>
            <a:r>
              <a:rPr lang="en-US" b="1" baseline="-25000" dirty="0"/>
              <a:t>2 </a:t>
            </a:r>
            <a:r>
              <a:rPr lang="en-US" dirty="0"/>
              <a:t>– 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N+1</a:t>
            </a:r>
          </a:p>
          <a:p>
            <a:pPr marL="0" indent="0" defTabSz="457200">
              <a:buNone/>
            </a:pPr>
            <a:r>
              <a:rPr lang="en-US" dirty="0"/>
              <a:t>This is implemented by maintaining a FIFO of length 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adding the new input and subtracting the one to be discarded</a:t>
            </a:r>
          </a:p>
          <a:p>
            <a:pPr marL="0" indent="0" defTabSz="457200">
              <a:buNone/>
            </a:pPr>
            <a:r>
              <a:rPr lang="en-US" sz="1800" dirty="0">
                <a:solidFill>
                  <a:srgbClr val="7030A0"/>
                </a:solidFill>
              </a:rPr>
              <a:t>A similar trick works for weighted MA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7030A0"/>
                </a:solidFill>
              </a:rPr>
              <a:t>	if the weights form a geometric progression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7030A0"/>
                </a:solidFill>
              </a:rPr>
              <a:t>A</a:t>
            </a:r>
            <a:r>
              <a:rPr lang="en-US" sz="1800" b="1" baseline="-25000" dirty="0">
                <a:solidFill>
                  <a:srgbClr val="7030A0"/>
                </a:solidFill>
              </a:rPr>
              <a:t>1</a:t>
            </a:r>
            <a:r>
              <a:rPr lang="en-US" sz="1800" dirty="0">
                <a:solidFill>
                  <a:srgbClr val="7030A0"/>
                </a:solidFill>
              </a:rPr>
              <a:t> = x</a:t>
            </a:r>
            <a:r>
              <a:rPr lang="en-US" sz="1800" baseline="-25000" dirty="0">
                <a:solidFill>
                  <a:srgbClr val="7030A0"/>
                </a:solidFill>
              </a:rPr>
              <a:t>0 </a:t>
            </a:r>
            <a:r>
              <a:rPr lang="en-US" sz="1800" dirty="0">
                <a:solidFill>
                  <a:srgbClr val="7030A0"/>
                </a:solidFill>
              </a:rPr>
              <a:t>+ q x</a:t>
            </a:r>
            <a:r>
              <a:rPr lang="en-US" sz="1800" baseline="-25000" dirty="0">
                <a:solidFill>
                  <a:srgbClr val="7030A0"/>
                </a:solidFill>
              </a:rPr>
              <a:t>1</a:t>
            </a:r>
            <a:r>
              <a:rPr lang="en-US" sz="1800" dirty="0">
                <a:solidFill>
                  <a:srgbClr val="7030A0"/>
                </a:solidFill>
              </a:rPr>
              <a:t> + q</a:t>
            </a:r>
            <a:r>
              <a:rPr lang="en-US" sz="1800" baseline="30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+ … + q</a:t>
            </a:r>
            <a:r>
              <a:rPr lang="en-US" sz="1800" baseline="30000" dirty="0">
                <a:solidFill>
                  <a:srgbClr val="7030A0"/>
                </a:solidFill>
              </a:rPr>
              <a:t>N-1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N-1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7030A0"/>
                </a:solidFill>
              </a:rPr>
              <a:t>A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= x</a:t>
            </a:r>
            <a:r>
              <a:rPr lang="en-US" sz="1800" baseline="-25000" dirty="0">
                <a:solidFill>
                  <a:srgbClr val="7030A0"/>
                </a:solidFill>
              </a:rPr>
              <a:t>1 </a:t>
            </a:r>
            <a:r>
              <a:rPr lang="en-US" sz="1800" dirty="0">
                <a:solidFill>
                  <a:srgbClr val="7030A0"/>
                </a:solidFill>
              </a:rPr>
              <a:t>+ q x</a:t>
            </a:r>
            <a:r>
              <a:rPr lang="en-US" sz="18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+ q</a:t>
            </a:r>
            <a:r>
              <a:rPr lang="en-US" sz="1800" baseline="30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3</a:t>
            </a:r>
            <a:r>
              <a:rPr lang="en-US" sz="1800" dirty="0">
                <a:solidFill>
                  <a:srgbClr val="7030A0"/>
                </a:solidFill>
              </a:rPr>
              <a:t> + … + q</a:t>
            </a:r>
            <a:r>
              <a:rPr lang="en-US" sz="1800" baseline="30000" dirty="0">
                <a:solidFill>
                  <a:srgbClr val="7030A0"/>
                </a:solidFill>
              </a:rPr>
              <a:t>N-1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x</a:t>
            </a:r>
            <a:r>
              <a:rPr lang="en-US" sz="1800" baseline="-25000" dirty="0" err="1">
                <a:solidFill>
                  <a:srgbClr val="7030A0"/>
                </a:solidFill>
              </a:rPr>
              <a:t>N</a:t>
            </a:r>
            <a:r>
              <a:rPr lang="en-US" sz="1800" baseline="-25000" dirty="0">
                <a:solidFill>
                  <a:srgbClr val="7030A0"/>
                </a:solidFill>
              </a:rPr>
              <a:t> 	   </a:t>
            </a:r>
            <a:r>
              <a:rPr lang="en-US" sz="1800" dirty="0">
                <a:solidFill>
                  <a:srgbClr val="7030A0"/>
                </a:solidFill>
              </a:rPr>
              <a:t>= (A</a:t>
            </a:r>
            <a:r>
              <a:rPr lang="en-US" sz="1800" b="1" baseline="-25000" dirty="0">
                <a:solidFill>
                  <a:srgbClr val="7030A0"/>
                </a:solidFill>
              </a:rPr>
              <a:t>1 </a:t>
            </a:r>
            <a:r>
              <a:rPr lang="en-US" sz="1800" dirty="0">
                <a:solidFill>
                  <a:srgbClr val="7030A0"/>
                </a:solidFill>
              </a:rPr>
              <a:t>– x</a:t>
            </a:r>
            <a:r>
              <a:rPr lang="en-US" sz="1800" baseline="-25000" dirty="0">
                <a:solidFill>
                  <a:srgbClr val="7030A0"/>
                </a:solidFill>
              </a:rPr>
              <a:t>0</a:t>
            </a:r>
            <a:r>
              <a:rPr lang="en-US" sz="1800" dirty="0">
                <a:solidFill>
                  <a:srgbClr val="7030A0"/>
                </a:solidFill>
              </a:rPr>
              <a:t>)/q + q</a:t>
            </a:r>
            <a:r>
              <a:rPr lang="en-US" sz="1800" baseline="30000" dirty="0">
                <a:solidFill>
                  <a:srgbClr val="7030A0"/>
                </a:solidFill>
              </a:rPr>
              <a:t>N-1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x</a:t>
            </a:r>
            <a:r>
              <a:rPr lang="en-US" sz="1800" baseline="-25000" dirty="0" err="1">
                <a:solidFill>
                  <a:srgbClr val="7030A0"/>
                </a:solidFill>
              </a:rPr>
              <a:t>N</a:t>
            </a:r>
            <a:r>
              <a:rPr lang="en-US" sz="1800" baseline="-25000" dirty="0">
                <a:solidFill>
                  <a:srgbClr val="7030A0"/>
                </a:solidFill>
              </a:rPr>
              <a:t>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7030A0"/>
                </a:solidFill>
              </a:rPr>
              <a:t>A</a:t>
            </a:r>
            <a:r>
              <a:rPr lang="en-US" sz="1800" b="1" baseline="-25000" dirty="0">
                <a:solidFill>
                  <a:srgbClr val="7030A0"/>
                </a:solidFill>
              </a:rPr>
              <a:t>3</a:t>
            </a:r>
            <a:r>
              <a:rPr lang="en-US" sz="1800" dirty="0">
                <a:solidFill>
                  <a:srgbClr val="7030A0"/>
                </a:solidFill>
              </a:rPr>
              <a:t> = x</a:t>
            </a:r>
            <a:r>
              <a:rPr lang="en-US" sz="1800" baseline="-25000" dirty="0">
                <a:solidFill>
                  <a:srgbClr val="7030A0"/>
                </a:solidFill>
              </a:rPr>
              <a:t>2 </a:t>
            </a:r>
            <a:r>
              <a:rPr lang="en-US" sz="1800" dirty="0">
                <a:solidFill>
                  <a:srgbClr val="7030A0"/>
                </a:solidFill>
              </a:rPr>
              <a:t>+ q x</a:t>
            </a:r>
            <a:r>
              <a:rPr lang="en-US" sz="1800" baseline="-25000" dirty="0">
                <a:solidFill>
                  <a:srgbClr val="7030A0"/>
                </a:solidFill>
              </a:rPr>
              <a:t>3</a:t>
            </a:r>
            <a:r>
              <a:rPr lang="en-US" sz="1800" dirty="0">
                <a:solidFill>
                  <a:srgbClr val="7030A0"/>
                </a:solidFill>
              </a:rPr>
              <a:t> + q</a:t>
            </a:r>
            <a:r>
              <a:rPr lang="en-US" sz="1800" baseline="30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4</a:t>
            </a:r>
            <a:r>
              <a:rPr lang="en-US" sz="1800" dirty="0">
                <a:solidFill>
                  <a:srgbClr val="7030A0"/>
                </a:solidFill>
              </a:rPr>
              <a:t> + … + q</a:t>
            </a:r>
            <a:r>
              <a:rPr lang="en-US" sz="1800" baseline="30000" dirty="0">
                <a:solidFill>
                  <a:srgbClr val="7030A0"/>
                </a:solidFill>
              </a:rPr>
              <a:t>N-1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N+1  </a:t>
            </a:r>
            <a:r>
              <a:rPr lang="en-US" sz="1400" baseline="-25000" dirty="0">
                <a:solidFill>
                  <a:srgbClr val="7030A0"/>
                </a:solidFill>
              </a:rPr>
              <a:t>  </a:t>
            </a:r>
            <a:r>
              <a:rPr lang="en-US" sz="1800" dirty="0">
                <a:solidFill>
                  <a:srgbClr val="7030A0"/>
                </a:solidFill>
              </a:rPr>
              <a:t>= (A</a:t>
            </a:r>
            <a:r>
              <a:rPr lang="en-US" sz="1800" b="1" baseline="-25000" dirty="0">
                <a:solidFill>
                  <a:srgbClr val="7030A0"/>
                </a:solidFill>
              </a:rPr>
              <a:t>2 </a:t>
            </a:r>
            <a:r>
              <a:rPr lang="en-US" sz="1800" dirty="0">
                <a:solidFill>
                  <a:srgbClr val="7030A0"/>
                </a:solidFill>
              </a:rPr>
              <a:t>– x</a:t>
            </a:r>
            <a:r>
              <a:rPr lang="en-US" sz="1800" baseline="-25000" dirty="0">
                <a:solidFill>
                  <a:srgbClr val="7030A0"/>
                </a:solidFill>
              </a:rPr>
              <a:t>1</a:t>
            </a:r>
            <a:r>
              <a:rPr lang="en-US" sz="1800" dirty="0">
                <a:solidFill>
                  <a:srgbClr val="7030A0"/>
                </a:solidFill>
              </a:rPr>
              <a:t>)/q + q</a:t>
            </a:r>
            <a:r>
              <a:rPr lang="en-US" sz="1800" baseline="30000" dirty="0">
                <a:solidFill>
                  <a:srgbClr val="7030A0"/>
                </a:solidFill>
              </a:rPr>
              <a:t>N-1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N+1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568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19" y="5005740"/>
            <a:ext cx="5153025" cy="60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FFT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43189"/>
                <a:ext cx="81915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DFT is just such a weighted moving average, with q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	but when moving from time to time we shouldn’t </a:t>
                </a:r>
                <a:r>
                  <a:rPr lang="en-US" i="1" dirty="0"/>
                  <a:t>reset the clock</a:t>
                </a:r>
                <a:r>
                  <a:rPr lang="en-US" dirty="0"/>
                  <a:t>!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So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and hence</a:t>
                </a:r>
              </a:p>
              <a:p>
                <a:pPr marL="0" indent="0" defTabSz="457200">
                  <a:spcBef>
                    <a:spcPts val="1800"/>
                  </a:spcBef>
                  <a:buNone/>
                </a:pPr>
                <a:r>
                  <a:rPr lang="en-US" dirty="0"/>
                  <a:t>requiring only 2 complex additions and one multiplication per k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or altogether N multiplications and 2N additions!</a:t>
                </a:r>
              </a:p>
              <a:p>
                <a:pPr marL="0" indent="0" defTabSz="45720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43189"/>
                <a:ext cx="8191500" cy="4799013"/>
              </a:xfrm>
              <a:blipFill rotWithShape="0">
                <a:blip r:embed="rId3"/>
                <a:stretch>
                  <a:fillRect l="-819" t="-254" b="-8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1" y="2193221"/>
            <a:ext cx="5730449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560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Goertzel’s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466850"/>
                <a:ext cx="8124825" cy="46402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Sometimes we are only interested in 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the </a:t>
                </a:r>
                <a:r>
                  <a:rPr lang="en-US" i="1" dirty="0"/>
                  <a:t>energy</a:t>
                </a:r>
                <a:r>
                  <a:rPr lang="en-US" dirty="0"/>
                  <a:t> |X</a:t>
                </a:r>
                <a:r>
                  <a:rPr lang="en-US" b="1" baseline="-25000" dirty="0"/>
                  <a:t>k</a:t>
                </a:r>
                <a:r>
                  <a:rPr lang="en-US" dirty="0"/>
                  <a:t>|</a:t>
                </a:r>
                <a:r>
                  <a:rPr lang="en-US" b="1" baseline="30000" dirty="0"/>
                  <a:t>2</a:t>
                </a:r>
                <a:r>
                  <a:rPr lang="en-US" dirty="0"/>
                  <a:t> of a few of the frequencies k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and computing all N spectral values would be wasteful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For example, when looking for energy at a few discrete frequencies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as in a DTMF detector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For such cases there is an algorithm due to </a:t>
                </a:r>
                <a:r>
                  <a:rPr lang="en-US" dirty="0" err="1"/>
                  <a:t>Goertzel</a:t>
                </a:r>
                <a:r>
                  <a:rPr lang="en-US" dirty="0"/>
                  <a:t> </a:t>
                </a:r>
                <a:r>
                  <a:rPr lang="en-US" sz="1800" dirty="0"/>
                  <a:t>(Herzl in Russian)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sz="1800" dirty="0"/>
                  <a:t>	</a:t>
                </a:r>
                <a:r>
                  <a:rPr lang="en-US" dirty="0"/>
                  <a:t>which is less expensive that running many bandpass filters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The idea is to compute only the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k</a:t>
                </a:r>
                <a:r>
                  <a:rPr lang="en-US" dirty="0"/>
                  <a:t> needed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by using Horner’s rule for evaluating polynomials </a:t>
                </a:r>
                <a:r>
                  <a:rPr lang="en-US" sz="1800" dirty="0"/>
                  <a:t>(simplify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sz="1800" dirty="0"/>
                  <a:t> to W)</a:t>
                </a: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This can be further simplified to get a noncomplex recursion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466850"/>
                <a:ext cx="8124825" cy="4640263"/>
              </a:xfrm>
              <a:blipFill rotWithShape="0">
                <a:blip r:embed="rId2"/>
                <a:stretch>
                  <a:fillRect l="-750" t="-657" b="-7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53" y="4576336"/>
            <a:ext cx="5619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310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Goertzel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89460" cy="51745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make the recursion look like a convolution we use V = W</a:t>
            </a:r>
            <a:r>
              <a:rPr lang="en-US" b="1" baseline="30000" dirty="0"/>
              <a:t>-1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Changing the overall phase doesn’t change the power spectrum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which using Horner’s rule is coded like this :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Since all the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are real, at each step </a:t>
            </a:r>
            <a:r>
              <a:rPr lang="en-US" dirty="0" err="1"/>
              <a:t>P</a:t>
            </a:r>
            <a:r>
              <a:rPr lang="en-US" b="1" baseline="-25000" dirty="0" err="1"/>
              <a:t>n</a:t>
            </a:r>
            <a:r>
              <a:rPr lang="en-US" dirty="0"/>
              <a:t> – P</a:t>
            </a:r>
            <a:r>
              <a:rPr lang="en-US" b="1" baseline="-25000" dirty="0"/>
              <a:t>n-1</a:t>
            </a:r>
            <a:r>
              <a:rPr lang="en-US" dirty="0"/>
              <a:t>V is real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So we implicitly define a new real sequence </a:t>
            </a:r>
            <a:r>
              <a:rPr lang="en-US" dirty="0" err="1"/>
              <a:t>Q</a:t>
            </a:r>
            <a:r>
              <a:rPr lang="en-US" b="1" baseline="-25000" dirty="0" err="1"/>
              <a:t>n</a:t>
            </a:r>
            <a:r>
              <a:rPr lang="en-US" dirty="0"/>
              <a:t> by </a:t>
            </a:r>
            <a:r>
              <a:rPr lang="en-US" dirty="0" err="1"/>
              <a:t>P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Q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- Q</a:t>
            </a:r>
            <a:r>
              <a:rPr lang="en-US" b="1" baseline="-25000" dirty="0"/>
              <a:t>n-1</a:t>
            </a:r>
            <a:r>
              <a:rPr lang="en-US" dirty="0"/>
              <a:t>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682797"/>
            <a:ext cx="7029450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27" y="2851575"/>
            <a:ext cx="5353050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3879457"/>
            <a:ext cx="3342635" cy="141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493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Goertzel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89460" cy="51745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a little algebra we find the following recursion: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the desired energy is given by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6170"/>
            <a:ext cx="6179024" cy="2667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2" y="5102765"/>
            <a:ext cx="6099717" cy="770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12" y="5873393"/>
            <a:ext cx="3736146" cy="5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883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Goertzel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8549"/>
            <a:ext cx="8335370" cy="4578564"/>
          </a:xfrm>
        </p:spPr>
        <p:txBody>
          <a:bodyPr/>
          <a:lstStyle/>
          <a:p>
            <a:pPr marL="0" indent="0">
              <a:buNone/>
              <a:tabLst>
                <a:tab pos="395288" algn="l"/>
              </a:tabLst>
            </a:pPr>
            <a:r>
              <a:rPr lang="en-US" dirty="0"/>
              <a:t>To use </a:t>
            </a:r>
            <a:r>
              <a:rPr lang="en-US" dirty="0" err="1"/>
              <a:t>Goertzel</a:t>
            </a:r>
            <a:r>
              <a:rPr lang="en-US" dirty="0"/>
              <a:t> first decide on how many points N you want to use</a:t>
            </a:r>
          </a:p>
          <a:p>
            <a:pPr marL="0" indent="0">
              <a:buNone/>
              <a:tabLst>
                <a:tab pos="395288" algn="l"/>
              </a:tabLst>
            </a:pPr>
            <a:r>
              <a:rPr lang="en-US" dirty="0"/>
              <a:t>Since </a:t>
            </a:r>
            <a:r>
              <a:rPr lang="en-US" dirty="0" err="1"/>
              <a:t>Goertzel’s</a:t>
            </a:r>
            <a:r>
              <a:rPr lang="en-US" dirty="0"/>
              <a:t> algorithm only works for integer digital frequencies </a:t>
            </a:r>
          </a:p>
          <a:p>
            <a:pPr marL="0" indent="0">
              <a:spcBef>
                <a:spcPts val="0"/>
              </a:spcBef>
              <a:buNone/>
              <a:tabLst>
                <a:tab pos="395288" algn="l"/>
              </a:tabLst>
            </a:pPr>
            <a:r>
              <a:rPr lang="en-US" dirty="0"/>
              <a:t>	(that is, for analog frequencies f = k/N fs)</a:t>
            </a:r>
          </a:p>
          <a:p>
            <a:pPr marL="0" indent="0">
              <a:spcBef>
                <a:spcPts val="0"/>
              </a:spcBef>
              <a:buNone/>
              <a:tabLst>
                <a:tab pos="395288" algn="l"/>
              </a:tabLst>
            </a:pPr>
            <a:r>
              <a:rPr lang="en-US" dirty="0"/>
              <a:t>		larger N allows finer resolution and narrower bandwidth</a:t>
            </a:r>
          </a:p>
          <a:p>
            <a:pPr marL="0" indent="0">
              <a:spcBef>
                <a:spcPts val="0"/>
              </a:spcBef>
              <a:buNone/>
              <a:tabLst>
                <a:tab pos="395288" algn="l"/>
              </a:tabLst>
            </a:pPr>
            <a:r>
              <a:rPr lang="en-US" dirty="0"/>
              <a:t>			but also longer computation time and delay</a:t>
            </a:r>
          </a:p>
          <a:p>
            <a:pPr marL="0" indent="0">
              <a:spcBef>
                <a:spcPts val="1200"/>
              </a:spcBef>
              <a:buNone/>
              <a:tabLst>
                <a:tab pos="395288" algn="l"/>
              </a:tabLst>
            </a:pPr>
            <a:r>
              <a:rPr lang="en-US" dirty="0"/>
              <a:t>For each frequency that is needed </a:t>
            </a:r>
          </a:p>
          <a:p>
            <a:pPr>
              <a:tabLst>
                <a:tab pos="395288" algn="l"/>
              </a:tabLst>
            </a:pPr>
            <a:r>
              <a:rPr lang="en-US" dirty="0"/>
              <a:t>compute W and A</a:t>
            </a:r>
          </a:p>
          <a:p>
            <a:pPr>
              <a:tabLst>
                <a:tab pos="395288" algn="l"/>
              </a:tabLst>
            </a:pPr>
            <a:r>
              <a:rPr lang="en-US" dirty="0"/>
              <a:t>initialize</a:t>
            </a:r>
          </a:p>
          <a:p>
            <a:pPr>
              <a:tabLst>
                <a:tab pos="395288" algn="l"/>
              </a:tabLst>
            </a:pPr>
            <a:r>
              <a:rPr lang="en-US" dirty="0"/>
              <a:t>iterate N-1 times using A</a:t>
            </a:r>
          </a:p>
          <a:p>
            <a:pPr>
              <a:tabLst>
                <a:tab pos="395288" algn="l"/>
              </a:tabLst>
            </a:pPr>
            <a:r>
              <a:rPr lang="en-US" dirty="0"/>
              <a:t>compute X using W</a:t>
            </a:r>
          </a:p>
          <a:p>
            <a:pPr>
              <a:tabLst>
                <a:tab pos="395288" algn="l"/>
              </a:tabLst>
            </a:pPr>
            <a:r>
              <a:rPr lang="en-US" dirty="0"/>
              <a:t>compute the desired squared power using A</a:t>
            </a:r>
          </a:p>
          <a:p>
            <a:pPr marL="0" indent="0">
              <a:buNone/>
              <a:tabLst>
                <a:tab pos="39528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55449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3" y="1681163"/>
            <a:ext cx="3386138" cy="342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radixes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848600" cy="5483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While radix-2 is popular, sometimes other radixes are better</a:t>
            </a:r>
          </a:p>
          <a:p>
            <a:pPr marL="0" indent="0">
              <a:buNone/>
            </a:pPr>
            <a:r>
              <a:rPr lang="en-US" dirty="0"/>
              <a:t>The radix 4 DFT 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corresponds to radix-4 butterflies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which is more expensive than radix-2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3" y="5365276"/>
            <a:ext cx="3214687" cy="1372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4372" y="3657600"/>
            <a:ext cx="243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12 complex additions</a:t>
            </a:r>
          </a:p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0 true multiplications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5292" y="5553075"/>
            <a:ext cx="243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8 complex additions</a:t>
            </a:r>
          </a:p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0 true multiplications</a:t>
            </a:r>
          </a:p>
        </p:txBody>
      </p:sp>
    </p:spTree>
    <p:extLst>
      <p:ext uri="{BB962C8B-B14F-4D97-AF65-F5344CB8AC3E}">
        <p14:creationId xmlns:p14="http://schemas.microsoft.com/office/powerpoint/2010/main" val="397708786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FFT842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153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But this is only the case for N=4 itself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For powers of 4 there are only log</a:t>
            </a:r>
            <a:r>
              <a:rPr lang="en-US" b="1" baseline="-25000" dirty="0"/>
              <a:t>4</a:t>
            </a:r>
            <a:r>
              <a:rPr lang="en-US" dirty="0"/>
              <a:t>N</a:t>
            </a:r>
            <a:r>
              <a:rPr lang="en-US" i="1" dirty="0"/>
              <a:t> </a:t>
            </a:r>
            <a:r>
              <a:rPr lang="en-US" dirty="0"/>
              <a:t>= 1/2 log</a:t>
            </a:r>
            <a:r>
              <a:rPr lang="en-US" b="1" baseline="-25000" dirty="0"/>
              <a:t>2</a:t>
            </a:r>
            <a:r>
              <a:rPr lang="en-US" dirty="0"/>
              <a:t>N stages of butterflies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each has ¾ N complex multiplications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and so only 3/8 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i="1" dirty="0"/>
              <a:t> </a:t>
            </a:r>
            <a:r>
              <a:rPr lang="en-US" dirty="0"/>
              <a:t>multiplications</a:t>
            </a:r>
            <a:r>
              <a:rPr lang="en-US" i="1" dirty="0"/>
              <a:t> </a:t>
            </a:r>
            <a:r>
              <a:rPr lang="en-US" dirty="0"/>
              <a:t>altogether</a:t>
            </a:r>
            <a:r>
              <a:rPr lang="en-US" i="1" dirty="0"/>
              <a:t>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i="1" dirty="0"/>
              <a:t>			</a:t>
            </a:r>
            <a:r>
              <a:rPr lang="en-US" dirty="0"/>
              <a:t>which is </a:t>
            </a:r>
            <a:r>
              <a:rPr lang="en-US" i="1" dirty="0"/>
              <a:t>slightly less </a:t>
            </a:r>
            <a:r>
              <a:rPr lang="en-US" dirty="0"/>
              <a:t>than ½ 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i="1" dirty="0"/>
              <a:t> </a:t>
            </a:r>
            <a:r>
              <a:rPr lang="en-US" dirty="0"/>
              <a:t>! </a:t>
            </a:r>
          </a:p>
          <a:p>
            <a:pPr marL="0" indent="0" defTabSz="457200">
              <a:buNone/>
            </a:pPr>
            <a:r>
              <a:rPr lang="en-US" dirty="0"/>
              <a:t>But only half of the powers of 2 are also powers of 4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so the algorithm is less applicable …</a:t>
            </a:r>
          </a:p>
          <a:p>
            <a:pPr marL="0" indent="0" defTabSz="457200">
              <a:buNone/>
            </a:pPr>
            <a:r>
              <a:rPr lang="en-US" dirty="0"/>
              <a:t>Similarly, for N=8</a:t>
            </a:r>
            <a:r>
              <a:rPr lang="en-US" b="1" baseline="30000" dirty="0"/>
              <a:t>m</a:t>
            </a:r>
            <a:r>
              <a:rPr lang="en-US" dirty="0"/>
              <a:t> there are even fewer stages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only a quarter of the powers of 2 are powers of 8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So, the FFT842 algorithm performs as many radix-8 stages that it can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it then performs either a radix-4 or a radix-2 stage as needed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It beats out pure radix-2 algorithms on general purpose CPUs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highly optimized radix-2 are preferable on DSPs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9251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3722" y="165100"/>
            <a:ext cx="785116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Wrong way to process N samples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088" y="1389186"/>
            <a:ext cx="8242974" cy="4959228"/>
          </a:xfrm>
        </p:spPr>
        <p:txBody>
          <a:bodyPr/>
          <a:lstStyle/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You might think that we do the following:</a:t>
            </a:r>
          </a:p>
          <a:p>
            <a:pPr eaLnBrk="1" hangingPunct="1"/>
            <a:r>
              <a:rPr lang="en-US" altLang="en-US" dirty="0"/>
              <a:t>time 0: input 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, store in buffer, but don’t perform any processing</a:t>
            </a:r>
            <a:r>
              <a:rPr lang="en-US" baseline="-25000" dirty="0"/>
              <a:t> </a:t>
            </a:r>
            <a:endParaRPr lang="en-US" altLang="en-US" dirty="0"/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time 1: input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store in buffer, but don’t perform any processing</a:t>
            </a:r>
            <a:r>
              <a:rPr lang="en-US" baseline="-25000" dirty="0"/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aseline="-25000" dirty="0"/>
              <a:t>…</a:t>
            </a:r>
            <a:endParaRPr lang="en-US" altLang="en-US" dirty="0"/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time N-1: input </a:t>
            </a:r>
            <a:r>
              <a:rPr lang="en-US" dirty="0"/>
              <a:t>x</a:t>
            </a:r>
            <a:r>
              <a:rPr lang="en-US" baseline="-25000" dirty="0"/>
              <a:t>N-1</a:t>
            </a:r>
            <a:r>
              <a:rPr lang="en-US" dirty="0"/>
              <a:t>, store in buffer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dirty="0"/>
              <a:t>	and perform all processing of N samples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baseline="-25000" dirty="0"/>
              <a:t>		</a:t>
            </a:r>
            <a:r>
              <a:rPr lang="en-US" dirty="0"/>
              <a:t>before the next sample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arrives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time N: input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but don’t perform any processing</a:t>
            </a:r>
            <a:r>
              <a:rPr lang="en-US" baseline="-25000" dirty="0"/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etc.</a:t>
            </a:r>
          </a:p>
          <a:p>
            <a:pPr marL="0" indent="0" eaLnBrk="1" hangingPunct="1">
              <a:buNone/>
            </a:pPr>
            <a:r>
              <a:rPr lang="en-US" altLang="en-US" dirty="0"/>
              <a:t>but that would be really hard!</a:t>
            </a:r>
          </a:p>
          <a:p>
            <a:pPr marL="0" indent="0" eaLnBrk="1" hangingPunct="1">
              <a:buNone/>
            </a:pPr>
            <a:r>
              <a:rPr lang="en-US" altLang="en-US" dirty="0"/>
              <a:t>We would need to process N samples in 1 sampling time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altLang="en-US" dirty="0"/>
              <a:t>	although on average we need to process 1 sample per sample time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So, what do we do instead?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43480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by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687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learning the Toom-Cook algorithm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we said that for large N the FFT will multiply even faster</a:t>
            </a:r>
          </a:p>
          <a:p>
            <a:pPr marL="0" indent="0" defTabSz="457200">
              <a:buNone/>
            </a:pPr>
            <a:r>
              <a:rPr lang="en-US" dirty="0"/>
              <a:t>That is because O(N log N) &lt; </a:t>
            </a:r>
            <a:r>
              <a:rPr lang="en-US" altLang="en-US" dirty="0"/>
              <a:t>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</a:t>
            </a:r>
            <a:r>
              <a:rPr lang="en-US" altLang="en-US" sz="1600" b="1" baseline="-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)</a:t>
            </a:r>
          </a:p>
          <a:p>
            <a:pPr marL="0" indent="0" defTabSz="457200">
              <a:buNone/>
            </a:pPr>
            <a:r>
              <a:rPr lang="en-US" dirty="0"/>
              <a:t>We saw that long multiplication c = a*b is actually 2N convolutions </a:t>
            </a:r>
          </a:p>
          <a:p>
            <a:pPr marL="0" indent="0" defTabSz="457200">
              <a:buNone/>
            </a:pPr>
            <a:r>
              <a:rPr lang="en-US" dirty="0"/>
              <a:t>Hence convolution in the time domain takes O(N</a:t>
            </a:r>
            <a:r>
              <a:rPr lang="en-US" b="1" baseline="30000" dirty="0"/>
              <a:t>2</a:t>
            </a:r>
            <a:r>
              <a:rPr lang="en-US" dirty="0"/>
              <a:t>) multiplications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in the frequency domain it only takes O(N)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So the strategy is instead of convolution c = a * b</a:t>
            </a:r>
          </a:p>
          <a:p>
            <a:pPr defTabSz="457200"/>
            <a:r>
              <a:rPr lang="en-US" dirty="0"/>
              <a:t>use the FFT to convert from the time to the frequency domain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a→A</a:t>
            </a:r>
            <a:r>
              <a:rPr lang="en-US" dirty="0"/>
              <a:t> and </a:t>
            </a:r>
            <a:r>
              <a:rPr lang="en-US" dirty="0" err="1"/>
              <a:t>b→B</a:t>
            </a:r>
            <a:r>
              <a:rPr lang="en-US" dirty="0"/>
              <a:t> 	[ O(N log N) ]</a:t>
            </a:r>
          </a:p>
          <a:p>
            <a:pPr defTabSz="457200"/>
            <a:r>
              <a:rPr lang="en-US" dirty="0"/>
              <a:t>multiply point by point in the frequency domain C=AB 	[ O(N) ]</a:t>
            </a:r>
          </a:p>
          <a:p>
            <a:pPr defTabSz="457200"/>
            <a:r>
              <a:rPr lang="en-US" dirty="0"/>
              <a:t>convert back from the frequency to the frequency domain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C → c  	[ O(N log N) ]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Altogether O(N log N) !</a:t>
            </a:r>
          </a:p>
          <a:p>
            <a:pPr marL="0" indent="0" defTabSz="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71307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25" y="165100"/>
            <a:ext cx="7129463" cy="1143000"/>
          </a:xfrm>
        </p:spPr>
        <p:txBody>
          <a:bodyPr/>
          <a:lstStyle/>
          <a:p>
            <a:r>
              <a:rPr lang="en-US" dirty="0"/>
              <a:t>Example multiplication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687888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Let’s see how this works for N=4 !</a:t>
            </a:r>
          </a:p>
          <a:p>
            <a:pPr marL="0" indent="0">
              <a:buNone/>
            </a:pPr>
            <a:r>
              <a:rPr lang="en-US" dirty="0"/>
              <a:t>We want to multiply a = a</a:t>
            </a:r>
            <a:r>
              <a:rPr lang="en-US" b="1" baseline="-25000" dirty="0"/>
              <a:t>3</a:t>
            </a:r>
            <a:r>
              <a:rPr lang="en-US" dirty="0"/>
              <a:t> a</a:t>
            </a:r>
            <a:r>
              <a:rPr lang="en-US" b="1" baseline="-25000" dirty="0"/>
              <a:t>2</a:t>
            </a:r>
            <a:r>
              <a:rPr lang="en-US" dirty="0"/>
              <a:t> a</a:t>
            </a:r>
            <a:r>
              <a:rPr lang="en-US" b="1" baseline="-25000" dirty="0"/>
              <a:t>1</a:t>
            </a:r>
            <a:r>
              <a:rPr lang="en-US" dirty="0"/>
              <a:t> a</a:t>
            </a:r>
            <a:r>
              <a:rPr lang="en-US" b="1" baseline="-25000" dirty="0"/>
              <a:t>0</a:t>
            </a:r>
            <a:r>
              <a:rPr lang="en-US" dirty="0"/>
              <a:t>   by   b = b</a:t>
            </a:r>
            <a:r>
              <a:rPr lang="en-US" b="1" baseline="-25000" dirty="0"/>
              <a:t>3</a:t>
            </a:r>
            <a:r>
              <a:rPr lang="en-US" dirty="0"/>
              <a:t> b</a:t>
            </a:r>
            <a:r>
              <a:rPr lang="en-US" b="1" baseline="-25000" dirty="0"/>
              <a:t>2</a:t>
            </a:r>
            <a:r>
              <a:rPr lang="en-US" dirty="0"/>
              <a:t> b</a:t>
            </a:r>
            <a:r>
              <a:rPr lang="en-US" b="1" baseline="-25000" dirty="0"/>
              <a:t>1</a:t>
            </a:r>
            <a:r>
              <a:rPr lang="en-US" dirty="0"/>
              <a:t> b</a:t>
            </a:r>
            <a:r>
              <a:rPr lang="en-US" b="1" baseline="-25000" dirty="0"/>
              <a:t>0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We convert the numbers into time domain signals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 a</a:t>
            </a:r>
            <a:r>
              <a:rPr lang="en-US" b="1" baseline="-25000" dirty="0"/>
              <a:t>0</a:t>
            </a:r>
            <a:r>
              <a:rPr lang="en-US" dirty="0"/>
              <a:t> a</a:t>
            </a:r>
            <a:r>
              <a:rPr lang="en-US" b="1" baseline="-25000" dirty="0"/>
              <a:t>1</a:t>
            </a:r>
            <a:r>
              <a:rPr lang="en-US" dirty="0"/>
              <a:t> a</a:t>
            </a:r>
            <a:r>
              <a:rPr lang="en-US" b="1" baseline="-25000" dirty="0"/>
              <a:t>2</a:t>
            </a:r>
            <a:r>
              <a:rPr lang="en-US" dirty="0"/>
              <a:t> a</a:t>
            </a:r>
            <a:r>
              <a:rPr lang="en-US" b="1" baseline="-25000" dirty="0"/>
              <a:t>3</a:t>
            </a:r>
            <a:r>
              <a:rPr lang="en-US" dirty="0"/>
              <a:t>   and   b</a:t>
            </a:r>
            <a:r>
              <a:rPr lang="en-US" b="1" baseline="-25000" dirty="0"/>
              <a:t>0</a:t>
            </a:r>
            <a:r>
              <a:rPr lang="en-US" dirty="0"/>
              <a:t> b</a:t>
            </a:r>
            <a:r>
              <a:rPr lang="en-US" b="1" baseline="-25000" dirty="0"/>
              <a:t>1</a:t>
            </a:r>
            <a:r>
              <a:rPr lang="en-US" dirty="0"/>
              <a:t> b</a:t>
            </a:r>
            <a:r>
              <a:rPr lang="en-US" b="1" baseline="-25000" dirty="0"/>
              <a:t>2</a:t>
            </a:r>
            <a:r>
              <a:rPr lang="en-US" dirty="0"/>
              <a:t> b</a:t>
            </a:r>
            <a:r>
              <a:rPr lang="en-US" b="1" baseline="-25000" dirty="0"/>
              <a:t>3</a:t>
            </a:r>
            <a:r>
              <a:rPr lang="en-US" dirty="0"/>
              <a:t> </a:t>
            </a:r>
          </a:p>
          <a:p>
            <a:pPr marL="0" indent="0" defTabSz="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3011998"/>
            <a:ext cx="3990975" cy="34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6994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25" y="165100"/>
            <a:ext cx="7129463" cy="1143000"/>
          </a:xfrm>
        </p:spPr>
        <p:txBody>
          <a:bodyPr/>
          <a:lstStyle/>
          <a:p>
            <a:r>
              <a:rPr lang="en-US" dirty="0"/>
              <a:t>Example multiplication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687888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For this simple case we can simply convert all 16 signals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into the frequency domain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To do this we multiply by the DFT matrix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we find: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8" y="3022447"/>
            <a:ext cx="4743450" cy="3595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1828862"/>
            <a:ext cx="3600450" cy="853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1" y="3920443"/>
            <a:ext cx="292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Of course, using the W matrix for conversion is O(N2)</a:t>
            </a:r>
          </a:p>
          <a:p>
            <a:endParaRPr lang="en-US" sz="1600" b="0" dirty="0">
              <a:solidFill>
                <a:srgbClr val="7030A0"/>
              </a:solidFill>
              <a:latin typeface="+mn-lt"/>
            </a:endParaRPr>
          </a:p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But we would get the same answers with the FFT</a:t>
            </a:r>
          </a:p>
        </p:txBody>
      </p:sp>
    </p:spTree>
    <p:extLst>
      <p:ext uri="{BB962C8B-B14F-4D97-AF65-F5344CB8AC3E}">
        <p14:creationId xmlns:p14="http://schemas.microsoft.com/office/powerpoint/2010/main" val="39422134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multiplication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6374"/>
            <a:ext cx="7772400" cy="5141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example, let’s multiply 2*3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Looking this up we find                                             is indeed S</a:t>
            </a:r>
            <a:r>
              <a:rPr lang="en-US" b="1" baseline="30000" dirty="0"/>
              <a:t>[6]</a:t>
            </a:r>
          </a:p>
          <a:p>
            <a:pPr marL="0" indent="0">
              <a:buNone/>
            </a:pPr>
            <a:r>
              <a:rPr lang="en-US" dirty="0"/>
              <a:t>And similarly for almost all other multiplications that fit into 4 bits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0 * s = 0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1 * s = s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2 * 4 = 8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2 * 5 = 10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2 * 6 = 12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2 * 7 = 14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3 * 4 = 12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3 * 5 =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8" y="1831578"/>
            <a:ext cx="4772025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62" y="3405981"/>
            <a:ext cx="27336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79321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multiplication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6375"/>
            <a:ext cx="7772400" cy="4630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products that fit into 4 bits work correctly - except 3*3</a:t>
            </a:r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What’s going on?</a:t>
            </a: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Converting back using the </a:t>
            </a:r>
            <a:r>
              <a:rPr lang="en-US" dirty="0" err="1"/>
              <a:t>iDFT</a:t>
            </a:r>
            <a:r>
              <a:rPr lang="en-US" dirty="0"/>
              <a:t> we find (1, 2, 1, 0)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which has a meaningless </a:t>
            </a:r>
            <a:r>
              <a:rPr lang="en-US" b="1" dirty="0"/>
              <a:t>2</a:t>
            </a:r>
            <a:r>
              <a:rPr lang="en-US" dirty="0"/>
              <a:t> bit !!!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So, we convert back into binary digits 0121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perform the carries to get 1001 which is indeed 9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For all products that exceed 4 bits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we can use 8 bits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i.e., signals with 8 time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819274"/>
            <a:ext cx="38957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54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4448420" cy="965327"/>
          </a:xfrm>
        </p:spPr>
        <p:txBody>
          <a:bodyPr/>
          <a:lstStyle/>
          <a:p>
            <a:pPr>
              <a:defRPr/>
            </a:pPr>
            <a:r>
              <a:rPr lang="en-US" dirty="0"/>
              <a:t>Double buffering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299" y="1214838"/>
            <a:ext cx="8177459" cy="3569218"/>
          </a:xfrm>
        </p:spPr>
        <p:txBody>
          <a:bodyPr/>
          <a:lstStyle/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What we do is the following:</a:t>
            </a:r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0: input </a:t>
            </a:r>
            <a:r>
              <a:rPr lang="en-US" dirty="0"/>
              <a:t>x</a:t>
            </a:r>
            <a:r>
              <a:rPr lang="en-US" baseline="-25000" dirty="0"/>
              <a:t>0 </a:t>
            </a:r>
            <a:r>
              <a:rPr lang="en-US" dirty="0"/>
              <a:t>into buffer 1</a:t>
            </a:r>
            <a:endParaRPr lang="en-US" altLang="en-US" dirty="0"/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1: input </a:t>
            </a:r>
            <a:r>
              <a:rPr lang="en-US" dirty="0"/>
              <a:t>x</a:t>
            </a:r>
            <a:r>
              <a:rPr lang="en-US" baseline="-25000" dirty="0"/>
              <a:t>1 </a:t>
            </a:r>
            <a:r>
              <a:rPr lang="en-US" dirty="0"/>
              <a:t>into buffer 1</a:t>
            </a:r>
            <a:endParaRPr lang="en-US" baseline="-25000" dirty="0"/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baseline="-25000" dirty="0"/>
              <a:t>…</a:t>
            </a:r>
            <a:endParaRPr lang="en-US" altLang="en-US" dirty="0"/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N-1: input </a:t>
            </a:r>
            <a:r>
              <a:rPr lang="en-US" dirty="0"/>
              <a:t>x</a:t>
            </a:r>
            <a:r>
              <a:rPr lang="en-US" baseline="-25000" dirty="0"/>
              <a:t>N-1  </a:t>
            </a:r>
            <a:r>
              <a:rPr lang="en-US" dirty="0"/>
              <a:t>into buffer 1 (filling buffer)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dirty="0"/>
              <a:t>	and start performing all processing of N samples in buffer 1</a:t>
            </a:r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N: input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into buffer 2 and continue processing buffer 1</a:t>
            </a:r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N+1: input </a:t>
            </a:r>
            <a:r>
              <a:rPr lang="en-US" dirty="0"/>
              <a:t>x</a:t>
            </a:r>
            <a:r>
              <a:rPr lang="en-US" baseline="-25000" dirty="0"/>
              <a:t>N+1 </a:t>
            </a:r>
            <a:r>
              <a:rPr lang="en-US" dirty="0"/>
              <a:t>into buffer 2 and continue processing buffer 1)</a:t>
            </a:r>
          </a:p>
          <a:p>
            <a:pPr defTabSz="457200" eaLnBrk="1" hangingPunct="1">
              <a:spcBef>
                <a:spcPts val="300"/>
              </a:spcBef>
            </a:pPr>
            <a:r>
              <a:rPr lang="en-US" dirty="0"/>
              <a:t>some time before time 2N-1: finish processing buffer 1 and output</a:t>
            </a:r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2N-1: input </a:t>
            </a:r>
            <a:r>
              <a:rPr lang="en-US" dirty="0"/>
              <a:t>x</a:t>
            </a:r>
            <a:r>
              <a:rPr lang="en-US" baseline="-25000" dirty="0"/>
              <a:t>2N-1 </a:t>
            </a:r>
            <a:r>
              <a:rPr lang="en-US" dirty="0"/>
              <a:t>into buffer 1 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dirty="0"/>
              <a:t>and start performing all processing of N samples in buffer 2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Trick: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Instead of having to swap write pointers 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between buffer 1 and buffer 2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we can use a </a:t>
            </a:r>
            <a:r>
              <a:rPr lang="en-US" altLang="en-US" sz="2000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cyclic buffer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58513" y="955800"/>
            <a:ext cx="2766645" cy="1752600"/>
            <a:chOff x="6058513" y="999760"/>
            <a:chExt cx="2766645" cy="1752600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6386758" y="1558560"/>
              <a:ext cx="2438400" cy="469900"/>
              <a:chOff x="3968" y="1544"/>
              <a:chExt cx="1536" cy="296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3968" y="1544"/>
                <a:ext cx="1536" cy="2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4064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416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425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4352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4448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4544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464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473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4832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4928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5024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12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21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5312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5408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6386758" y="2282460"/>
              <a:ext cx="2438400" cy="469900"/>
              <a:chOff x="3968" y="1544"/>
              <a:chExt cx="1536" cy="296"/>
            </a:xfrm>
          </p:grpSpPr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3968" y="1544"/>
                <a:ext cx="1536" cy="2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4064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416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425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4352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4448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4544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464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>
                <a:off x="473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4832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>
                <a:off x="4928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>
                <a:off x="5024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>
                <a:off x="512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521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5312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>
                <a:off x="5408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6424858" y="999760"/>
              <a:ext cx="2374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double buffer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58513" y="1555295"/>
              <a:ext cx="351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58513" y="2295160"/>
              <a:ext cx="351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1769" y="5297555"/>
            <a:ext cx="1801680" cy="1458724"/>
            <a:chOff x="5331769" y="5297555"/>
            <a:chExt cx="1801680" cy="1458724"/>
          </a:xfrm>
        </p:grpSpPr>
        <p:sp>
          <p:nvSpPr>
            <p:cNvPr id="112" name="Arc 111"/>
            <p:cNvSpPr/>
            <p:nvPr/>
          </p:nvSpPr>
          <p:spPr bwMode="auto">
            <a:xfrm rot="15947901" flipH="1">
              <a:off x="5502294" y="5373997"/>
              <a:ext cx="1373131" cy="1390000"/>
            </a:xfrm>
            <a:prstGeom prst="arc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Arc 112"/>
            <p:cNvSpPr/>
            <p:nvPr/>
          </p:nvSpPr>
          <p:spPr bwMode="auto">
            <a:xfrm flipH="1">
              <a:off x="5478282" y="5297556"/>
              <a:ext cx="1538329" cy="1359078"/>
            </a:xfrm>
            <a:prstGeom prst="arc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Arc 113"/>
            <p:cNvSpPr/>
            <p:nvPr/>
          </p:nvSpPr>
          <p:spPr bwMode="auto">
            <a:xfrm rot="5652099">
              <a:off x="5693824" y="5381109"/>
              <a:ext cx="1379644" cy="1370695"/>
            </a:xfrm>
            <a:prstGeom prst="arc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Arc 114"/>
            <p:cNvSpPr/>
            <p:nvPr/>
          </p:nvSpPr>
          <p:spPr bwMode="auto">
            <a:xfrm>
              <a:off x="5509111" y="5297555"/>
              <a:ext cx="1588438" cy="1359079"/>
            </a:xfrm>
            <a:prstGeom prst="arc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648670" y="5403726"/>
              <a:ext cx="1252226" cy="1238412"/>
              <a:chOff x="4304053" y="3160928"/>
              <a:chExt cx="1252226" cy="1238412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483701" y="3320723"/>
                <a:ext cx="894063" cy="87887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304053" y="3160928"/>
                <a:ext cx="1248115" cy="123841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4312718" y="3703683"/>
                <a:ext cx="170982" cy="165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4321383" y="3854313"/>
                <a:ext cx="162317" cy="1297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4434587" y="4058839"/>
                <a:ext cx="166649" cy="9642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4349228" y="3560416"/>
                <a:ext cx="170719" cy="351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4349228" y="3941469"/>
                <a:ext cx="178346" cy="9350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411334" y="3432321"/>
                <a:ext cx="164308" cy="752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504049" y="3320165"/>
                <a:ext cx="133038" cy="11166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>
                <a:off x="4820695" y="4180490"/>
                <a:ext cx="33003" cy="19466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 flipV="1">
                <a:off x="4802562" y="3160928"/>
                <a:ext cx="43873" cy="1598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649174" y="3204901"/>
                <a:ext cx="71475" cy="1557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>
                <a:off x="4682263" y="4149663"/>
                <a:ext cx="76936" cy="20756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>
                <a:off x="4527574" y="4120127"/>
                <a:ext cx="140806" cy="14571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1" idx="0"/>
                <a:endCxn id="122" idx="0"/>
              </p:cNvCxnSpPr>
              <p:nvPr/>
            </p:nvCxnSpPr>
            <p:spPr>
              <a:xfrm flipH="1" flipV="1">
                <a:off x="4928111" y="3160928"/>
                <a:ext cx="2622" cy="15979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5385297" y="3734297"/>
                <a:ext cx="170982" cy="165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 flipV="1">
                <a:off x="5377764" y="3854313"/>
                <a:ext cx="169851" cy="3369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 flipV="1">
                <a:off x="5267761" y="4053238"/>
                <a:ext cx="166649" cy="9642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5349051" y="3591030"/>
                <a:ext cx="170719" cy="351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5332632" y="3954500"/>
                <a:ext cx="155143" cy="841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5302148" y="3445351"/>
                <a:ext cx="164308" cy="752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5231911" y="3350780"/>
                <a:ext cx="133038" cy="11166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5036676" y="3172084"/>
                <a:ext cx="43873" cy="1598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5169975" y="3236312"/>
                <a:ext cx="71475" cy="1557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114335" y="4157520"/>
                <a:ext cx="77557" cy="18617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203533" y="4112917"/>
                <a:ext cx="140806" cy="14571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TextBox 116"/>
            <p:cNvSpPr txBox="1"/>
            <p:nvPr/>
          </p:nvSpPr>
          <p:spPr>
            <a:xfrm>
              <a:off x="5978516" y="5802734"/>
              <a:ext cx="618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cyclic</a:t>
              </a:r>
            </a:p>
            <a:p>
              <a:pPr algn="ctr"/>
              <a:r>
                <a:rPr lang="en-US" sz="1200" b="1" dirty="0"/>
                <a:t>buffer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31769" y="5822877"/>
              <a:ext cx="27171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  <a:endParaRPr lang="en-US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V="1">
              <a:off x="6292539" y="6442394"/>
              <a:ext cx="0" cy="1985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380164" y="6428730"/>
              <a:ext cx="44229" cy="20257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952814" y="5839281"/>
              <a:ext cx="1806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3244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Theorem for real-time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1499" y="1389186"/>
                <a:ext cx="8159263" cy="4959228"/>
              </a:xfrm>
            </p:spPr>
            <p:txBody>
              <a:bodyPr/>
              <a:lstStyle/>
              <a:p>
                <a:pPr marL="419100" indent="-419100"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The computational complexity of a real-time system</a:t>
                </a:r>
              </a:p>
              <a:p>
                <a:pPr marL="419100" indent="-4191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that performs calculation on N inputs </a:t>
                </a:r>
              </a:p>
              <a:p>
                <a:pPr marL="419100" indent="-4191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	must not exceed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O(N)</a:t>
                </a:r>
              </a:p>
              <a:p>
                <a:pPr marL="419100" indent="-419100" eaLnBrk="1" hangingPunct="1"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 particular the DFT can not be performed in real-time</a:t>
                </a:r>
              </a:p>
              <a:p>
                <a:pPr marL="419100" indent="-419100" eaLnBrk="1" hangingPunct="1">
                  <a:spcBef>
                    <a:spcPts val="0"/>
                  </a:spcBef>
                  <a:buNone/>
                </a:pPr>
                <a:r>
                  <a:rPr lang="en-US" altLang="en-US" dirty="0"/>
                  <a:t>	since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∑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sup>
                        </m:sSub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419100" indent="-419100" eaLnBrk="1" hangingPunct="1">
                  <a:spcBef>
                    <a:spcPts val="0"/>
                  </a:spcBef>
                  <a:buNone/>
                </a:pPr>
                <a:r>
                  <a:rPr lang="en-US" altLang="en-US" dirty="0"/>
                  <a:t>		requires computing N values X</a:t>
                </a:r>
                <a:r>
                  <a:rPr lang="en-US" altLang="en-US" b="1" baseline="-25000" dirty="0"/>
                  <a:t>0</a:t>
                </a:r>
                <a:r>
                  <a:rPr lang="en-US" altLang="en-US" dirty="0"/>
                  <a:t>, X</a:t>
                </a:r>
                <a:r>
                  <a:rPr lang="en-US" altLang="en-US" b="1" baseline="-25000" dirty="0"/>
                  <a:t>1</a:t>
                </a:r>
                <a:r>
                  <a:rPr lang="en-US" altLang="en-US" dirty="0"/>
                  <a:t>, …, X</a:t>
                </a:r>
                <a:r>
                  <a:rPr lang="en-US" altLang="en-US" b="1" baseline="-25000" dirty="0"/>
                  <a:t>N-1</a:t>
                </a:r>
              </a:p>
              <a:p>
                <a:pPr marL="419100" indent="-419100" eaLnBrk="1" hangingPunct="1">
                  <a:spcBef>
                    <a:spcPts val="0"/>
                  </a:spcBef>
                  <a:buNone/>
                </a:pPr>
                <a:r>
                  <a:rPr lang="en-US" altLang="en-US" dirty="0"/>
                  <a:t>		each of which requires N multiplications (</a:t>
                </a: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 = 0 </a:t>
                </a:r>
                <a:r>
                  <a:rPr lang="en-US" altLang="en-US" dirty="0"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…</a:t>
                </a: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N-1)</a:t>
                </a:r>
                <a:endParaRPr lang="en-US" altLang="en-US" dirty="0"/>
              </a:p>
              <a:p>
                <a:pPr marL="876300" lvl="1" indent="-419100" eaLnBrk="1" hangingPunct="1">
                  <a:spcBef>
                    <a:spcPts val="0"/>
                  </a:spcBef>
                  <a:buFontTx/>
                  <a:buNone/>
                </a:pPr>
                <a:r>
                  <a:rPr lang="en-US" altLang="en-US" dirty="0"/>
                  <a:t>and is thus O(N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)</a:t>
                </a:r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419100" indent="-419100" eaLnBrk="1" hangingPunct="1"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What does this theorem mean?</a:t>
                </a:r>
              </a:p>
              <a:p>
                <a:pPr marL="419100" indent="-419100" eaLnBrk="1" hangingPunct="1">
                  <a:buFont typeface="Wingdings" pitchFamily="2" charset="2"/>
                  <a:buNone/>
                </a:pP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Why can’t we find a fast enough processor</a:t>
                </a:r>
              </a:p>
              <a:p>
                <a:pPr marL="419100" indent="-419100"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to perform anything we want in real-time?</a:t>
                </a:r>
                <a:endParaRPr lang="en-US" altLang="en-US" sz="2000" dirty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593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499" y="1389186"/>
                <a:ext cx="8159263" cy="4959228"/>
              </a:xfrm>
              <a:blipFill rotWithShape="0">
                <a:blip r:embed="rId2"/>
                <a:stretch>
                  <a:fillRect l="-822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31" y="4469580"/>
            <a:ext cx="465092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85" y="5064737"/>
            <a:ext cx="465092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82" y="5064737"/>
            <a:ext cx="465092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82" y="4439438"/>
            <a:ext cx="465092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077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the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4663"/>
            <a:ext cx="7772400" cy="47224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Imagine that you need to program some O(N</a:t>
            </a:r>
            <a:r>
              <a:rPr lang="en-US" b="1" baseline="30000" dirty="0"/>
              <a:t>2</a:t>
            </a:r>
            <a:r>
              <a:rPr lang="en-US" dirty="0"/>
              <a:t>) process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and as before samples arrive every millisecond</a:t>
            </a:r>
          </a:p>
          <a:p>
            <a:pPr marL="0" indent="0" defTabSz="461963">
              <a:buNone/>
            </a:pPr>
            <a:r>
              <a:rPr lang="en-US" dirty="0"/>
              <a:t>Let’s assume that you are told that N=1024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and that you manage to program you CPU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to finish the processing in less than 1024 milliseconds</a:t>
            </a:r>
          </a:p>
          <a:p>
            <a:pPr marL="0" indent="0" defTabSz="461963">
              <a:buNone/>
            </a:pPr>
            <a:r>
              <a:rPr lang="en-US" dirty="0"/>
              <a:t>But then it turns out that N=2048 is really needed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You now have twice the time to perform the computation – 2048 </a:t>
            </a:r>
            <a:r>
              <a:rPr lang="en-US" dirty="0" err="1"/>
              <a:t>ms</a:t>
            </a: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but because of O(N</a:t>
            </a:r>
            <a:r>
              <a:rPr lang="en-US" b="1" baseline="30000" dirty="0"/>
              <a:t>2</a:t>
            </a:r>
            <a:r>
              <a:rPr lang="en-US" dirty="0"/>
              <a:t>) you require 4 times the time – 4096 </a:t>
            </a:r>
            <a:r>
              <a:rPr lang="en-US" dirty="0" err="1"/>
              <a:t>ms</a:t>
            </a:r>
            <a:r>
              <a:rPr lang="en-US" dirty="0"/>
              <a:t>! </a:t>
            </a:r>
          </a:p>
          <a:p>
            <a:pPr marL="0" indent="0" defTabSz="461963">
              <a:buNone/>
            </a:pPr>
            <a:r>
              <a:rPr lang="en-US" dirty="0"/>
              <a:t>So you buy a faster processor and manage to run in real-time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but then if it turns out that N=4096 is needed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no strong enough CPU is available!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But if the complexity is O(N)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then when N is increased from 1024 to 2048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you have twice the time to perform the computation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	 but only need twice the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1621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solution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691846" cy="5049157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DFT and </a:t>
            </a:r>
            <a:r>
              <a:rPr lang="en-US" dirty="0" err="1"/>
              <a:t>iDFT</a:t>
            </a:r>
            <a:r>
              <a:rPr lang="en-US" dirty="0"/>
              <a:t> are so critical in DSP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that without a real-time implementation DSP won’t work!</a:t>
            </a:r>
          </a:p>
          <a:p>
            <a:pPr marL="0" indent="0" defTabSz="461963">
              <a:buNone/>
            </a:pPr>
            <a:r>
              <a:rPr lang="en-US" dirty="0"/>
              <a:t>The Fast Fourier Transform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reduces the O(N</a:t>
            </a:r>
            <a:r>
              <a:rPr lang="en-US" b="1" baseline="30000" dirty="0"/>
              <a:t>2</a:t>
            </a:r>
            <a:r>
              <a:rPr lang="en-US" dirty="0"/>
              <a:t>)  complexity of the straightforward DFT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to O(N log N)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Note we don’t need to specify the base of the log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since changing base only inserts a multiplicative constant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	but we will always assume log</a:t>
            </a:r>
            <a:r>
              <a:rPr lang="en-US" b="1" baseline="-25000" dirty="0">
                <a:solidFill>
                  <a:srgbClr val="7030A0"/>
                </a:solidFill>
              </a:rPr>
              <a:t>2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But O(N log N) is higher than O(N)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and so violates the theorem that real-time requires O(N) !</a:t>
            </a:r>
          </a:p>
          <a:p>
            <a:pPr marL="419100" indent="-419100" eaLnBrk="1" hangingPunct="1">
              <a:spcBef>
                <a:spcPts val="1200"/>
              </a:spcBef>
              <a:buNone/>
            </a:pPr>
            <a:r>
              <a:rPr lang="en-US" dirty="0"/>
              <a:t>O(N log N)</a:t>
            </a:r>
            <a:r>
              <a:rPr lang="en-US" altLang="en-US" dirty="0"/>
              <a:t> is not low enough to guarantee real-time for all N</a:t>
            </a:r>
          </a:p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/>
              <a:t>	but is sufficiently low to enable even extremely large Ns</a:t>
            </a:r>
          </a:p>
          <a:p>
            <a:pPr marL="419100" indent="-419100" eaLnBrk="1" hangingPunct="1">
              <a:spcBef>
                <a:spcPts val="1200"/>
              </a:spcBef>
              <a:buNone/>
            </a:pPr>
            <a:r>
              <a:rPr lang="en-US" altLang="en-US" dirty="0">
                <a:solidFill>
                  <a:srgbClr val="7030A0"/>
                </a:solidFill>
              </a:rPr>
              <a:t>DSP processors are rated by </a:t>
            </a:r>
          </a:p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>
                <a:solidFill>
                  <a:srgbClr val="7030A0"/>
                </a:solidFill>
              </a:rPr>
              <a:t>	how large an FFT they can perform in real-time</a:t>
            </a:r>
            <a:r>
              <a:rPr lang="en-US" dirty="0">
                <a:solidFill>
                  <a:srgbClr val="7030A0"/>
                </a:solidFill>
              </a:rPr>
              <a:t>!</a:t>
            </a:r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0957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Data\Microsoft\Templates\master-2001.pot</Template>
  <TotalTime>24513</TotalTime>
  <Words>5581</Words>
  <Application>Microsoft Office PowerPoint</Application>
  <PresentationFormat>Letter Paper (8.5x11 in)</PresentationFormat>
  <Paragraphs>738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Arial Unicode MS</vt:lpstr>
      <vt:lpstr>Cambria Math</vt:lpstr>
      <vt:lpstr>Symbol</vt:lpstr>
      <vt:lpstr>Times New Roman</vt:lpstr>
      <vt:lpstr>Wingdings</vt:lpstr>
      <vt:lpstr>master-2001</vt:lpstr>
      <vt:lpstr>Equation</vt:lpstr>
      <vt:lpstr>Real-time</vt:lpstr>
      <vt:lpstr>Example</vt:lpstr>
      <vt:lpstr>DSP = Hard real-time</vt:lpstr>
      <vt:lpstr>Real-time for multi-input</vt:lpstr>
      <vt:lpstr>Wrong way to process N samples</vt:lpstr>
      <vt:lpstr>Double buffering</vt:lpstr>
      <vt:lpstr>Theorem for real-time</vt:lpstr>
      <vt:lpstr>The meaning of the theorem</vt:lpstr>
      <vt:lpstr>and the solution is …</vt:lpstr>
      <vt:lpstr>Warm-up problem #1</vt:lpstr>
      <vt:lpstr>2 remarks</vt:lpstr>
      <vt:lpstr>Warm-up problem #2</vt:lpstr>
      <vt:lpstr>Continued …</vt:lpstr>
      <vt:lpstr>Toom-Cook example</vt:lpstr>
      <vt:lpstr>Decimation and Partition</vt:lpstr>
      <vt:lpstr>Radix 2</vt:lpstr>
      <vt:lpstr>Decimation in Time   Partition in Frequency</vt:lpstr>
      <vt:lpstr>Partition in Time  Decimation in Frequency</vt:lpstr>
      <vt:lpstr>FFT history</vt:lpstr>
      <vt:lpstr>Before starting</vt:lpstr>
      <vt:lpstr>DIT (Cooley-Tukey) FFT</vt:lpstr>
      <vt:lpstr>DIT – the first step</vt:lpstr>
      <vt:lpstr>PIF</vt:lpstr>
      <vt:lpstr>DIT is PIF</vt:lpstr>
      <vt:lpstr>DIT all the way</vt:lpstr>
      <vt:lpstr>Let’s continue!</vt:lpstr>
      <vt:lpstr>DIT N=8 - step 0</vt:lpstr>
      <vt:lpstr>DIT N=8 - step 1</vt:lpstr>
      <vt:lpstr>DIT N=8 - step 1 : 4 butterflies</vt:lpstr>
      <vt:lpstr>DIT N=8 - step 2</vt:lpstr>
      <vt:lpstr>DIT N=8 - step 2</vt:lpstr>
      <vt:lpstr>DIT N=8 - step 3</vt:lpstr>
      <vt:lpstr>Complexity</vt:lpstr>
      <vt:lpstr>Well, its even a bit less</vt:lpstr>
      <vt:lpstr>Real complexity</vt:lpstr>
      <vt:lpstr>What’s going on?</vt:lpstr>
      <vt:lpstr>Bit reversal</vt:lpstr>
      <vt:lpstr>DIT N=8 with bit reversal</vt:lpstr>
      <vt:lpstr>The matrix interpretation</vt:lpstr>
      <vt:lpstr>What about the DIF algorithm?</vt:lpstr>
      <vt:lpstr>DIF N=8</vt:lpstr>
      <vt:lpstr>FIFO FFT</vt:lpstr>
      <vt:lpstr>FIFO FFT (cont)</vt:lpstr>
      <vt:lpstr>Goertzel’s algorithm</vt:lpstr>
      <vt:lpstr>Goertzel 1</vt:lpstr>
      <vt:lpstr>Goertzel 2</vt:lpstr>
      <vt:lpstr>Using Goertzel</vt:lpstr>
      <vt:lpstr>Other radixes</vt:lpstr>
      <vt:lpstr>FFT842</vt:lpstr>
      <vt:lpstr>Multiplication by FFT</vt:lpstr>
      <vt:lpstr>Example multiplication (1)</vt:lpstr>
      <vt:lpstr>Example multiplication (2)</vt:lpstr>
      <vt:lpstr>Example multiplication (3)</vt:lpstr>
      <vt:lpstr>Example multiplication (4)</vt:lpstr>
    </vt:vector>
  </TitlesOfParts>
  <Company>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2020</dc:title>
  <dc:creator>Yaakov Stein</dc:creator>
  <cp:keywords>DSP, Y(J)S</cp:keywords>
  <cp:lastModifiedBy>Yaakov Stein</cp:lastModifiedBy>
  <cp:revision>867</cp:revision>
  <dcterms:created xsi:type="dcterms:W3CDTF">2001-12-06T08:31:54Z</dcterms:created>
  <dcterms:modified xsi:type="dcterms:W3CDTF">2021-12-11T15:53:02Z</dcterms:modified>
</cp:coreProperties>
</file>